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ags/tag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UI/images/create0.png" ContentType="image/.png"/>
  <Override PartName="/customUI/images/create.png" ContentType="image/.png"/>
</Types>
</file>

<file path=_rels/.rels><?xml version="1.0" encoding="UTF-8" standalone="yes"?>
<Relationships xmlns="http://schemas.openxmlformats.org/package/2006/relationships"><Relationship Id="R8cff743eec364e3b" Type="http://schemas.microsoft.com/office/2007/relationships/ui/extensibility" Target="customUI/customUI14.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325ad1316f654ba4" Type="http://schemas.microsoft.com/office/2006/relationships/ui/extensibility" Target="customUI/customUI.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05" r:id="rId5"/>
    <p:sldMasterId id="2147483706" r:id="rId6"/>
    <p:sldMasterId id="2147483707" r:id="rId7"/>
    <p:sldMasterId id="2147483710" r:id="rId8"/>
    <p:sldMasterId id="2147483711" r:id="rId9"/>
    <p:sldMasterId id="2147483713" r:id="rId10"/>
    <p:sldMasterId id="2147483715" r:id="rId11"/>
    <p:sldMasterId id="2147483717" r:id="rId12"/>
    <p:sldMasterId id="2147483719" r:id="rId13"/>
    <p:sldMasterId id="2147483721" r:id="rId14"/>
    <p:sldMasterId id="2147483723" r:id="rId15"/>
    <p:sldMasterId id="2147483725" r:id="rId16"/>
    <p:sldMasterId id="2147483727" r:id="rId17"/>
    <p:sldMasterId id="2147483729" r:id="rId18"/>
    <p:sldMasterId id="2147483731" r:id="rId19"/>
    <p:sldMasterId id="2147483733" r:id="rId20"/>
    <p:sldMasterId id="2147483735" r:id="rId21"/>
    <p:sldMasterId id="2147483737" r:id="rId22"/>
    <p:sldMasterId id="2147483739" r:id="rId23"/>
    <p:sldMasterId id="2147483740" r:id="rId24"/>
    <p:sldMasterId id="2147483744" r:id="rId25"/>
  </p:sldMasterIdLst>
  <p:notesMasterIdLst>
    <p:notesMasterId r:id="rId72"/>
  </p:notesMasterIdLst>
  <p:handoutMasterIdLst>
    <p:handoutMasterId r:id="rId73"/>
  </p:handoutMasterIdLst>
  <p:sldIdLst>
    <p:sldId id="261" r:id="rId26"/>
    <p:sldId id="349" r:id="rId27"/>
    <p:sldId id="263" r:id="rId28"/>
    <p:sldId id="351"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8" r:id="rId42"/>
    <p:sldId id="279" r:id="rId43"/>
    <p:sldId id="281" r:id="rId44"/>
    <p:sldId id="282" r:id="rId45"/>
    <p:sldId id="284" r:id="rId46"/>
    <p:sldId id="285" r:id="rId47"/>
    <p:sldId id="287" r:id="rId48"/>
    <p:sldId id="288" r:id="rId49"/>
    <p:sldId id="290" r:id="rId50"/>
    <p:sldId id="291" r:id="rId51"/>
    <p:sldId id="293" r:id="rId52"/>
    <p:sldId id="294" r:id="rId53"/>
    <p:sldId id="296" r:id="rId54"/>
    <p:sldId id="297" r:id="rId55"/>
    <p:sldId id="350" r:id="rId56"/>
    <p:sldId id="299" r:id="rId57"/>
    <p:sldId id="336" r:id="rId58"/>
    <p:sldId id="320" r:id="rId59"/>
    <p:sldId id="337" r:id="rId60"/>
    <p:sldId id="338" r:id="rId61"/>
    <p:sldId id="339" r:id="rId62"/>
    <p:sldId id="340" r:id="rId63"/>
    <p:sldId id="341" r:id="rId64"/>
    <p:sldId id="342" r:id="rId65"/>
    <p:sldId id="343" r:id="rId66"/>
    <p:sldId id="344" r:id="rId67"/>
    <p:sldId id="345" r:id="rId68"/>
    <p:sldId id="346" r:id="rId69"/>
    <p:sldId id="347" r:id="rId70"/>
    <p:sldId id="323"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9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Dheedene" initials="JD" lastIdx="24" clrIdx="0"/>
  <p:cmAuthor id="2" name="Sofie Dirx" initials="SD"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0" autoAdjust="0"/>
    <p:restoredTop sz="94630" autoAdjust="0"/>
  </p:normalViewPr>
  <p:slideViewPr>
    <p:cSldViewPr>
      <p:cViewPr varScale="1">
        <p:scale>
          <a:sx n="111" d="100"/>
          <a:sy n="111" d="100"/>
        </p:scale>
        <p:origin x="664" y="192"/>
      </p:cViewPr>
      <p:guideLst>
        <p:guide orient="horz" pos="2160"/>
        <p:guide pos="4896"/>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313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18.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36.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2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17.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7.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46.xml"/><Relationship Id="rId2" Type="http://schemas.openxmlformats.org/officeDocument/2006/relationships/customXml" Target="../customXml/item2.xml"/><Relationship Id="rId2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hvrcredo\projects\adt\2020_reporting\3graphs\Fort_Worth\Fort_Worth_regress_and_graphs_1718.xlsm" TargetMode="External"/><Relationship Id="rId2" Type="http://schemas.openxmlformats.org/officeDocument/2006/relationships/image" Target="../media/image26.png"/><Relationship Id="rId1" Type="http://schemas.openxmlformats.org/officeDocument/2006/relationships/image" Target="../media/image25.png"/></Relationships>
</file>

<file path=ppt/charts/_rels/chart10.xml.rels><?xml version="1.0" encoding="UTF-8" standalone="yes"?>
<Relationships xmlns="http://schemas.openxmlformats.org/package/2006/relationships"><Relationship Id="rId1" Type="http://schemas.openxmlformats.org/officeDocument/2006/relationships/oleObject" Target="file:////hvrcredo\projects\adt\2020_reporting\3graphs\Fort_Worth\Fort_Worth_regress_and_graphs_1718.xlsm"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vrcredo\projects\adt\2020_reporting\3graphs\Fort_Worth\Fort_Worth_regress_and_graphs_1718.xlsm"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hvrcredo\projects\adt\2020_reporting\3graphs\Fort_Worth\Fort_Worth_regress_and_graphs_1718.xlsm"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file:////hvrcredo\projects\adt\2020_reporting\3graphs\Fort_Worth\Fort_Worth_regress_and_graphs_1718.xlsm" TargetMode="External"/><Relationship Id="rId1" Type="http://schemas.openxmlformats.org/officeDocument/2006/relationships/image" Target="../media/image31.png"/></Relationships>
</file>

<file path=ppt/charts/_rels/chart14.xml.rels><?xml version="1.0" encoding="UTF-8" standalone="yes"?>
<Relationships xmlns="http://schemas.openxmlformats.org/package/2006/relationships"><Relationship Id="rId2" Type="http://schemas.openxmlformats.org/officeDocument/2006/relationships/oleObject" Target="file:////hvrcredo\projects\adt\2020_reporting\3graphs\Fort_Worth\Fort_Worth_regress_and_graphs_1718.xlsm" TargetMode="External"/><Relationship Id="rId1" Type="http://schemas.openxmlformats.org/officeDocument/2006/relationships/image" Target="../media/image31.png"/></Relationships>
</file>

<file path=ppt/charts/_rels/chart15.xml.rels><?xml version="1.0" encoding="UTF-8" standalone="yes"?>
<Relationships xmlns="http://schemas.openxmlformats.org/package/2006/relationships"><Relationship Id="rId1" Type="http://schemas.openxmlformats.org/officeDocument/2006/relationships/oleObject" Target="file:////hvrcredo\projects\adt\2020_reporting\3graphs\Fort_Worth\Fort_Worth_regress_and_graphs_1718.xlsm"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hvrcredo\projects\adt\2020_reporting\3graphs\Fort_Worth\Fort_Worth_regress_and_graphs_1718.xlsm"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hvrcredo\projects\adt\2020_reporting\3graphs\Fort_Worth\Fort_Worth_regress_and_graphs_1718.xlsm"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hvrcredo\projects\adt\2020_reporting\3graphs\Fort_Worth\Fort_Worth_regress_and_graphs_1718.xlsm"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hvrcredo\projects\adt\2020_reporting\3graphs\Fort_Worth\Fort_Worth_regress_and_graphs_1718.xlsm"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hvrcredo\projects\adt\2020_reporting\3graphs\Fort_Worth\Fort_Worth_regress_and_graphs_1718.xlsm" TargetMode="External"/><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1" Type="http://schemas.openxmlformats.org/officeDocument/2006/relationships/oleObject" Target="file:////hvrcredo\projects\adt\2020_reporting\3graphs\Fort_Worth\Fort_Worth_regress_and_graphs_1718.xlsm"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hvrcredo\projects\adt\2020_reporting\3graphs\Fort_Worth\Fort_Worth_regress_and_graphs_1718.xlsm" TargetMode="External"/><Relationship Id="rId1" Type="http://schemas.openxmlformats.org/officeDocument/2006/relationships/image" Target="../media/image29.png"/></Relationships>
</file>

<file path=ppt/charts/_rels/chart4.xml.rels><?xml version="1.0" encoding="UTF-8" standalone="yes"?>
<Relationships xmlns="http://schemas.openxmlformats.org/package/2006/relationships"><Relationship Id="rId2" Type="http://schemas.openxmlformats.org/officeDocument/2006/relationships/oleObject" Target="file:////hvrcredo\projects\adt\2020_reporting\3graphs\Fort_Worth\Fort_Worth_regress_and_graphs_1718.xlsm" TargetMode="External"/><Relationship Id="rId1" Type="http://schemas.openxmlformats.org/officeDocument/2006/relationships/image" Target="../media/image31.png"/></Relationships>
</file>

<file path=ppt/charts/_rels/chart5.xml.rels><?xml version="1.0" encoding="UTF-8" standalone="yes"?>
<Relationships xmlns="http://schemas.openxmlformats.org/package/2006/relationships"><Relationship Id="rId3" Type="http://schemas.openxmlformats.org/officeDocument/2006/relationships/oleObject" Target="file:////hvrcredo\projects\adt\2020_reporting\3graphs\Fort_Worth\Fort_Worth_regress_and_graphs_1718.xlsm"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hvrcredo\projects\adt\2020_reporting\3graphs\Fort_Worth\Fort_Worth_regress_and_graphs_1718.xlsm"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2" Type="http://schemas.openxmlformats.org/officeDocument/2006/relationships/oleObject" Target="file:////hvrcredo\projects\adt\2020_reporting\3graphs\Fort_Worth\Fort_Worth_regress_and_graphs_1718.xlsm" TargetMode="External"/><Relationship Id="rId1" Type="http://schemas.openxmlformats.org/officeDocument/2006/relationships/image" Target="../media/image31.png"/></Relationships>
</file>

<file path=ppt/charts/_rels/chart8.xml.rels><?xml version="1.0" encoding="UTF-8" standalone="yes"?>
<Relationships xmlns="http://schemas.openxmlformats.org/package/2006/relationships"><Relationship Id="rId2" Type="http://schemas.openxmlformats.org/officeDocument/2006/relationships/oleObject" Target="file:////hvrcredo\projects\adt\2020_reporting\3graphs\Fort_Worth\Fort_Worth_regress_and_graphs_1718.xlsm" TargetMode="External"/><Relationship Id="rId1" Type="http://schemas.openxmlformats.org/officeDocument/2006/relationships/image" Target="../media/image31.png"/></Relationships>
</file>

<file path=ppt/charts/_rels/chart9.xml.rels><?xml version="1.0" encoding="UTF-8" standalone="yes"?>
<Relationships xmlns="http://schemas.openxmlformats.org/package/2006/relationships"><Relationship Id="rId1" Type="http://schemas.openxmlformats.org/officeDocument/2006/relationships/oleObject" Target="file:////hvrcredo\projects\adt\2020_reporting\3graphs\Fort_Worth\Fort_Worth_regress_and_graphs_1718.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 </a:t>
            </a:r>
          </a:p>
        </c:rich>
      </c:tx>
      <c:overlay val="0"/>
      <c:spPr>
        <a:noFill/>
        <a:ln>
          <a:noFill/>
        </a:ln>
        <a:effectLst/>
      </c:spPr>
    </c:title>
    <c:autoTitleDeleted val="0"/>
    <c:plotArea>
      <c:layout>
        <c:manualLayout>
          <c:xMode val="edge"/>
          <c:yMode val="edge"/>
          <c:x val="2.1426843055197445E-2"/>
          <c:y val="0"/>
          <c:w val="0.97857315694480251"/>
          <c:h val="1"/>
        </c:manualLayout>
      </c:layout>
      <c:lineChart>
        <c:grouping val="standard"/>
        <c:varyColors val="0"/>
        <c:ser>
          <c:idx val="0"/>
          <c:order val="0"/>
          <c:tx>
            <c:strRef>
              <c:f>topline_by_period!$C$3</c:f>
              <c:strCache>
                <c:ptCount val="1"/>
                <c:pt idx="0">
                  <c:v>Reading</c:v>
                </c:pt>
              </c:strCache>
            </c:strRef>
          </c:tx>
          <c:spPr>
            <a:ln w="19050" cap="rnd" cmpd="sng" algn="ctr">
              <a:solidFill>
                <a:srgbClr val="E75830"/>
              </a:solidFill>
              <a:prstDash val="solid"/>
              <a:round/>
              <a:headEnd type="none" w="med" len="med"/>
              <a:tailEnd type="none" w="med" len="med"/>
            </a:ln>
          </c:spPr>
          <c:marker>
            <c:spPr>
              <a:ln w="19050" cap="rnd" cmpd="sng" algn="ctr">
                <a:solidFill>
                  <a:srgbClr val="E75830"/>
                </a:solidFill>
                <a:prstDash val="solid"/>
                <a:round/>
                <a:headEnd type="none" w="med" len="med"/>
                <a:tailEnd type="none" w="med" len="med"/>
              </a:ln>
            </c:spPr>
          </c:marker>
          <c:dPt>
            <c:idx val="0"/>
            <c:marker>
              <c:symbol val="picture"/>
              <c:spPr>
                <a:blipFill>
                  <a:blip xmlns:r="http://schemas.openxmlformats.org/officeDocument/2006/relationships" r:embed="rId1"/>
                  <a:stretch>
                    <a:fillRect/>
                  </a:stretch>
                </a:blipFill>
                <a:ln w="25400">
                  <a:noFill/>
                </a:ln>
                <a:effectLst/>
                <a:extLst>
                  <a:ext uri="{91240B29-F687-4F45-9708-019B960494DF}">
                    <a14:hiddenLine xmlns:a14="http://schemas.microsoft.com/office/drawing/2010/main" w="0" cap="flat" cmpd="sng" algn="ctr">
                      <a:noFill/>
                      <a:prstDash val="solid"/>
                      <a:round/>
                    </a14:hiddenLine>
                  </a:ext>
                </a:extLst>
              </c:spPr>
            </c:marker>
            <c:bubble3D val="0"/>
            <c:spPr>
              <a:ln w="19050" cap="rnd" cmpd="sng" algn="ctr">
                <a:solidFill>
                  <a:srgbClr val="E75830"/>
                </a:solidFill>
                <a:prstDash val="solid"/>
                <a:round/>
                <a:headEnd type="none" w="med" len="med"/>
                <a:tailEnd type="none" w="med" len="med"/>
              </a:ln>
              <a:effectLst/>
            </c:spPr>
            <c:extLst>
              <c:ext xmlns:c16="http://schemas.microsoft.com/office/drawing/2014/chart" uri="{C3380CC4-5D6E-409C-BE32-E72D297353CC}">
                <c16:uniqueId val="{00000001-8D94-1A4E-A204-845E9AE559B7}"/>
              </c:ext>
            </c:extLst>
          </c:dPt>
          <c:dPt>
            <c:idx val="1"/>
            <c:marker>
              <c:symbol val="picture"/>
              <c:spPr>
                <a:blipFill>
                  <a:blip xmlns:r="http://schemas.openxmlformats.org/officeDocument/2006/relationships" r:embed="rId1"/>
                  <a:stretch>
                    <a:fillRect/>
                  </a:stretch>
                </a:blipFill>
                <a:ln w="25400">
                  <a:noFill/>
                </a:ln>
                <a:effectLst/>
                <a:extLst>
                  <a:ext uri="{91240B29-F687-4F45-9708-019B960494DF}">
                    <a14:hiddenLine xmlns:a14="http://schemas.microsoft.com/office/drawing/2010/main" w="0" cap="flat" cmpd="sng" algn="ctr">
                      <a:noFill/>
                      <a:prstDash val="solid"/>
                      <a:round/>
                    </a14:hiddenLine>
                  </a:ext>
                </a:extLst>
              </c:spPr>
            </c:marker>
            <c:bubble3D val="0"/>
            <c:spPr>
              <a:ln w="19050" cap="rnd" cmpd="sng" algn="ctr">
                <a:solidFill>
                  <a:srgbClr val="E75830"/>
                </a:solidFill>
                <a:prstDash val="solid"/>
                <a:round/>
                <a:headEnd type="none" w="med" len="med"/>
                <a:tailEnd type="none" w="med" len="med"/>
              </a:ln>
              <a:effectLst/>
            </c:spPr>
            <c:extLst>
              <c:ext xmlns:c16="http://schemas.microsoft.com/office/drawing/2014/chart" uri="{C3380CC4-5D6E-409C-BE32-E72D297353CC}">
                <c16:uniqueId val="{00000003-8D94-1A4E-A204-845E9AE559B7}"/>
              </c:ext>
            </c:extLst>
          </c:dPt>
          <c:dPt>
            <c:idx val="2"/>
            <c:marker>
              <c:symbol val="circle"/>
              <c:size val="11"/>
              <c:spPr>
                <a:solidFill>
                  <a:srgbClr val="E75830"/>
                </a:solidFill>
                <a:ln w="25400">
                  <a:noFill/>
                </a:ln>
                <a:effectLst/>
                <a:extLst>
                  <a:ext uri="{91240B29-F687-4F45-9708-019B960494DF}">
                    <a14:hiddenLine xmlns:a14="http://schemas.microsoft.com/office/drawing/2010/main" w="0" cap="flat" cmpd="sng" algn="ctr">
                      <a:noFill/>
                      <a:prstDash val="solid"/>
                      <a:round/>
                    </a14:hiddenLine>
                  </a:ext>
                </a:extLst>
              </c:spPr>
            </c:marker>
            <c:bubble3D val="0"/>
            <c:spPr>
              <a:ln w="19050" cap="rnd" cmpd="sng" algn="ctr">
                <a:solidFill>
                  <a:srgbClr val="E75830"/>
                </a:solidFill>
                <a:prstDash val="solid"/>
                <a:round/>
                <a:headEnd type="none" w="med" len="med"/>
                <a:tailEnd type="none" w="med" len="med"/>
              </a:ln>
              <a:effectLst/>
            </c:spPr>
            <c:extLst>
              <c:ext xmlns:c16="http://schemas.microsoft.com/office/drawing/2014/chart" uri="{C3380CC4-5D6E-409C-BE32-E72D297353CC}">
                <c16:uniqueId val="{00000005-8D94-1A4E-A204-845E9AE559B7}"/>
              </c:ext>
            </c:extLst>
          </c:dPt>
          <c:cat>
            <c:strRef>
              <c:f>topline_by_period!$B$4:$B$6</c:f>
              <c:strCache>
                <c:ptCount val="3"/>
                <c:pt idx="0">
                  <c:v>SY 2015-2016</c:v>
                </c:pt>
                <c:pt idx="1">
                  <c:v>SY 2016-2017</c:v>
                </c:pt>
                <c:pt idx="2">
                  <c:v>SY 2017-2018</c:v>
                </c:pt>
              </c:strCache>
            </c:strRef>
          </c:cat>
          <c:val>
            <c:numRef>
              <c:f>topline_by_period!$C$4:$C$6</c:f>
              <c:numCache>
                <c:formatCode>0"*"</c:formatCode>
                <c:ptCount val="3"/>
                <c:pt idx="0" formatCode="0&quot;**&quot;">
                  <c:v>-24.19</c:v>
                </c:pt>
                <c:pt idx="1">
                  <c:v>27.14</c:v>
                </c:pt>
                <c:pt idx="2" formatCode="0">
                  <c:v>-3.54</c:v>
                </c:pt>
              </c:numCache>
            </c:numRef>
          </c:val>
          <c:smooth val="0"/>
          <c:extLst>
            <c:ext xmlns:c16="http://schemas.microsoft.com/office/drawing/2014/chart" uri="{C3380CC4-5D6E-409C-BE32-E72D297353CC}">
              <c16:uniqueId val="{00000000-8124-44D4-AC5E-AAE1169AC2EF}"/>
            </c:ext>
          </c:extLst>
        </c:ser>
        <c:ser>
          <c:idx val="1"/>
          <c:order val="1"/>
          <c:tx>
            <c:strRef>
              <c:f>topline_by_period!$E$3</c:f>
              <c:strCache>
                <c:ptCount val="1"/>
                <c:pt idx="0">
                  <c:v>Math</c:v>
                </c:pt>
              </c:strCache>
            </c:strRef>
          </c:tx>
          <c:spPr>
            <a:ln w="19050" cap="rnd" cmpd="sng" algn="ctr">
              <a:solidFill>
                <a:srgbClr val="DF9A3F"/>
              </a:solidFill>
              <a:prstDash val="solid"/>
              <a:round/>
              <a:headEnd type="none" w="med" len="med"/>
              <a:tailEnd type="none" w="med" len="med"/>
            </a:ln>
          </c:spPr>
          <c:marker>
            <c:spPr>
              <a:ln w="19050" cap="rnd" cmpd="sng" algn="ctr">
                <a:solidFill>
                  <a:srgbClr val="DF9A3F"/>
                </a:solidFill>
                <a:prstDash val="solid"/>
                <a:round/>
                <a:headEnd type="none" w="med" len="med"/>
                <a:tailEnd type="none" w="med" len="med"/>
              </a:ln>
            </c:spPr>
          </c:marker>
          <c:dPt>
            <c:idx val="0"/>
            <c:marker>
              <c:symbol val="picture"/>
              <c:spPr>
                <a:blipFill>
                  <a:blip xmlns:r="http://schemas.openxmlformats.org/officeDocument/2006/relationships" r:embed="rId2"/>
                  <a:stretch>
                    <a:fillRect/>
                  </a:stretch>
                </a:blipFill>
                <a:ln w="25400">
                  <a:noFill/>
                </a:ln>
              </c:spPr>
            </c:marker>
            <c:bubble3D val="0"/>
            <c:extLst>
              <c:ext xmlns:c16="http://schemas.microsoft.com/office/drawing/2014/chart" uri="{C3380CC4-5D6E-409C-BE32-E72D297353CC}">
                <c16:uniqueId val="{00000006-8D94-1A4E-A204-845E9AE559B7}"/>
              </c:ext>
            </c:extLst>
          </c:dPt>
          <c:dPt>
            <c:idx val="1"/>
            <c:marker>
              <c:symbol val="picture"/>
              <c:spPr>
                <a:blipFill>
                  <a:blip xmlns:r="http://schemas.openxmlformats.org/officeDocument/2006/relationships" r:embed="rId2"/>
                  <a:stretch>
                    <a:fillRect/>
                  </a:stretch>
                </a:blipFill>
                <a:ln w="25400">
                  <a:noFill/>
                </a:ln>
                <a:effectLst/>
              </c:spPr>
            </c:marker>
            <c:bubble3D val="0"/>
            <c:spPr>
              <a:ln w="19050" cap="rnd" cmpd="sng" algn="ctr">
                <a:solidFill>
                  <a:srgbClr val="DF9A3F"/>
                </a:solidFill>
                <a:prstDash val="solid"/>
                <a:round/>
                <a:headEnd type="none" w="med" len="med"/>
                <a:tailEnd type="none" w="med" len="med"/>
              </a:ln>
              <a:effectLst/>
            </c:spPr>
            <c:extLst>
              <c:ext xmlns:c16="http://schemas.microsoft.com/office/drawing/2014/chart" uri="{C3380CC4-5D6E-409C-BE32-E72D297353CC}">
                <c16:uniqueId val="{00000008-8D94-1A4E-A204-845E9AE559B7}"/>
              </c:ext>
            </c:extLst>
          </c:dPt>
          <c:dPt>
            <c:idx val="2"/>
            <c:marker>
              <c:symbol val="circle"/>
              <c:size val="11"/>
              <c:spPr>
                <a:solidFill>
                  <a:srgbClr val="DF9A3F"/>
                </a:solidFill>
                <a:ln w="25400">
                  <a:noFill/>
                </a:ln>
                <a:effectLst/>
              </c:spPr>
            </c:marker>
            <c:bubble3D val="0"/>
            <c:spPr>
              <a:ln w="19050" cap="rnd" cmpd="sng" algn="ctr">
                <a:solidFill>
                  <a:srgbClr val="DF9A3F"/>
                </a:solidFill>
                <a:prstDash val="solid"/>
                <a:round/>
                <a:headEnd type="none" w="med" len="med"/>
                <a:tailEnd type="none" w="med" len="med"/>
              </a:ln>
              <a:effectLst/>
            </c:spPr>
            <c:extLst>
              <c:ext xmlns:c16="http://schemas.microsoft.com/office/drawing/2014/chart" uri="{C3380CC4-5D6E-409C-BE32-E72D297353CC}">
                <c16:uniqueId val="{0000000A-8D94-1A4E-A204-845E9AE559B7}"/>
              </c:ext>
            </c:extLst>
          </c:dPt>
          <c:cat>
            <c:strRef>
              <c:f>topline_by_period!$B$4:$B$6</c:f>
              <c:strCache>
                <c:ptCount val="3"/>
                <c:pt idx="0">
                  <c:v>SY 2015-2016</c:v>
                </c:pt>
                <c:pt idx="1">
                  <c:v>SY 2016-2017</c:v>
                </c:pt>
                <c:pt idx="2">
                  <c:v>SY 2017-2018</c:v>
                </c:pt>
              </c:strCache>
            </c:strRef>
          </c:cat>
          <c:val>
            <c:numRef>
              <c:f>topline_by_period!$E$4:$E$6</c:f>
              <c:numCache>
                <c:formatCode>0"*"</c:formatCode>
                <c:ptCount val="3"/>
                <c:pt idx="0" formatCode="0&quot;**&quot;">
                  <c:v>-35.4</c:v>
                </c:pt>
                <c:pt idx="1">
                  <c:v>21.83</c:v>
                </c:pt>
                <c:pt idx="2" formatCode="0">
                  <c:v>-6.4899999999999993</c:v>
                </c:pt>
              </c:numCache>
            </c:numRef>
          </c:val>
          <c:smooth val="0"/>
          <c:extLst>
            <c:ext xmlns:c16="http://schemas.microsoft.com/office/drawing/2014/chart" uri="{C3380CC4-5D6E-409C-BE32-E72D297353CC}">
              <c16:uniqueId val="{0000000B-8D94-1A4E-A204-845E9AE559B7}"/>
            </c:ext>
          </c:extLst>
        </c:ser>
        <c:dLbls>
          <c:showLegendKey val="0"/>
          <c:showVal val="0"/>
          <c:showCatName val="0"/>
          <c:showSerName val="0"/>
          <c:showPercent val="0"/>
          <c:showBubbleSize val="0"/>
        </c:dLbls>
        <c:marker val="1"/>
        <c:smooth val="0"/>
        <c:axId val="1497062432"/>
        <c:axId val="1497070048"/>
      </c:lineChart>
      <c:catAx>
        <c:axId val="1497062432"/>
        <c:scaling>
          <c:orientation val="minMax"/>
        </c:scaling>
        <c:delete val="0"/>
        <c:axPos val="b"/>
        <c:numFmt formatCode="General" sourceLinked="1"/>
        <c:majorTickMark val="in"/>
        <c:minorTickMark val="none"/>
        <c:tickLblPos val="low"/>
        <c:spPr>
          <a:noFill/>
          <a:ln w="6350" cap="flat" cmpd="sng" algn="ctr">
            <a:solidFill>
              <a:schemeClr val="tx1"/>
            </a:solidFill>
            <a:round/>
          </a:ln>
          <a:effectLst/>
        </c:spPr>
        <c:txPr>
          <a:bodyPr rot="-60000000" vert="horz"/>
          <a:lstStyle/>
          <a:p>
            <a:pPr>
              <a:defRPr sz="1400">
                <a:latin typeface="Verdana" panose="020B0604030504040204" pitchFamily="34" charset="0"/>
                <a:ea typeface="Verdana" panose="020B0604030504040204" pitchFamily="34" charset="0"/>
              </a:defRPr>
            </a:pPr>
            <a:endParaRPr lang="en-US"/>
          </a:p>
        </c:txPr>
        <c:crossAx val="1497070048"/>
        <c:crosses val="autoZero"/>
        <c:auto val="1"/>
        <c:lblAlgn val="ctr"/>
        <c:lblOffset val="100"/>
        <c:noMultiLvlLbl val="0"/>
      </c:catAx>
      <c:valAx>
        <c:axId val="1497070048"/>
        <c:scaling>
          <c:orientation val="minMax"/>
          <c:max val="75"/>
          <c:min val="-100"/>
        </c:scaling>
        <c:delete val="0"/>
        <c:axPos val="l"/>
        <c:majorGridlines>
          <c:spPr>
            <a:ln w="9525" cap="flat" cmpd="sng" algn="ctr">
              <a:noFill/>
              <a:round/>
            </a:ln>
            <a:effectLst/>
          </c:spPr>
        </c:majorGridlines>
        <c:title>
          <c:tx>
            <c:rich>
              <a:bodyPr rot="-5400000" vert="horz"/>
              <a:lstStyle/>
              <a:p>
                <a:pPr>
                  <a:defRPr sz="1400" b="0">
                    <a:latin typeface="Verdana" panose="020B0604030504040204" pitchFamily="34" charset="0"/>
                    <a:ea typeface="Verdana" panose="020B0604030504040204" pitchFamily="34" charset="0"/>
                  </a:defRPr>
                </a:pPr>
                <a:r>
                  <a:rPr lang="en-US" sz="1400" b="0">
                    <a:latin typeface="Verdana" panose="020B0604030504040204" pitchFamily="34" charset="0"/>
                    <a:ea typeface="Verdana" panose="020B0604030504040204" pitchFamily="34" charset="0"/>
                  </a:rPr>
                  <a:t>Growth (in Days of Learning)</a:t>
                </a:r>
              </a:p>
            </c:rich>
          </c:tx>
          <c:layout>
            <c:manualLayout>
              <c:xMode val="edge"/>
              <c:yMode val="edge"/>
              <c:x val="9.5314245101025489E-3"/>
              <c:y val="0.27733333333333332"/>
            </c:manualLayout>
          </c:layout>
          <c:overlay val="0"/>
          <c:spPr>
            <a:noFill/>
            <a:ln>
              <a:noFill/>
            </a:ln>
            <a:effectLst/>
          </c:spPr>
        </c:title>
        <c:numFmt formatCode="#,##0" sourceLinked="0"/>
        <c:majorTickMark val="in"/>
        <c:minorTickMark val="none"/>
        <c:tickLblPos val="nextTo"/>
        <c:spPr>
          <a:noFill/>
          <a:ln>
            <a:solidFill>
              <a:schemeClr val="tx1"/>
            </a:solidFill>
          </a:ln>
          <a:effectLst/>
        </c:spPr>
        <c:txPr>
          <a:bodyPr rot="-60000000" vert="horz"/>
          <a:lstStyle/>
          <a:p>
            <a:pPr>
              <a:defRPr sz="1400">
                <a:latin typeface="Verdana" panose="020B0604030504040204" pitchFamily="34" charset="0"/>
                <a:ea typeface="Verdana" panose="020B0604030504040204" pitchFamily="34" charset="0"/>
              </a:defRPr>
            </a:pPr>
            <a:endParaRPr lang="en-US"/>
          </a:p>
        </c:txPr>
        <c:crossAx val="1497062432"/>
        <c:crosses val="autoZero"/>
        <c:crossBetween val="between"/>
        <c:majorUnit val="25"/>
        <c:minorUnit val="5.9"/>
      </c:valAx>
      <c:spPr>
        <a:solidFill>
          <a:schemeClr val="bg1"/>
        </a:solidFill>
        <a:ln>
          <a:noFill/>
        </a:ln>
        <a:effectLst/>
      </c:spPr>
    </c:plotArea>
    <c:plotVisOnly val="1"/>
    <c:dispBlanksAs val="gap"/>
    <c:showDLblsOverMax val="0"/>
  </c:chart>
  <c:spPr>
    <a:solidFill>
      <a:schemeClr val="bg1"/>
    </a:solidFill>
    <a:ln w="9525" cap="flat" cmpd="sng" algn="ctr">
      <a:noFill/>
      <a:round/>
    </a:ln>
    <a:effectLst/>
  </c:spPr>
  <c:txPr>
    <a:bodyPr/>
    <a:lstStyle/>
    <a:p>
      <a:pPr>
        <a:defRPr sz="23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Source Sans Pro" panose="020B0503030403020204" pitchFamily="34" charset="0"/>
                <a:ea typeface="Source Sans Pro" panose="020B0503030403020204" pitchFamily="34" charset="0"/>
                <a:cs typeface="+mn-cs"/>
              </a:defRPr>
            </a:pPr>
            <a:r>
              <a:rPr lang="en-US"/>
              <a:t> </a:t>
            </a:r>
          </a:p>
        </c:rich>
      </c:tx>
      <c:overlay val="0"/>
      <c:spPr>
        <a:noFill/>
        <a:ln>
          <a:noFill/>
        </a:ln>
        <a:effectLst/>
      </c:spPr>
    </c:title>
    <c:autoTitleDeleted val="0"/>
    <c:plotArea>
      <c:layout>
        <c:manualLayout>
          <c:xMode val="edge"/>
          <c:yMode val="edge"/>
          <c:x val="8.5816135030905849E-2"/>
          <c:y val="0.13183362173940918"/>
          <c:w val="0.91418380636929197"/>
          <c:h val="0.86816629921259847"/>
        </c:manualLayout>
      </c:layout>
      <c:barChart>
        <c:barDir val="col"/>
        <c:grouping val="clustered"/>
        <c:varyColors val="0"/>
        <c:ser>
          <c:idx val="0"/>
          <c:order val="0"/>
          <c:tx>
            <c:strRef>
              <c:f>'City Sect Minority to State-His'!$C$3</c:f>
              <c:strCache>
                <c:ptCount val="1"/>
                <c:pt idx="0">
                  <c:v>Reading</c:v>
                </c:pt>
              </c:strCache>
            </c:strRef>
          </c:tx>
          <c:spPr>
            <a:solidFill>
              <a:srgbClr val="E75830"/>
            </a:solidFill>
          </c:spPr>
          <c:invertIfNegative val="0"/>
          <c:cat>
            <c:strRef>
              <c:f>'City Sect Minority to State-His'!$B$4:$B$5</c:f>
              <c:strCache>
                <c:ptCount val="2"/>
                <c:pt idx="0">
                  <c:v>Fort Worth Charter
 Hispanic Students</c:v>
                </c:pt>
                <c:pt idx="1">
                  <c:v>Fort Worth District
 Hispanic Students</c:v>
                </c:pt>
              </c:strCache>
            </c:strRef>
          </c:cat>
          <c:val>
            <c:numRef>
              <c:f>'City Sect Minority to State-His'!$C$4:$C$5</c:f>
              <c:numCache>
                <c:formatCode>0</c:formatCode>
                <c:ptCount val="2"/>
                <c:pt idx="0">
                  <c:v>5.31</c:v>
                </c:pt>
                <c:pt idx="1">
                  <c:v>2.95</c:v>
                </c:pt>
              </c:numCache>
            </c:numRef>
          </c:val>
          <c:extLst>
            <c:ext xmlns:c16="http://schemas.microsoft.com/office/drawing/2014/chart" uri="{C3380CC4-5D6E-409C-BE32-E72D297353CC}">
              <c16:uniqueId val="{00000001-C323-46A8-A8B0-13B58C2AF570}"/>
            </c:ext>
          </c:extLst>
        </c:ser>
        <c:ser>
          <c:idx val="2"/>
          <c:order val="1"/>
          <c:tx>
            <c:strRef>
              <c:f>'City Sect Minority to State-His'!$E$3</c:f>
              <c:strCache>
                <c:ptCount val="1"/>
                <c:pt idx="0">
                  <c:v>Math</c:v>
                </c:pt>
              </c:strCache>
            </c:strRef>
          </c:tx>
          <c:spPr>
            <a:solidFill>
              <a:srgbClr val="E09A3F"/>
            </a:solidFill>
          </c:spPr>
          <c:invertIfNegative val="0"/>
          <c:cat>
            <c:strRef>
              <c:f>'City Sect Minority to State-His'!$B$4:$B$5</c:f>
              <c:strCache>
                <c:ptCount val="2"/>
                <c:pt idx="0">
                  <c:v>Fort Worth Charter
 Hispanic Students</c:v>
                </c:pt>
                <c:pt idx="1">
                  <c:v>Fort Worth District
 Hispanic Students</c:v>
                </c:pt>
              </c:strCache>
            </c:strRef>
          </c:cat>
          <c:val>
            <c:numRef>
              <c:f>'City Sect Minority to State-His'!$E$4:$E$5</c:f>
              <c:numCache>
                <c:formatCode>0</c:formatCode>
                <c:ptCount val="2"/>
                <c:pt idx="0">
                  <c:v>-43.66</c:v>
                </c:pt>
                <c:pt idx="1">
                  <c:v>-1.77</c:v>
                </c:pt>
              </c:numCache>
            </c:numRef>
          </c:val>
          <c:extLst>
            <c:ext xmlns:c16="http://schemas.microsoft.com/office/drawing/2014/chart" uri="{C3380CC4-5D6E-409C-BE32-E72D297353CC}">
              <c16:uniqueId val="{00000005-C323-46A8-A8B0-13B58C2AF570}"/>
            </c:ext>
          </c:extLst>
        </c:ser>
        <c:dLbls>
          <c:showLegendKey val="0"/>
          <c:showVal val="0"/>
          <c:showCatName val="0"/>
          <c:showSerName val="0"/>
          <c:showPercent val="0"/>
          <c:showBubbleSize val="0"/>
        </c:dLbls>
        <c:gapWidth val="300"/>
        <c:overlap val="-30"/>
        <c:axId val="1562602960"/>
        <c:axId val="1562607312"/>
        <c:extLst/>
      </c:barChart>
      <c:catAx>
        <c:axId val="156260296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607312"/>
        <c:crosses val="autoZero"/>
        <c:auto val="1"/>
        <c:lblAlgn val="ctr"/>
        <c:lblOffset val="100"/>
        <c:noMultiLvlLbl val="0"/>
      </c:catAx>
      <c:valAx>
        <c:axId val="1562607312"/>
        <c:scaling>
          <c:orientation val="minMax"/>
          <c:max val="75"/>
          <c:min val="-10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n-US" sz="1400">
                    <a:latin typeface="Verdana" panose="020B0604030504040204" pitchFamily="34" charset="0"/>
                    <a:ea typeface="Verdana" panose="020B0604030504040204" pitchFamily="34" charset="0"/>
                  </a:rPr>
                  <a:t>Growth (in Days of Learning)</a:t>
                </a:r>
              </a:p>
            </c:rich>
          </c:tx>
          <c:layout>
            <c:manualLayout>
              <c:xMode val="edge"/>
              <c:yMode val="edge"/>
              <c:x val="5.2205716099089632E-2"/>
              <c:y val="0.27733333333333332"/>
            </c:manualLayout>
          </c:layout>
          <c:overlay val="0"/>
          <c:spPr>
            <a:noFill/>
            <a:ln>
              <a:noFill/>
            </a:ln>
            <a:effectLst/>
          </c:spPr>
        </c:title>
        <c:numFmt formatCode="#,##0" sourceLinked="0"/>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602960"/>
        <c:crosses val="autoZero"/>
        <c:crossBetween val="between"/>
        <c:majorUnit val="25"/>
      </c:valAx>
      <c:spPr>
        <a:solidFill>
          <a:schemeClr val="bg1"/>
        </a:solidFill>
        <a:ln w="12700">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Source Sans Pro" panose="020B0503030403020204" pitchFamily="34" charset="0"/>
          <a:ea typeface="Source Sans Pro" panose="020B0503030403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Source Sans Pro" panose="020B0503030403020204" pitchFamily="34" charset="0"/>
                <a:ea typeface="Source Sans Pro" panose="020B0503030403020204" pitchFamily="34" charset="0"/>
                <a:cs typeface="+mn-cs"/>
              </a:defRPr>
            </a:pPr>
            <a:r>
              <a:rPr lang="en-US"/>
              <a:t> </a:t>
            </a:r>
          </a:p>
        </c:rich>
      </c:tx>
      <c:overlay val="0"/>
      <c:spPr>
        <a:noFill/>
        <a:ln>
          <a:noFill/>
        </a:ln>
        <a:effectLst/>
      </c:spPr>
    </c:title>
    <c:autoTitleDeleted val="0"/>
    <c:plotArea>
      <c:layout>
        <c:manualLayout>
          <c:xMode val="edge"/>
          <c:yMode val="edge"/>
          <c:x val="8.5816135030905849E-2"/>
          <c:y val="0.13183362173940918"/>
          <c:w val="0.91418380636929197"/>
          <c:h val="0.86816629921259847"/>
        </c:manualLayout>
      </c:layout>
      <c:barChart>
        <c:barDir val="col"/>
        <c:grouping val="clustered"/>
        <c:varyColors val="0"/>
        <c:ser>
          <c:idx val="0"/>
          <c:order val="0"/>
          <c:tx>
            <c:strRef>
              <c:f>'City Poverty to State'!$C$3</c:f>
              <c:strCache>
                <c:ptCount val="1"/>
                <c:pt idx="0">
                  <c:v>Reading</c:v>
                </c:pt>
              </c:strCache>
            </c:strRef>
          </c:tx>
          <c:spPr>
            <a:solidFill>
              <a:srgbClr val="E75830"/>
            </a:solidFill>
            <a:ln>
              <a:solidFill>
                <a:srgbClr val="E75830"/>
              </a:solidFill>
            </a:ln>
          </c:spPr>
          <c:invertIfNegative val="0"/>
          <c:cat>
            <c:strRef>
              <c:f>'City Poverty to State'!$B$4</c:f>
              <c:strCache>
                <c:ptCount val="1"/>
                <c:pt idx="0">
                  <c:v>Fort Worth Students in Poverty</c:v>
                </c:pt>
              </c:strCache>
            </c:strRef>
          </c:cat>
          <c:val>
            <c:numRef>
              <c:f>'City Poverty to State'!$C$4</c:f>
              <c:numCache>
                <c:formatCode>0</c:formatCode>
                <c:ptCount val="1"/>
                <c:pt idx="0">
                  <c:v>1.18</c:v>
                </c:pt>
              </c:numCache>
            </c:numRef>
          </c:val>
          <c:extLst>
            <c:ext xmlns:c16="http://schemas.microsoft.com/office/drawing/2014/chart" uri="{C3380CC4-5D6E-409C-BE32-E72D297353CC}">
              <c16:uniqueId val="{00000001-C323-46A8-A8B0-13B58C2AF570}"/>
            </c:ext>
          </c:extLst>
        </c:ser>
        <c:ser>
          <c:idx val="2"/>
          <c:order val="1"/>
          <c:tx>
            <c:strRef>
              <c:f>'City Poverty to State'!$E$3</c:f>
              <c:strCache>
                <c:ptCount val="1"/>
                <c:pt idx="0">
                  <c:v>Math</c:v>
                </c:pt>
              </c:strCache>
            </c:strRef>
          </c:tx>
          <c:spPr>
            <a:solidFill>
              <a:srgbClr val="DF9A3F"/>
            </a:solidFill>
          </c:spPr>
          <c:invertIfNegative val="0"/>
          <c:cat>
            <c:strRef>
              <c:f>'City Poverty to State'!$B$4</c:f>
              <c:strCache>
                <c:ptCount val="1"/>
                <c:pt idx="0">
                  <c:v>Fort Worth Students in Poverty</c:v>
                </c:pt>
              </c:strCache>
            </c:strRef>
          </c:cat>
          <c:val>
            <c:numRef>
              <c:f>'City Poverty to State'!$E$4</c:f>
              <c:numCache>
                <c:formatCode>0</c:formatCode>
                <c:ptCount val="1"/>
                <c:pt idx="0">
                  <c:v>-1.18</c:v>
                </c:pt>
              </c:numCache>
            </c:numRef>
          </c:val>
          <c:extLst>
            <c:ext xmlns:c16="http://schemas.microsoft.com/office/drawing/2014/chart" uri="{C3380CC4-5D6E-409C-BE32-E72D297353CC}">
              <c16:uniqueId val="{00000005-C323-46A8-A8B0-13B58C2AF570}"/>
            </c:ext>
          </c:extLst>
        </c:ser>
        <c:dLbls>
          <c:showLegendKey val="0"/>
          <c:showVal val="0"/>
          <c:showCatName val="0"/>
          <c:showSerName val="0"/>
          <c:showPercent val="0"/>
          <c:showBubbleSize val="0"/>
        </c:dLbls>
        <c:gapWidth val="500"/>
        <c:overlap val="-100"/>
        <c:axId val="1562602416"/>
        <c:axId val="1562605136"/>
        <c:extLst/>
      </c:barChart>
      <c:catAx>
        <c:axId val="156260241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605136"/>
        <c:crosses val="autoZero"/>
        <c:auto val="1"/>
        <c:lblAlgn val="ctr"/>
        <c:lblOffset val="100"/>
        <c:noMultiLvlLbl val="0"/>
      </c:catAx>
      <c:valAx>
        <c:axId val="1562605136"/>
        <c:scaling>
          <c:orientation val="minMax"/>
          <c:max val="75"/>
          <c:min val="-10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n-US" sz="1400">
                    <a:latin typeface="Verdana" panose="020B0604030504040204" pitchFamily="34" charset="0"/>
                    <a:ea typeface="Verdana" panose="020B0604030504040204" pitchFamily="34" charset="0"/>
                  </a:rPr>
                  <a:t>Growth (in Days of Learning)</a:t>
                </a:r>
              </a:p>
            </c:rich>
          </c:tx>
          <c:layout>
            <c:manualLayout>
              <c:xMode val="edge"/>
              <c:yMode val="edge"/>
              <c:x val="5.2205716099089632E-2"/>
              <c:y val="0.27733333333333332"/>
            </c:manualLayout>
          </c:layout>
          <c:overlay val="0"/>
          <c:spPr>
            <a:noFill/>
            <a:ln>
              <a:noFill/>
            </a:ln>
            <a:effectLst/>
          </c:spPr>
        </c:title>
        <c:numFmt formatCode="#,##0" sourceLinked="0"/>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602416"/>
        <c:crosses val="autoZero"/>
        <c:crossBetween val="between"/>
        <c:majorUnit val="25"/>
      </c:valAx>
      <c:spPr>
        <a:solidFill>
          <a:schemeClr val="bg1"/>
        </a:solidFill>
        <a:ln w="12700">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Source Sans Pro" panose="020B0503030403020204" pitchFamily="34" charset="0"/>
          <a:ea typeface="Source Sans Pro" panose="020B0503030403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Source Sans Pro" panose="020B0503030403020204" pitchFamily="34" charset="0"/>
                <a:ea typeface="Source Sans Pro" panose="020B0503030403020204" pitchFamily="34" charset="0"/>
                <a:cs typeface="+mn-cs"/>
              </a:defRPr>
            </a:pPr>
            <a:r>
              <a:rPr lang="en-US"/>
              <a:t> </a:t>
            </a:r>
          </a:p>
        </c:rich>
      </c:tx>
      <c:overlay val="0"/>
      <c:spPr>
        <a:noFill/>
        <a:ln>
          <a:noFill/>
        </a:ln>
        <a:effectLst/>
      </c:spPr>
    </c:title>
    <c:autoTitleDeleted val="0"/>
    <c:plotArea>
      <c:layout>
        <c:manualLayout>
          <c:xMode val="edge"/>
          <c:yMode val="edge"/>
          <c:x val="8.5035932213843174E-2"/>
          <c:y val="0.1335828953386313"/>
          <c:w val="0.91496406777868133"/>
          <c:h val="0.86641700787401577"/>
        </c:manualLayout>
      </c:layout>
      <c:barChart>
        <c:barDir val="col"/>
        <c:grouping val="clustered"/>
        <c:varyColors val="0"/>
        <c:ser>
          <c:idx val="0"/>
          <c:order val="0"/>
          <c:tx>
            <c:strRef>
              <c:f>'City Sect Poverty To State'!$C$3</c:f>
              <c:strCache>
                <c:ptCount val="1"/>
                <c:pt idx="0">
                  <c:v>Reading</c:v>
                </c:pt>
              </c:strCache>
            </c:strRef>
          </c:tx>
          <c:spPr>
            <a:solidFill>
              <a:srgbClr val="E75830"/>
            </a:solidFill>
          </c:spPr>
          <c:invertIfNegative val="0"/>
          <c:cat>
            <c:strRef>
              <c:f>'City Sect Poverty To State'!$B$4:$B$5</c:f>
              <c:strCache>
                <c:ptCount val="2"/>
                <c:pt idx="0">
                  <c:v>Fort Worth Charter 
Students in Poverty</c:v>
                </c:pt>
                <c:pt idx="1">
                  <c:v>Fort Worth District 
Students in Poverty</c:v>
                </c:pt>
              </c:strCache>
            </c:strRef>
          </c:cat>
          <c:val>
            <c:numRef>
              <c:f>'City Sect Poverty To State'!$C$4:$C$5</c:f>
              <c:numCache>
                <c:formatCode>0</c:formatCode>
                <c:ptCount val="2"/>
                <c:pt idx="0">
                  <c:v>5.9</c:v>
                </c:pt>
                <c:pt idx="1">
                  <c:v>0.59</c:v>
                </c:pt>
              </c:numCache>
            </c:numRef>
          </c:val>
          <c:extLst>
            <c:ext xmlns:c16="http://schemas.microsoft.com/office/drawing/2014/chart" uri="{C3380CC4-5D6E-409C-BE32-E72D297353CC}">
              <c16:uniqueId val="{00000001-C323-46A8-A8B0-13B58C2AF570}"/>
            </c:ext>
          </c:extLst>
        </c:ser>
        <c:ser>
          <c:idx val="1"/>
          <c:order val="1"/>
          <c:tx>
            <c:strRef>
              <c:f>'City Sect Poverty To State'!$E$3</c:f>
              <c:strCache>
                <c:ptCount val="1"/>
                <c:pt idx="0">
                  <c:v>Math</c:v>
                </c:pt>
              </c:strCache>
            </c:strRef>
          </c:tx>
          <c:spPr>
            <a:solidFill>
              <a:srgbClr val="E09A3F"/>
            </a:solidFill>
          </c:spPr>
          <c:invertIfNegative val="0"/>
          <c:cat>
            <c:strRef>
              <c:f>'City Sect Poverty To State'!$B$4:$B$5</c:f>
              <c:strCache>
                <c:ptCount val="2"/>
                <c:pt idx="0">
                  <c:v>Fort Worth Charter 
Students in Poverty</c:v>
                </c:pt>
                <c:pt idx="1">
                  <c:v>Fort Worth District 
Students in Poverty</c:v>
                </c:pt>
              </c:strCache>
            </c:strRef>
          </c:cat>
          <c:val>
            <c:numRef>
              <c:f>'City Sect Poverty To State'!$E$4:$E$5</c:f>
              <c:numCache>
                <c:formatCode>0"*"</c:formatCode>
                <c:ptCount val="2"/>
                <c:pt idx="0" formatCode="0">
                  <c:v>-35.4</c:v>
                </c:pt>
                <c:pt idx="1">
                  <c:v>1.18</c:v>
                </c:pt>
              </c:numCache>
            </c:numRef>
          </c:val>
          <c:extLst>
            <c:ext xmlns:c16="http://schemas.microsoft.com/office/drawing/2014/chart" uri="{C3380CC4-5D6E-409C-BE32-E72D297353CC}">
              <c16:uniqueId val="{00000003-9F71-E84B-92B5-D1C767082F01}"/>
            </c:ext>
          </c:extLst>
        </c:ser>
        <c:dLbls>
          <c:showLegendKey val="0"/>
          <c:showVal val="0"/>
          <c:showCatName val="0"/>
          <c:showSerName val="0"/>
          <c:showPercent val="0"/>
          <c:showBubbleSize val="0"/>
        </c:dLbls>
        <c:gapWidth val="300"/>
        <c:overlap val="-30"/>
        <c:axId val="1562606224"/>
        <c:axId val="1562600784"/>
        <c:extLst/>
      </c:barChart>
      <c:catAx>
        <c:axId val="156260622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600784"/>
        <c:crosses val="autoZero"/>
        <c:auto val="1"/>
        <c:lblAlgn val="ctr"/>
        <c:lblOffset val="100"/>
        <c:noMultiLvlLbl val="0"/>
      </c:catAx>
      <c:valAx>
        <c:axId val="1562600784"/>
        <c:scaling>
          <c:orientation val="minMax"/>
          <c:max val="75"/>
          <c:min val="-10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n-US" sz="1400">
                    <a:latin typeface="Verdana" panose="020B0604030504040204" pitchFamily="34" charset="0"/>
                    <a:ea typeface="Verdana" panose="020B0604030504040204" pitchFamily="34" charset="0"/>
                  </a:rPr>
                  <a:t>Growth (in Days of Learning)</a:t>
                </a:r>
              </a:p>
            </c:rich>
          </c:tx>
          <c:layout>
            <c:manualLayout>
              <c:xMode val="edge"/>
              <c:yMode val="edge"/>
              <c:x val="5.1425454689700313E-2"/>
              <c:y val="0.27733333333333332"/>
            </c:manualLayout>
          </c:layout>
          <c:overlay val="0"/>
          <c:spPr>
            <a:noFill/>
            <a:ln>
              <a:noFill/>
            </a:ln>
            <a:effectLst/>
          </c:spPr>
        </c:title>
        <c:numFmt formatCode="#,##0" sourceLinked="0"/>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606224"/>
        <c:crosses val="autoZero"/>
        <c:crossBetween val="between"/>
        <c:majorUnit val="25"/>
      </c:valAx>
      <c:spPr>
        <a:solidFill>
          <a:schemeClr val="bg1"/>
        </a:solidFill>
        <a:ln w="12700">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Source Sans Pro" panose="020B0503030403020204" pitchFamily="34" charset="0"/>
          <a:ea typeface="Source Sans Pro" panose="020B0503030403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Source Sans Pro" panose="020B0503030403020204" pitchFamily="34" charset="0"/>
                <a:ea typeface="Source Sans Pro" panose="020B0503030403020204" pitchFamily="34" charset="0"/>
                <a:cs typeface="+mn-cs"/>
              </a:defRPr>
            </a:pPr>
            <a:r>
              <a:rPr lang="en-US"/>
              <a:t> </a:t>
            </a:r>
          </a:p>
        </c:rich>
      </c:tx>
      <c:overlay val="0"/>
      <c:spPr>
        <a:noFill/>
        <a:ln>
          <a:noFill/>
        </a:ln>
        <a:effectLst/>
      </c:spPr>
    </c:title>
    <c:autoTitleDeleted val="0"/>
    <c:plotArea>
      <c:layout>
        <c:manualLayout>
          <c:xMode val="edge"/>
          <c:yMode val="edge"/>
          <c:x val="8.5035932213843174E-2"/>
          <c:y val="0.13379674988237314"/>
          <c:w val="0.91496406777868133"/>
          <c:h val="0.86620325459317582"/>
        </c:manualLayout>
      </c:layout>
      <c:barChart>
        <c:barDir val="col"/>
        <c:grouping val="clustered"/>
        <c:varyColors val="0"/>
        <c:ser>
          <c:idx val="0"/>
          <c:order val="0"/>
          <c:tx>
            <c:strRef>
              <c:f>'City ELL to State'!$C$3</c:f>
              <c:strCache>
                <c:ptCount val="1"/>
                <c:pt idx="0">
                  <c:v>Reading</c:v>
                </c:pt>
              </c:strCache>
            </c:strRef>
          </c:tx>
          <c:spPr>
            <a:solidFill>
              <a:srgbClr val="E75830"/>
            </a:solidFill>
            <a:ln>
              <a:solidFill>
                <a:srgbClr val="E75830"/>
              </a:solidFill>
            </a:ln>
          </c:spPr>
          <c:invertIfNegative val="0"/>
          <c:dLbls>
            <c:dLbl>
              <c:idx val="0"/>
              <c:layout>
                <c:manualLayout>
                  <c:x val="-4.4872287416593964E-2"/>
                  <c:y val="3.5301985787661472E-2"/>
                </c:manualLayout>
              </c:layout>
              <c:tx>
                <c:rich>
                  <a:bodyPr vertOverflow="overflow" horzOverflow="overflow" wrap="square" lIns="0" tIns="0" rIns="0" bIns="0" anchor="ctr">
                    <a:noAutofit/>
                  </a:bodyPr>
                  <a:lstStyle/>
                  <a:p>
                    <a:pPr>
                      <a:defRPr/>
                    </a:pPr>
                    <a:endParaRPr lang="en-US"/>
                  </a:p>
                </c:rich>
              </c:tx>
              <c:spPr>
                <a:blipFill dpi="0" rotWithShape="1">
                  <a:blip xmlns:r="http://schemas.openxmlformats.org/officeDocument/2006/relationships" r:embed="rId1"/>
                  <a:srcRect/>
                  <a:stretch>
                    <a:fillRect/>
                  </a:stretch>
                </a:blip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1213690346935706E-2"/>
                      <c:h val="3.059505434930657E-2"/>
                    </c:manualLayout>
                  </c15:layout>
                  <c15:showDataLabelsRange val="0"/>
                </c:ext>
                <c:ext xmlns:c16="http://schemas.microsoft.com/office/drawing/2014/chart" uri="{C3380CC4-5D6E-409C-BE32-E72D297353CC}">
                  <c16:uniqueId val="{00000000-0A88-6846-9787-CF91B6D14F9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'City ELL to State'!$B$4</c:f>
              <c:strCache>
                <c:ptCount val="1"/>
                <c:pt idx="0">
                  <c:v>Fort Worth ELL Students</c:v>
                </c:pt>
              </c:strCache>
            </c:strRef>
          </c:cat>
          <c:val>
            <c:numRef>
              <c:f>'City ELL to State'!$C$4</c:f>
              <c:numCache>
                <c:formatCode>0"**"</c:formatCode>
                <c:ptCount val="1"/>
                <c:pt idx="0">
                  <c:v>21.24</c:v>
                </c:pt>
              </c:numCache>
            </c:numRef>
          </c:val>
          <c:extLst>
            <c:ext xmlns:c16="http://schemas.microsoft.com/office/drawing/2014/chart" uri="{C3380CC4-5D6E-409C-BE32-E72D297353CC}">
              <c16:uniqueId val="{00000001-C323-46A8-A8B0-13B58C2AF570}"/>
            </c:ext>
          </c:extLst>
        </c:ser>
        <c:ser>
          <c:idx val="2"/>
          <c:order val="1"/>
          <c:tx>
            <c:strRef>
              <c:f>'City ELL to State'!$E$3</c:f>
              <c:strCache>
                <c:ptCount val="1"/>
                <c:pt idx="0">
                  <c:v>Math</c:v>
                </c:pt>
              </c:strCache>
            </c:strRef>
          </c:tx>
          <c:spPr>
            <a:solidFill>
              <a:srgbClr val="DF9A3F"/>
            </a:solidFill>
          </c:spPr>
          <c:invertIfNegative val="0"/>
          <c:cat>
            <c:strRef>
              <c:f>'City ELL to State'!$B$4</c:f>
              <c:strCache>
                <c:ptCount val="1"/>
                <c:pt idx="0">
                  <c:v>Fort Worth ELL Students</c:v>
                </c:pt>
              </c:strCache>
            </c:strRef>
          </c:cat>
          <c:val>
            <c:numRef>
              <c:f>'City ELL to State'!$E$4</c:f>
              <c:numCache>
                <c:formatCode>0</c:formatCode>
                <c:ptCount val="1"/>
                <c:pt idx="0">
                  <c:v>1.18</c:v>
                </c:pt>
              </c:numCache>
            </c:numRef>
          </c:val>
          <c:extLst>
            <c:ext xmlns:c16="http://schemas.microsoft.com/office/drawing/2014/chart" uri="{C3380CC4-5D6E-409C-BE32-E72D297353CC}">
              <c16:uniqueId val="{00000005-C323-46A8-A8B0-13B58C2AF570}"/>
            </c:ext>
          </c:extLst>
        </c:ser>
        <c:dLbls>
          <c:showLegendKey val="0"/>
          <c:showVal val="0"/>
          <c:showCatName val="0"/>
          <c:showSerName val="0"/>
          <c:showPercent val="0"/>
          <c:showBubbleSize val="0"/>
        </c:dLbls>
        <c:gapWidth val="500"/>
        <c:overlap val="-100"/>
        <c:axId val="1562599696"/>
        <c:axId val="1562606768"/>
        <c:extLst/>
      </c:barChart>
      <c:catAx>
        <c:axId val="156259969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606768"/>
        <c:crosses val="autoZero"/>
        <c:auto val="1"/>
        <c:lblAlgn val="ctr"/>
        <c:lblOffset val="100"/>
        <c:noMultiLvlLbl val="0"/>
      </c:catAx>
      <c:valAx>
        <c:axId val="1562606768"/>
        <c:scaling>
          <c:orientation val="minMax"/>
          <c:max val="75"/>
          <c:min val="-10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n-US" sz="1400">
                    <a:latin typeface="Verdana" panose="020B0604030504040204" pitchFamily="34" charset="0"/>
                    <a:ea typeface="Verdana" panose="020B0604030504040204" pitchFamily="34" charset="0"/>
                  </a:rPr>
                  <a:t>Growth (in Days of Learning)</a:t>
                </a:r>
              </a:p>
            </c:rich>
          </c:tx>
          <c:layout>
            <c:manualLayout>
              <c:xMode val="edge"/>
              <c:yMode val="edge"/>
              <c:x val="1.1208055858224238E-2"/>
              <c:y val="0.27733333333333332"/>
            </c:manualLayout>
          </c:layout>
          <c:overlay val="0"/>
          <c:spPr>
            <a:noFill/>
            <a:ln>
              <a:noFill/>
            </a:ln>
            <a:effectLst/>
          </c:spPr>
        </c:title>
        <c:numFmt formatCode="#,##0" sourceLinked="0"/>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599696"/>
        <c:crosses val="autoZero"/>
        <c:crossBetween val="between"/>
        <c:majorUnit val="25"/>
      </c:valAx>
      <c:spPr>
        <a:solidFill>
          <a:schemeClr val="bg1"/>
        </a:solidFill>
        <a:ln w="12700">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Source Sans Pro" panose="020B0503030403020204" pitchFamily="34" charset="0"/>
          <a:ea typeface="Source Sans Pro" panose="020B0503030403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Source Sans Pro" panose="020B0503030403020204" pitchFamily="34" charset="0"/>
                <a:ea typeface="Source Sans Pro" panose="020B0503030403020204" pitchFamily="34" charset="0"/>
                <a:cs typeface="+mn-cs"/>
              </a:defRPr>
            </a:pPr>
            <a:r>
              <a:rPr lang="en-US"/>
              <a:t> </a:t>
            </a:r>
          </a:p>
        </c:rich>
      </c:tx>
      <c:overlay val="0"/>
      <c:spPr>
        <a:noFill/>
        <a:ln>
          <a:noFill/>
        </a:ln>
        <a:effectLst/>
      </c:spPr>
    </c:title>
    <c:autoTitleDeleted val="0"/>
    <c:plotArea>
      <c:layout>
        <c:manualLayout>
          <c:xMode val="edge"/>
          <c:yMode val="edge"/>
          <c:x val="8.5035932213843174E-2"/>
          <c:y val="0.13183362173940918"/>
          <c:w val="0.91496406777868133"/>
          <c:h val="0.86816629921259847"/>
        </c:manualLayout>
      </c:layout>
      <c:barChart>
        <c:barDir val="col"/>
        <c:grouping val="clustered"/>
        <c:varyColors val="0"/>
        <c:ser>
          <c:idx val="0"/>
          <c:order val="0"/>
          <c:tx>
            <c:strRef>
              <c:f>'City Sect ELL To State'!$C$3</c:f>
              <c:strCache>
                <c:ptCount val="1"/>
                <c:pt idx="0">
                  <c:v>Reading</c:v>
                </c:pt>
              </c:strCache>
            </c:strRef>
          </c:tx>
          <c:spPr>
            <a:solidFill>
              <a:srgbClr val="E75830"/>
            </a:solidFill>
            <a:ln w="12700" cmpd="sng">
              <a:solidFill>
                <a:srgbClr val="E7583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1DA-A04F-A0B0-D96D995BF32B}"/>
                </c:ext>
              </c:extLst>
            </c:dLbl>
            <c:dLbl>
              <c:idx val="1"/>
              <c:layout>
                <c:manualLayout>
                  <c:x val="-3.011920012437827E-2"/>
                  <c:y val="3.2465084057726454E-2"/>
                </c:manualLayout>
              </c:layout>
              <c:tx>
                <c:rich>
                  <a:bodyPr vertOverflow="overflow" horzOverflow="overflow" wrap="square" lIns="0" tIns="0" rIns="0" bIns="0" anchor="ctr">
                    <a:noAutofit/>
                  </a:bodyPr>
                  <a:lstStyle/>
                  <a:p>
                    <a:pPr>
                      <a:defRPr/>
                    </a:pPr>
                    <a:endParaRPr lang="en-US"/>
                  </a:p>
                </c:rich>
              </c:tx>
              <c:spPr>
                <a:blipFill dpi="0" rotWithShape="1">
                  <a:blip xmlns:r="http://schemas.openxmlformats.org/officeDocument/2006/relationships" r:embed="rId1"/>
                  <a:srcRect/>
                  <a:stretch>
                    <a:fillRect/>
                  </a:stretch>
                </a:blip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2.1213690346935706E-2"/>
                      <c:h val="3.0146149482174606E-2"/>
                    </c:manualLayout>
                  </c15:layout>
                  <c15:showDataLabelsRange val="0"/>
                </c:ext>
                <c:ext xmlns:c16="http://schemas.microsoft.com/office/drawing/2014/chart" uri="{C3380CC4-5D6E-409C-BE32-E72D297353CC}">
                  <c16:uniqueId val="{00000001-E1DA-A04F-A0B0-D96D995BF32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'City Sect ELL To State'!$B$4:$B$5</c:f>
              <c:strCache>
                <c:ptCount val="2"/>
                <c:pt idx="0">
                  <c:v>Fort Worth Charter 
ELL Students</c:v>
                </c:pt>
                <c:pt idx="1">
                  <c:v>Fort Worth District 
ELL Students</c:v>
                </c:pt>
              </c:strCache>
            </c:strRef>
          </c:cat>
          <c:val>
            <c:numRef>
              <c:f>'City Sect ELL To State'!$C$4:$C$5</c:f>
              <c:numCache>
                <c:formatCode>0"**"</c:formatCode>
                <c:ptCount val="2"/>
                <c:pt idx="0" formatCode="0">
                  <c:v>2.95</c:v>
                </c:pt>
                <c:pt idx="1">
                  <c:v>21.83</c:v>
                </c:pt>
              </c:numCache>
            </c:numRef>
          </c:val>
          <c:extLst>
            <c:ext xmlns:c16="http://schemas.microsoft.com/office/drawing/2014/chart" uri="{C3380CC4-5D6E-409C-BE32-E72D297353CC}">
              <c16:uniqueId val="{00000001-C323-46A8-A8B0-13B58C2AF570}"/>
            </c:ext>
          </c:extLst>
        </c:ser>
        <c:ser>
          <c:idx val="2"/>
          <c:order val="1"/>
          <c:tx>
            <c:strRef>
              <c:f>'City Sect ELL To State'!$E$3</c:f>
              <c:strCache>
                <c:ptCount val="1"/>
                <c:pt idx="0">
                  <c:v>Math</c:v>
                </c:pt>
              </c:strCache>
            </c:strRef>
          </c:tx>
          <c:spPr>
            <a:solidFill>
              <a:srgbClr val="E09A3F"/>
            </a:solidFill>
          </c:spPr>
          <c:invertIfNegative val="0"/>
          <c:cat>
            <c:strRef>
              <c:f>'City Sect ELL To State'!$B$4:$B$5</c:f>
              <c:strCache>
                <c:ptCount val="2"/>
                <c:pt idx="0">
                  <c:v>Fort Worth Charter 
ELL Students</c:v>
                </c:pt>
                <c:pt idx="1">
                  <c:v>Fort Worth District 
ELL Students</c:v>
                </c:pt>
              </c:strCache>
            </c:strRef>
          </c:cat>
          <c:val>
            <c:numRef>
              <c:f>'City Sect ELL To State'!$E$4:$E$5</c:f>
              <c:numCache>
                <c:formatCode>0"*"</c:formatCode>
                <c:ptCount val="2"/>
                <c:pt idx="0" formatCode="0">
                  <c:v>-55.46</c:v>
                </c:pt>
                <c:pt idx="1">
                  <c:v>4.13</c:v>
                </c:pt>
              </c:numCache>
            </c:numRef>
          </c:val>
          <c:extLst>
            <c:ext xmlns:c16="http://schemas.microsoft.com/office/drawing/2014/chart" uri="{C3380CC4-5D6E-409C-BE32-E72D297353CC}">
              <c16:uniqueId val="{00000005-C323-46A8-A8B0-13B58C2AF570}"/>
            </c:ext>
          </c:extLst>
        </c:ser>
        <c:dLbls>
          <c:showLegendKey val="0"/>
          <c:showVal val="0"/>
          <c:showCatName val="0"/>
          <c:showSerName val="0"/>
          <c:showPercent val="0"/>
          <c:showBubbleSize val="0"/>
        </c:dLbls>
        <c:gapWidth val="300"/>
        <c:overlap val="-30"/>
        <c:axId val="1562594256"/>
        <c:axId val="1562607856"/>
        <c:extLst/>
      </c:barChart>
      <c:catAx>
        <c:axId val="156259425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607856"/>
        <c:crosses val="autoZero"/>
        <c:auto val="1"/>
        <c:lblAlgn val="ctr"/>
        <c:lblOffset val="100"/>
        <c:noMultiLvlLbl val="0"/>
      </c:catAx>
      <c:valAx>
        <c:axId val="1562607856"/>
        <c:scaling>
          <c:orientation val="minMax"/>
          <c:max val="75"/>
          <c:min val="-10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n-US" sz="1400">
                    <a:latin typeface="Verdana" panose="020B0604030504040204" pitchFamily="34" charset="0"/>
                    <a:ea typeface="Verdana" panose="020B0604030504040204" pitchFamily="34" charset="0"/>
                  </a:rPr>
                  <a:t>Growth (in Days of Learning)</a:t>
                </a:r>
              </a:p>
            </c:rich>
          </c:tx>
          <c:layout>
            <c:manualLayout>
              <c:xMode val="edge"/>
              <c:yMode val="edge"/>
              <c:x val="2.1372084330333642E-2"/>
              <c:y val="0.27733333333333332"/>
            </c:manualLayout>
          </c:layout>
          <c:overlay val="0"/>
          <c:spPr>
            <a:noFill/>
            <a:ln>
              <a:noFill/>
            </a:ln>
            <a:effectLst/>
          </c:spPr>
        </c:title>
        <c:numFmt formatCode="#,##0" sourceLinked="0"/>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594256"/>
        <c:crosses val="autoZero"/>
        <c:crossBetween val="between"/>
        <c:majorUnit val="25"/>
      </c:valAx>
      <c:spPr>
        <a:solidFill>
          <a:schemeClr val="bg1"/>
        </a:solidFill>
        <a:ln w="12700">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Source Sans Pro" panose="020B0503030403020204" pitchFamily="34" charset="0"/>
          <a:ea typeface="Source Sans Pro" panose="020B0503030403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Source Sans Pro" panose="020B0503030403020204" pitchFamily="34" charset="0"/>
                <a:ea typeface="Source Sans Pro" panose="020B0503030403020204" pitchFamily="34" charset="0"/>
                <a:cs typeface="+mn-cs"/>
              </a:defRPr>
            </a:pPr>
            <a:r>
              <a:rPr lang="en-US"/>
              <a:t> </a:t>
            </a:r>
          </a:p>
        </c:rich>
      </c:tx>
      <c:overlay val="0"/>
      <c:spPr>
        <a:noFill/>
        <a:ln>
          <a:noFill/>
        </a:ln>
        <a:effectLst/>
      </c:spPr>
    </c:title>
    <c:autoTitleDeleted val="0"/>
    <c:plotArea>
      <c:layout>
        <c:manualLayout>
          <c:xMode val="edge"/>
          <c:yMode val="edge"/>
          <c:x val="8.5816135030905849E-2"/>
          <c:y val="0.13183362173940918"/>
          <c:w val="0.91418380636929197"/>
          <c:h val="0.86816629921259847"/>
        </c:manualLayout>
      </c:layout>
      <c:barChart>
        <c:barDir val="col"/>
        <c:grouping val="clustered"/>
        <c:varyColors val="0"/>
        <c:ser>
          <c:idx val="0"/>
          <c:order val="0"/>
          <c:tx>
            <c:strRef>
              <c:f>'City Sped to State'!$C$3</c:f>
              <c:strCache>
                <c:ptCount val="1"/>
                <c:pt idx="0">
                  <c:v>Reading</c:v>
                </c:pt>
              </c:strCache>
            </c:strRef>
          </c:tx>
          <c:spPr>
            <a:solidFill>
              <a:srgbClr val="E75830"/>
            </a:solidFill>
            <a:ln>
              <a:solidFill>
                <a:srgbClr val="E75830"/>
              </a:solidFill>
            </a:ln>
          </c:spPr>
          <c:invertIfNegative val="0"/>
          <c:cat>
            <c:strRef>
              <c:f>'City Sped to State'!$B$4</c:f>
              <c:strCache>
                <c:ptCount val="1"/>
                <c:pt idx="0">
                  <c:v>Fort Worth Special Ed Students</c:v>
                </c:pt>
              </c:strCache>
            </c:strRef>
          </c:cat>
          <c:val>
            <c:numRef>
              <c:f>'City Sped to State'!$C$4</c:f>
              <c:numCache>
                <c:formatCode>0</c:formatCode>
                <c:ptCount val="1"/>
                <c:pt idx="0">
                  <c:v>-2.95</c:v>
                </c:pt>
              </c:numCache>
            </c:numRef>
          </c:val>
          <c:extLst>
            <c:ext xmlns:c16="http://schemas.microsoft.com/office/drawing/2014/chart" uri="{C3380CC4-5D6E-409C-BE32-E72D297353CC}">
              <c16:uniqueId val="{00000001-C323-46A8-A8B0-13B58C2AF570}"/>
            </c:ext>
          </c:extLst>
        </c:ser>
        <c:ser>
          <c:idx val="2"/>
          <c:order val="1"/>
          <c:tx>
            <c:strRef>
              <c:f>'City Sped to State'!$E$3</c:f>
              <c:strCache>
                <c:ptCount val="1"/>
                <c:pt idx="0">
                  <c:v>Math</c:v>
                </c:pt>
              </c:strCache>
            </c:strRef>
          </c:tx>
          <c:spPr>
            <a:solidFill>
              <a:srgbClr val="DF9A3F"/>
            </a:solidFill>
          </c:spPr>
          <c:invertIfNegative val="0"/>
          <c:cat>
            <c:strRef>
              <c:f>'City Sped to State'!$B$4</c:f>
              <c:strCache>
                <c:ptCount val="1"/>
                <c:pt idx="0">
                  <c:v>Fort Worth Special Ed Students</c:v>
                </c:pt>
              </c:strCache>
            </c:strRef>
          </c:cat>
          <c:val>
            <c:numRef>
              <c:f>'City Sped to State'!$E$4</c:f>
              <c:numCache>
                <c:formatCode>0</c:formatCode>
                <c:ptCount val="1"/>
                <c:pt idx="0">
                  <c:v>6.4899999999999993</c:v>
                </c:pt>
              </c:numCache>
            </c:numRef>
          </c:val>
          <c:extLst>
            <c:ext xmlns:c16="http://schemas.microsoft.com/office/drawing/2014/chart" uri="{C3380CC4-5D6E-409C-BE32-E72D297353CC}">
              <c16:uniqueId val="{00000005-C323-46A8-A8B0-13B58C2AF570}"/>
            </c:ext>
          </c:extLst>
        </c:ser>
        <c:dLbls>
          <c:showLegendKey val="0"/>
          <c:showVal val="0"/>
          <c:showCatName val="0"/>
          <c:showSerName val="0"/>
          <c:showPercent val="0"/>
          <c:showBubbleSize val="0"/>
        </c:dLbls>
        <c:gapWidth val="500"/>
        <c:overlap val="-100"/>
        <c:axId val="1562603504"/>
        <c:axId val="1562609488"/>
        <c:extLst/>
      </c:barChart>
      <c:catAx>
        <c:axId val="156260350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609488"/>
        <c:crosses val="autoZero"/>
        <c:auto val="1"/>
        <c:lblAlgn val="ctr"/>
        <c:lblOffset val="100"/>
        <c:noMultiLvlLbl val="0"/>
      </c:catAx>
      <c:valAx>
        <c:axId val="1562609488"/>
        <c:scaling>
          <c:orientation val="minMax"/>
          <c:max val="100"/>
          <c:min val="-75"/>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n-US" sz="1400">
                    <a:latin typeface="Verdana" panose="020B0604030504040204" pitchFamily="34" charset="0"/>
                    <a:ea typeface="Verdana" panose="020B0604030504040204" pitchFamily="34" charset="0"/>
                  </a:rPr>
                  <a:t>Growth (in Days of Learning)</a:t>
                </a:r>
              </a:p>
            </c:rich>
          </c:tx>
          <c:layout>
            <c:manualLayout>
              <c:xMode val="edge"/>
              <c:yMode val="edge"/>
              <c:x val="5.2205716099089632E-2"/>
              <c:y val="0.27733333333333332"/>
            </c:manualLayout>
          </c:layout>
          <c:overlay val="0"/>
          <c:spPr>
            <a:noFill/>
            <a:ln>
              <a:noFill/>
            </a:ln>
            <a:effectLst/>
          </c:spPr>
        </c:title>
        <c:numFmt formatCode="#,##0" sourceLinked="0"/>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603504"/>
        <c:crosses val="autoZero"/>
        <c:crossBetween val="between"/>
        <c:majorUnit val="25"/>
      </c:valAx>
      <c:spPr>
        <a:solidFill>
          <a:schemeClr val="bg1"/>
        </a:solidFill>
        <a:ln w="12700">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Source Sans Pro" panose="020B0503030403020204" pitchFamily="34" charset="0"/>
          <a:ea typeface="Source Sans Pro" panose="020B0503030403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Source Sans Pro" panose="020B0503030403020204" pitchFamily="34" charset="0"/>
                <a:ea typeface="Source Sans Pro" panose="020B0503030403020204" pitchFamily="34" charset="0"/>
                <a:cs typeface="+mn-cs"/>
              </a:defRPr>
            </a:pPr>
            <a:r>
              <a:rPr lang="en-US"/>
              <a:t> </a:t>
            </a:r>
          </a:p>
        </c:rich>
      </c:tx>
      <c:overlay val="0"/>
      <c:spPr>
        <a:noFill/>
        <a:ln>
          <a:noFill/>
        </a:ln>
        <a:effectLst/>
      </c:spPr>
    </c:title>
    <c:autoTitleDeleted val="0"/>
    <c:plotArea>
      <c:layout>
        <c:manualLayout>
          <c:xMode val="edge"/>
          <c:yMode val="edge"/>
          <c:x val="8.5035932213843174E-2"/>
          <c:y val="0.13183362173940918"/>
          <c:w val="0.91496406777868133"/>
          <c:h val="0.86816629921259847"/>
        </c:manualLayout>
      </c:layout>
      <c:barChart>
        <c:barDir val="col"/>
        <c:grouping val="clustered"/>
        <c:varyColors val="0"/>
        <c:ser>
          <c:idx val="0"/>
          <c:order val="0"/>
          <c:tx>
            <c:strRef>
              <c:f>'City Sect Sped To State'!$C$3</c:f>
              <c:strCache>
                <c:ptCount val="1"/>
                <c:pt idx="0">
                  <c:v>Reading</c:v>
                </c:pt>
              </c:strCache>
            </c:strRef>
          </c:tx>
          <c:spPr>
            <a:solidFill>
              <a:srgbClr val="E75830"/>
            </a:solidFill>
            <a:ln w="12700" cmpd="sng">
              <a:solidFill>
                <a:srgbClr val="E75830"/>
              </a:solidFill>
            </a:ln>
            <a:effectLst/>
          </c:spPr>
          <c:invertIfNegative val="0"/>
          <c:cat>
            <c:strRef>
              <c:f>'City Sect Sped To State'!$B$4:$B$5</c:f>
              <c:strCache>
                <c:ptCount val="2"/>
                <c:pt idx="0">
                  <c:v>Fort Worth Charter 
Students in Special Ed.</c:v>
                </c:pt>
                <c:pt idx="1">
                  <c:v>Fort Worth District 
Students in Special Ed.</c:v>
                </c:pt>
              </c:strCache>
            </c:strRef>
          </c:cat>
          <c:val>
            <c:numRef>
              <c:f>'City Sect Sped To State'!$C$4:$C$5</c:f>
              <c:numCache>
                <c:formatCode>0</c:formatCode>
                <c:ptCount val="2"/>
                <c:pt idx="0">
                  <c:v>66.08</c:v>
                </c:pt>
                <c:pt idx="1">
                  <c:v>-5.31</c:v>
                </c:pt>
              </c:numCache>
            </c:numRef>
          </c:val>
          <c:extLst>
            <c:ext xmlns:c16="http://schemas.microsoft.com/office/drawing/2014/chart" uri="{C3380CC4-5D6E-409C-BE32-E72D297353CC}">
              <c16:uniqueId val="{00000001-C323-46A8-A8B0-13B58C2AF570}"/>
            </c:ext>
          </c:extLst>
        </c:ser>
        <c:ser>
          <c:idx val="2"/>
          <c:order val="1"/>
          <c:tx>
            <c:strRef>
              <c:f>'City Sect ELL To State'!$E$3</c:f>
              <c:strCache>
                <c:ptCount val="1"/>
                <c:pt idx="0">
                  <c:v>Math</c:v>
                </c:pt>
              </c:strCache>
            </c:strRef>
          </c:tx>
          <c:spPr>
            <a:solidFill>
              <a:srgbClr val="E09A3F"/>
            </a:solidFill>
          </c:spPr>
          <c:invertIfNegative val="0"/>
          <c:cat>
            <c:strRef>
              <c:f>'City Sect Sped To State'!$B$4:$B$5</c:f>
              <c:strCache>
                <c:ptCount val="2"/>
                <c:pt idx="0">
                  <c:v>Fort Worth Charter 
Students in Special Ed.</c:v>
                </c:pt>
                <c:pt idx="1">
                  <c:v>Fort Worth District 
Students in Special Ed.</c:v>
                </c:pt>
              </c:strCache>
            </c:strRef>
          </c:cat>
          <c:val>
            <c:numRef>
              <c:f>'City Sect Sped To State'!$E$4:$E$5</c:f>
              <c:numCache>
                <c:formatCode>0</c:formatCode>
                <c:ptCount val="2"/>
                <c:pt idx="0">
                  <c:v>52.51</c:v>
                </c:pt>
                <c:pt idx="1">
                  <c:v>4.72</c:v>
                </c:pt>
              </c:numCache>
            </c:numRef>
          </c:val>
          <c:extLst>
            <c:ext xmlns:c16="http://schemas.microsoft.com/office/drawing/2014/chart" uri="{C3380CC4-5D6E-409C-BE32-E72D297353CC}">
              <c16:uniqueId val="{00000005-C323-46A8-A8B0-13B58C2AF570}"/>
            </c:ext>
          </c:extLst>
        </c:ser>
        <c:dLbls>
          <c:showLegendKey val="0"/>
          <c:showVal val="0"/>
          <c:showCatName val="0"/>
          <c:showSerName val="0"/>
          <c:showPercent val="0"/>
          <c:showBubbleSize val="0"/>
        </c:dLbls>
        <c:gapWidth val="300"/>
        <c:overlap val="-30"/>
        <c:axId val="1562608400"/>
        <c:axId val="1562594800"/>
        <c:extLst/>
      </c:barChart>
      <c:catAx>
        <c:axId val="156260840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594800"/>
        <c:crosses val="autoZero"/>
        <c:auto val="1"/>
        <c:lblAlgn val="ctr"/>
        <c:lblOffset val="100"/>
        <c:noMultiLvlLbl val="0"/>
      </c:catAx>
      <c:valAx>
        <c:axId val="1562594800"/>
        <c:scaling>
          <c:orientation val="minMax"/>
          <c:max val="100"/>
          <c:min val="-75"/>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n-US" sz="1400">
                    <a:latin typeface="Verdana" panose="020B0604030504040204" pitchFamily="34" charset="0"/>
                    <a:ea typeface="Verdana" panose="020B0604030504040204" pitchFamily="34" charset="0"/>
                  </a:rPr>
                  <a:t>Growth (in Days of Learning)</a:t>
                </a:r>
              </a:p>
            </c:rich>
          </c:tx>
          <c:layout>
            <c:manualLayout>
              <c:xMode val="edge"/>
              <c:yMode val="edge"/>
              <c:x val="5.1425454689700313E-2"/>
              <c:y val="0.27733333333333332"/>
            </c:manualLayout>
          </c:layout>
          <c:overlay val="0"/>
          <c:spPr>
            <a:noFill/>
            <a:ln>
              <a:noFill/>
            </a:ln>
            <a:effectLst/>
          </c:spPr>
        </c:title>
        <c:numFmt formatCode="#,##0" sourceLinked="0"/>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608400"/>
        <c:crosses val="autoZero"/>
        <c:crossBetween val="between"/>
        <c:majorUnit val="25"/>
      </c:valAx>
      <c:spPr>
        <a:solidFill>
          <a:schemeClr val="bg1"/>
        </a:solidFill>
        <a:ln w="12700">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Source Sans Pro" panose="020B0503030403020204" pitchFamily="34" charset="0"/>
          <a:ea typeface="Source Sans Pro" panose="020B0503030403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Source Sans Pro" panose="020B0503030403020204" pitchFamily="34" charset="0"/>
                <a:ea typeface="Source Sans Pro" panose="020B0503030403020204" pitchFamily="34" charset="0"/>
                <a:cs typeface="+mn-cs"/>
              </a:defRPr>
            </a:pPr>
            <a:r>
              <a:rPr lang="en-US"/>
              <a:t> </a:t>
            </a:r>
          </a:p>
        </c:rich>
      </c:tx>
      <c:overlay val="0"/>
      <c:spPr>
        <a:noFill/>
        <a:ln>
          <a:noFill/>
        </a:ln>
        <a:effectLst/>
      </c:spPr>
    </c:title>
    <c:autoTitleDeleted val="0"/>
    <c:plotArea>
      <c:layout>
        <c:manualLayout>
          <c:xMode val="edge"/>
          <c:yMode val="edge"/>
          <c:x val="8.5301667275678811E-2"/>
          <c:y val="0.13183362173940918"/>
          <c:w val="0.91469829495494426"/>
          <c:h val="0.86816629921259847"/>
        </c:manualLayout>
      </c:layout>
      <c:barChart>
        <c:barDir val="col"/>
        <c:grouping val="clustered"/>
        <c:varyColors val="0"/>
        <c:ser>
          <c:idx val="0"/>
          <c:order val="0"/>
          <c:tx>
            <c:strRef>
              <c:f>'City Gender to State-M'!$C$3</c:f>
              <c:strCache>
                <c:ptCount val="1"/>
                <c:pt idx="0">
                  <c:v>Reading</c:v>
                </c:pt>
              </c:strCache>
            </c:strRef>
          </c:tx>
          <c:spPr>
            <a:solidFill>
              <a:srgbClr val="E75830"/>
            </a:solidFill>
            <a:ln>
              <a:solidFill>
                <a:srgbClr val="E75830"/>
              </a:solidFill>
            </a:ln>
          </c:spPr>
          <c:invertIfNegative val="0"/>
          <c:cat>
            <c:strRef>
              <c:f>'City Gender to State-M'!$B$4</c:f>
              <c:strCache>
                <c:ptCount val="1"/>
                <c:pt idx="0">
                  <c:v>Fort Worth Male Students</c:v>
                </c:pt>
              </c:strCache>
            </c:strRef>
          </c:cat>
          <c:val>
            <c:numRef>
              <c:f>'City Gender to State-M'!$C$4</c:f>
              <c:numCache>
                <c:formatCode>0</c:formatCode>
                <c:ptCount val="1"/>
                <c:pt idx="0">
                  <c:v>-2.36</c:v>
                </c:pt>
              </c:numCache>
            </c:numRef>
          </c:val>
          <c:extLst>
            <c:ext xmlns:c16="http://schemas.microsoft.com/office/drawing/2014/chart" uri="{C3380CC4-5D6E-409C-BE32-E72D297353CC}">
              <c16:uniqueId val="{00000001-C323-46A8-A8B0-13B58C2AF570}"/>
            </c:ext>
          </c:extLst>
        </c:ser>
        <c:ser>
          <c:idx val="2"/>
          <c:order val="1"/>
          <c:tx>
            <c:strRef>
              <c:f>'City Gender to State-M'!$E$3</c:f>
              <c:strCache>
                <c:ptCount val="1"/>
                <c:pt idx="0">
                  <c:v>Math</c:v>
                </c:pt>
              </c:strCache>
            </c:strRef>
          </c:tx>
          <c:spPr>
            <a:solidFill>
              <a:srgbClr val="DF9A3F"/>
            </a:solidFill>
          </c:spPr>
          <c:invertIfNegative val="0"/>
          <c:cat>
            <c:strRef>
              <c:f>'City Gender to State-M'!$B$4</c:f>
              <c:strCache>
                <c:ptCount val="1"/>
                <c:pt idx="0">
                  <c:v>Fort Worth Male Students</c:v>
                </c:pt>
              </c:strCache>
            </c:strRef>
          </c:cat>
          <c:val>
            <c:numRef>
              <c:f>'City Gender to State-M'!$E$4</c:f>
              <c:numCache>
                <c:formatCode>0</c:formatCode>
                <c:ptCount val="1"/>
                <c:pt idx="0">
                  <c:v>-6.4899999999999993</c:v>
                </c:pt>
              </c:numCache>
            </c:numRef>
          </c:val>
          <c:extLst>
            <c:ext xmlns:c16="http://schemas.microsoft.com/office/drawing/2014/chart" uri="{C3380CC4-5D6E-409C-BE32-E72D297353CC}">
              <c16:uniqueId val="{00000005-C323-46A8-A8B0-13B58C2AF570}"/>
            </c:ext>
          </c:extLst>
        </c:ser>
        <c:dLbls>
          <c:showLegendKey val="0"/>
          <c:showVal val="0"/>
          <c:showCatName val="0"/>
          <c:showSerName val="0"/>
          <c:showPercent val="0"/>
          <c:showBubbleSize val="0"/>
        </c:dLbls>
        <c:gapWidth val="500"/>
        <c:overlap val="-100"/>
        <c:axId val="1562595888"/>
        <c:axId val="1562600240"/>
        <c:extLst/>
      </c:barChart>
      <c:catAx>
        <c:axId val="156259588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600240"/>
        <c:crosses val="autoZero"/>
        <c:auto val="1"/>
        <c:lblAlgn val="ctr"/>
        <c:lblOffset val="100"/>
        <c:noMultiLvlLbl val="0"/>
      </c:catAx>
      <c:valAx>
        <c:axId val="1562600240"/>
        <c:scaling>
          <c:orientation val="minMax"/>
          <c:max val="75"/>
          <c:min val="-10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n-US" sz="1400">
                    <a:latin typeface="Verdana" panose="020B0604030504040204" pitchFamily="34" charset="0"/>
                    <a:ea typeface="Verdana" panose="020B0604030504040204" pitchFamily="34" charset="0"/>
                  </a:rPr>
                  <a:t>Growth (in Days of Learning)</a:t>
                </a:r>
              </a:p>
            </c:rich>
          </c:tx>
          <c:layout>
            <c:manualLayout>
              <c:xMode val="edge"/>
              <c:yMode val="edge"/>
              <c:x val="5.1691227513437396E-2"/>
              <c:y val="0.27733333333333332"/>
            </c:manualLayout>
          </c:layout>
          <c:overlay val="0"/>
          <c:spPr>
            <a:noFill/>
            <a:ln>
              <a:noFill/>
            </a:ln>
            <a:effectLst/>
          </c:spPr>
        </c:title>
        <c:numFmt formatCode="#,##0" sourceLinked="0"/>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595888"/>
        <c:crosses val="autoZero"/>
        <c:crossBetween val="between"/>
        <c:majorUnit val="25"/>
      </c:valAx>
      <c:spPr>
        <a:solidFill>
          <a:schemeClr val="bg1"/>
        </a:solidFill>
        <a:ln w="12700">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Source Sans Pro" panose="020B0503030403020204" pitchFamily="34" charset="0"/>
          <a:ea typeface="Source Sans Pro" panose="020B0503030403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Source Sans Pro" panose="020B0503030403020204" pitchFamily="34" charset="0"/>
                <a:ea typeface="Source Sans Pro" panose="020B0503030403020204" pitchFamily="34" charset="0"/>
                <a:cs typeface="+mn-cs"/>
              </a:defRPr>
            </a:pPr>
            <a:r>
              <a:rPr lang="en-US"/>
              <a:t> </a:t>
            </a:r>
          </a:p>
        </c:rich>
      </c:tx>
      <c:overlay val="0"/>
      <c:spPr>
        <a:noFill/>
        <a:ln>
          <a:noFill/>
        </a:ln>
        <a:effectLst/>
      </c:spPr>
    </c:title>
    <c:autoTitleDeleted val="0"/>
    <c:plotArea>
      <c:layout>
        <c:manualLayout>
          <c:xMode val="edge"/>
          <c:yMode val="edge"/>
          <c:x val="8.5282639768376911E-2"/>
          <c:y val="0.13183362173940918"/>
          <c:w val="0.91471733539604783"/>
          <c:h val="0.86816629921259847"/>
        </c:manualLayout>
      </c:layout>
      <c:barChart>
        <c:barDir val="col"/>
        <c:grouping val="clustered"/>
        <c:varyColors val="0"/>
        <c:ser>
          <c:idx val="0"/>
          <c:order val="0"/>
          <c:tx>
            <c:strRef>
              <c:f>'City Sect Gend to State-M'!$C$3</c:f>
              <c:strCache>
                <c:ptCount val="1"/>
                <c:pt idx="0">
                  <c:v>Reading</c:v>
                </c:pt>
              </c:strCache>
            </c:strRef>
          </c:tx>
          <c:spPr>
            <a:solidFill>
              <a:srgbClr val="E75830"/>
            </a:solidFill>
          </c:spPr>
          <c:invertIfNegative val="0"/>
          <c:cat>
            <c:strRef>
              <c:f>'City Sect Gend to State-M'!$B$4:$B$5</c:f>
              <c:strCache>
                <c:ptCount val="2"/>
                <c:pt idx="0">
                  <c:v>Fort Worth Charter 
Male Students</c:v>
                </c:pt>
                <c:pt idx="1">
                  <c:v>Fort Worth District 
Male Students</c:v>
                </c:pt>
              </c:strCache>
            </c:strRef>
          </c:cat>
          <c:val>
            <c:numRef>
              <c:f>'City Sect Gend to State-M'!$C$4:$C$5</c:f>
              <c:numCache>
                <c:formatCode>0</c:formatCode>
                <c:ptCount val="2"/>
                <c:pt idx="0">
                  <c:v>8.26</c:v>
                </c:pt>
                <c:pt idx="1">
                  <c:v>-2.95</c:v>
                </c:pt>
              </c:numCache>
            </c:numRef>
          </c:val>
          <c:extLst>
            <c:ext xmlns:c16="http://schemas.microsoft.com/office/drawing/2014/chart" uri="{C3380CC4-5D6E-409C-BE32-E72D297353CC}">
              <c16:uniqueId val="{00000001-C323-46A8-A8B0-13B58C2AF570}"/>
            </c:ext>
          </c:extLst>
        </c:ser>
        <c:ser>
          <c:idx val="1"/>
          <c:order val="1"/>
          <c:tx>
            <c:strRef>
              <c:f>'City Sect Gend to State-M'!$E$3</c:f>
              <c:strCache>
                <c:ptCount val="1"/>
                <c:pt idx="0">
                  <c:v>Math</c:v>
                </c:pt>
              </c:strCache>
            </c:strRef>
          </c:tx>
          <c:spPr>
            <a:solidFill>
              <a:srgbClr val="E09A3F"/>
            </a:solidFill>
          </c:spPr>
          <c:invertIfNegative val="0"/>
          <c:cat>
            <c:strRef>
              <c:f>'City Sect Gend to State-M'!$B$4:$B$5</c:f>
              <c:strCache>
                <c:ptCount val="2"/>
                <c:pt idx="0">
                  <c:v>Fort Worth Charter 
Male Students</c:v>
                </c:pt>
                <c:pt idx="1">
                  <c:v>Fort Worth District 
Male Students</c:v>
                </c:pt>
              </c:strCache>
            </c:strRef>
          </c:cat>
          <c:val>
            <c:numRef>
              <c:f>'City Sect Gend to State-M'!$E$4:$E$5</c:f>
              <c:numCache>
                <c:formatCode>0</c:formatCode>
                <c:ptCount val="2"/>
                <c:pt idx="0">
                  <c:v>-17.7</c:v>
                </c:pt>
                <c:pt idx="1">
                  <c:v>-5.31</c:v>
                </c:pt>
              </c:numCache>
            </c:numRef>
          </c:val>
          <c:extLst>
            <c:ext xmlns:c16="http://schemas.microsoft.com/office/drawing/2014/chart" uri="{C3380CC4-5D6E-409C-BE32-E72D297353CC}">
              <c16:uniqueId val="{00000006-0000-E74B-A2E9-EE4CC3B0CE92}"/>
            </c:ext>
          </c:extLst>
        </c:ser>
        <c:dLbls>
          <c:showLegendKey val="0"/>
          <c:showVal val="0"/>
          <c:showCatName val="0"/>
          <c:showSerName val="0"/>
          <c:showPercent val="0"/>
          <c:showBubbleSize val="0"/>
        </c:dLbls>
        <c:gapWidth val="300"/>
        <c:overlap val="-30"/>
        <c:axId val="1562596432"/>
        <c:axId val="1562604048"/>
        <c:extLst/>
      </c:barChart>
      <c:catAx>
        <c:axId val="156259643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604048"/>
        <c:crosses val="autoZero"/>
        <c:auto val="1"/>
        <c:lblAlgn val="ctr"/>
        <c:lblOffset val="100"/>
        <c:noMultiLvlLbl val="0"/>
      </c:catAx>
      <c:valAx>
        <c:axId val="1562604048"/>
        <c:scaling>
          <c:orientation val="minMax"/>
          <c:max val="75"/>
          <c:min val="-10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n-US" sz="1400">
                    <a:latin typeface="Verdana" panose="020B0604030504040204" pitchFamily="34" charset="0"/>
                    <a:ea typeface="Verdana" panose="020B0604030504040204" pitchFamily="34" charset="0"/>
                  </a:rPr>
                  <a:t>Growth (in Days of Learning)</a:t>
                </a:r>
              </a:p>
            </c:rich>
          </c:tx>
          <c:layout>
            <c:manualLayout>
              <c:xMode val="edge"/>
              <c:yMode val="edge"/>
              <c:x val="5.1672187072333842E-2"/>
              <c:y val="0.27733333333333332"/>
            </c:manualLayout>
          </c:layout>
          <c:overlay val="0"/>
          <c:spPr>
            <a:noFill/>
            <a:ln>
              <a:noFill/>
            </a:ln>
            <a:effectLst/>
          </c:spPr>
        </c:title>
        <c:numFmt formatCode="#,##0" sourceLinked="0"/>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596432"/>
        <c:crosses val="autoZero"/>
        <c:crossBetween val="between"/>
        <c:majorUnit val="25"/>
      </c:valAx>
      <c:spPr>
        <a:solidFill>
          <a:schemeClr val="bg1"/>
        </a:solidFill>
        <a:ln w="12700">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Source Sans Pro" panose="020B0503030403020204" pitchFamily="34" charset="0"/>
          <a:ea typeface="Source Sans Pro" panose="020B0503030403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Source Sans Pro" panose="020B0503030403020204" pitchFamily="34" charset="0"/>
                <a:ea typeface="Source Sans Pro" panose="020B0503030403020204" pitchFamily="34" charset="0"/>
                <a:cs typeface="+mn-cs"/>
              </a:defRPr>
            </a:pPr>
            <a:r>
              <a:rPr lang="en-US"/>
              <a:t> </a:t>
            </a:r>
          </a:p>
        </c:rich>
      </c:tx>
      <c:overlay val="0"/>
      <c:spPr>
        <a:noFill/>
        <a:ln>
          <a:noFill/>
        </a:ln>
        <a:effectLst/>
      </c:spPr>
    </c:title>
    <c:autoTitleDeleted val="0"/>
    <c:plotArea>
      <c:layout>
        <c:manualLayout>
          <c:xMode val="edge"/>
          <c:yMode val="edge"/>
          <c:x val="8.5816135030905849E-2"/>
          <c:y val="0.13183362173940918"/>
          <c:w val="0.91418380636929197"/>
          <c:h val="0.86816629921259847"/>
        </c:manualLayout>
      </c:layout>
      <c:barChart>
        <c:barDir val="col"/>
        <c:grouping val="clustered"/>
        <c:varyColors val="0"/>
        <c:ser>
          <c:idx val="0"/>
          <c:order val="0"/>
          <c:tx>
            <c:strRef>
              <c:f>'City Gender to State-F'!$C$3</c:f>
              <c:strCache>
                <c:ptCount val="1"/>
                <c:pt idx="0">
                  <c:v>Reading</c:v>
                </c:pt>
              </c:strCache>
            </c:strRef>
          </c:tx>
          <c:spPr>
            <a:solidFill>
              <a:srgbClr val="E75830"/>
            </a:solidFill>
            <a:ln>
              <a:solidFill>
                <a:srgbClr val="E75830"/>
              </a:solidFill>
            </a:ln>
          </c:spPr>
          <c:invertIfNegative val="0"/>
          <c:cat>
            <c:strRef>
              <c:f>'City Gender to State-F'!$B$4</c:f>
              <c:strCache>
                <c:ptCount val="1"/>
                <c:pt idx="0">
                  <c:v>Fort Worth Female Students</c:v>
                </c:pt>
              </c:strCache>
            </c:strRef>
          </c:cat>
          <c:val>
            <c:numRef>
              <c:f>'City Gender to State-F'!$C$4</c:f>
              <c:numCache>
                <c:formatCode>0</c:formatCode>
                <c:ptCount val="1"/>
                <c:pt idx="0">
                  <c:v>-4.72</c:v>
                </c:pt>
              </c:numCache>
            </c:numRef>
          </c:val>
          <c:extLst>
            <c:ext xmlns:c16="http://schemas.microsoft.com/office/drawing/2014/chart" uri="{C3380CC4-5D6E-409C-BE32-E72D297353CC}">
              <c16:uniqueId val="{00000001-C323-46A8-A8B0-13B58C2AF570}"/>
            </c:ext>
          </c:extLst>
        </c:ser>
        <c:ser>
          <c:idx val="2"/>
          <c:order val="1"/>
          <c:tx>
            <c:strRef>
              <c:f>'City Gender to State-F'!$E$3</c:f>
              <c:strCache>
                <c:ptCount val="1"/>
                <c:pt idx="0">
                  <c:v>Math</c:v>
                </c:pt>
              </c:strCache>
            </c:strRef>
          </c:tx>
          <c:spPr>
            <a:solidFill>
              <a:srgbClr val="DF9A3F"/>
            </a:solidFill>
          </c:spPr>
          <c:invertIfNegative val="0"/>
          <c:cat>
            <c:strRef>
              <c:f>'City Gender to State-F'!$B$4</c:f>
              <c:strCache>
                <c:ptCount val="1"/>
                <c:pt idx="0">
                  <c:v>Fort Worth Female Students</c:v>
                </c:pt>
              </c:strCache>
            </c:strRef>
          </c:cat>
          <c:val>
            <c:numRef>
              <c:f>'City Gender to State-F'!$E$4</c:f>
              <c:numCache>
                <c:formatCode>0</c:formatCode>
                <c:ptCount val="1"/>
                <c:pt idx="0">
                  <c:v>-7.08</c:v>
                </c:pt>
              </c:numCache>
            </c:numRef>
          </c:val>
          <c:extLst>
            <c:ext xmlns:c16="http://schemas.microsoft.com/office/drawing/2014/chart" uri="{C3380CC4-5D6E-409C-BE32-E72D297353CC}">
              <c16:uniqueId val="{00000005-C323-46A8-A8B0-13B58C2AF570}"/>
            </c:ext>
          </c:extLst>
        </c:ser>
        <c:dLbls>
          <c:showLegendKey val="0"/>
          <c:showVal val="0"/>
          <c:showCatName val="0"/>
          <c:showSerName val="0"/>
          <c:showPercent val="0"/>
          <c:showBubbleSize val="0"/>
        </c:dLbls>
        <c:gapWidth val="500"/>
        <c:overlap val="-100"/>
        <c:axId val="1562604592"/>
        <c:axId val="1562597520"/>
        <c:extLst/>
      </c:barChart>
      <c:catAx>
        <c:axId val="156260459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597520"/>
        <c:crosses val="autoZero"/>
        <c:auto val="1"/>
        <c:lblAlgn val="ctr"/>
        <c:lblOffset val="100"/>
        <c:noMultiLvlLbl val="0"/>
      </c:catAx>
      <c:valAx>
        <c:axId val="1562597520"/>
        <c:scaling>
          <c:orientation val="minMax"/>
          <c:max val="75"/>
          <c:min val="-10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n-US" sz="1400">
                    <a:latin typeface="Verdana" panose="020B0604030504040204" pitchFamily="34" charset="0"/>
                    <a:ea typeface="Verdana" panose="020B0604030504040204" pitchFamily="34" charset="0"/>
                  </a:rPr>
                  <a:t>Growth (in Days of Learning)</a:t>
                </a:r>
              </a:p>
            </c:rich>
          </c:tx>
          <c:layout>
            <c:manualLayout>
              <c:xMode val="edge"/>
              <c:yMode val="edge"/>
              <c:x val="5.2205716099089632E-2"/>
              <c:y val="0.27733333333333332"/>
            </c:manualLayout>
          </c:layout>
          <c:overlay val="0"/>
          <c:spPr>
            <a:noFill/>
            <a:ln>
              <a:noFill/>
            </a:ln>
            <a:effectLst/>
          </c:spPr>
        </c:title>
        <c:numFmt formatCode="#,##0" sourceLinked="0"/>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604592"/>
        <c:crosses val="autoZero"/>
        <c:crossBetween val="between"/>
        <c:majorUnit val="25"/>
      </c:valAx>
      <c:spPr>
        <a:solidFill>
          <a:schemeClr val="bg1"/>
        </a:solidFill>
        <a:ln w="12700">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Source Sans Pro" panose="020B0503030403020204" pitchFamily="34" charset="0"/>
          <a:ea typeface="Source Sans Pro" panose="020B0503030403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a:t> </a:t>
            </a:r>
          </a:p>
        </c:rich>
      </c:tx>
      <c:overlay val="0"/>
      <c:spPr>
        <a:noFill/>
        <a:ln>
          <a:noFill/>
        </a:ln>
        <a:effectLst/>
      </c:spPr>
    </c:title>
    <c:autoTitleDeleted val="0"/>
    <c:plotArea>
      <c:layout>
        <c:manualLayout>
          <c:xMode val="edge"/>
          <c:yMode val="edge"/>
          <c:x val="2.3818798468831195E-2"/>
          <c:y val="0"/>
          <c:w val="0.97618120153116883"/>
          <c:h val="1"/>
        </c:manualLayout>
      </c:layout>
      <c:lineChart>
        <c:grouping val="standard"/>
        <c:varyColors val="0"/>
        <c:ser>
          <c:idx val="0"/>
          <c:order val="0"/>
          <c:tx>
            <c:strRef>
              <c:f>sector_by_period!$C$3</c:f>
              <c:strCache>
                <c:ptCount val="1"/>
                <c:pt idx="0">
                  <c:v>Charter</c:v>
                </c:pt>
              </c:strCache>
            </c:strRef>
          </c:tx>
          <c:spPr>
            <a:ln>
              <a:solidFill>
                <a:srgbClr val="0A517D"/>
              </a:solidFill>
            </a:ln>
          </c:spPr>
          <c:marker>
            <c:symbol val="none"/>
          </c:marker>
          <c:dPt>
            <c:idx val="0"/>
            <c:marker>
              <c:symbol val="circle"/>
              <c:size val="11"/>
              <c:spPr>
                <a:solidFill>
                  <a:srgbClr val="0A517D"/>
                </a:solidFill>
                <a:ln w="25400">
                  <a:noFill/>
                </a:ln>
              </c:spPr>
            </c:marker>
            <c:bubble3D val="0"/>
            <c:extLst>
              <c:ext xmlns:c16="http://schemas.microsoft.com/office/drawing/2014/chart" uri="{C3380CC4-5D6E-409C-BE32-E72D297353CC}">
                <c16:uniqueId val="{00000000-B31D-7840-A2A7-E1E89C69EA19}"/>
              </c:ext>
            </c:extLst>
          </c:dPt>
          <c:dPt>
            <c:idx val="1"/>
            <c:marker>
              <c:symbol val="picture"/>
              <c:spPr>
                <a:blipFill>
                  <a:blip xmlns:r="http://schemas.openxmlformats.org/officeDocument/2006/relationships" r:embed="rId1"/>
                  <a:stretch>
                    <a:fillRect/>
                  </a:stretch>
                </a:blipFill>
                <a:ln w="25400">
                  <a:noFill/>
                </a:ln>
              </c:spPr>
            </c:marker>
            <c:bubble3D val="0"/>
            <c:extLst>
              <c:ext xmlns:c16="http://schemas.microsoft.com/office/drawing/2014/chart" uri="{C3380CC4-5D6E-409C-BE32-E72D297353CC}">
                <c16:uniqueId val="{00000001-B31D-7840-A2A7-E1E89C69EA19}"/>
              </c:ext>
            </c:extLst>
          </c:dPt>
          <c:dPt>
            <c:idx val="2"/>
            <c:marker>
              <c:symbol val="circle"/>
              <c:size val="11"/>
              <c:spPr>
                <a:solidFill>
                  <a:srgbClr val="0A517D"/>
                </a:solidFill>
                <a:ln w="25400">
                  <a:noFill/>
                </a:ln>
              </c:spPr>
            </c:marker>
            <c:bubble3D val="0"/>
            <c:extLst>
              <c:ext xmlns:c16="http://schemas.microsoft.com/office/drawing/2014/chart" uri="{C3380CC4-5D6E-409C-BE32-E72D297353CC}">
                <c16:uniqueId val="{00000002-B31D-7840-A2A7-E1E89C69EA19}"/>
              </c:ext>
            </c:extLst>
          </c:dPt>
          <c:cat>
            <c:strRef>
              <c:f>sector_by_period!$B$26:$B$28</c:f>
              <c:strCache>
                <c:ptCount val="3"/>
                <c:pt idx="0">
                  <c:v>SY 2015-2016</c:v>
                </c:pt>
                <c:pt idx="1">
                  <c:v>SY 2016-2017</c:v>
                </c:pt>
                <c:pt idx="2">
                  <c:v>SY 2017-2018</c:v>
                </c:pt>
              </c:strCache>
            </c:strRef>
          </c:cat>
          <c:val>
            <c:numRef>
              <c:f>sector_by_period!$C$4:$C$6</c:f>
              <c:numCache>
                <c:formatCode>0</c:formatCode>
                <c:ptCount val="3"/>
                <c:pt idx="0">
                  <c:v>24.78</c:v>
                </c:pt>
                <c:pt idx="1">
                  <c:v>36.58</c:v>
                </c:pt>
                <c:pt idx="2">
                  <c:v>3.54</c:v>
                </c:pt>
              </c:numCache>
            </c:numRef>
          </c:val>
          <c:smooth val="0"/>
          <c:extLst>
            <c:ext xmlns:c16="http://schemas.microsoft.com/office/drawing/2014/chart" uri="{C3380CC4-5D6E-409C-BE32-E72D297353CC}">
              <c16:uniqueId val="{00000000-3E7C-415A-BD75-323E8090498C}"/>
            </c:ext>
          </c:extLst>
        </c:ser>
        <c:ser>
          <c:idx val="1"/>
          <c:order val="1"/>
          <c:tx>
            <c:strRef>
              <c:f>sector_by_period!$E$3</c:f>
              <c:strCache>
                <c:ptCount val="1"/>
                <c:pt idx="0">
                  <c:v>magnet</c:v>
                </c:pt>
              </c:strCache>
            </c:strRef>
          </c:tx>
          <c:spPr>
            <a:ln>
              <a:solidFill>
                <a:srgbClr val="D2DFC6"/>
              </a:solidFill>
            </a:ln>
          </c:spPr>
          <c:marker>
            <c:symbol val="none"/>
          </c:marker>
          <c:dPt>
            <c:idx val="0"/>
            <c:marker>
              <c:symbol val="circle"/>
              <c:size val="11"/>
              <c:spPr>
                <a:solidFill>
                  <a:srgbClr val="D2DFC6"/>
                </a:solidFill>
                <a:ln w="25400">
                  <a:noFill/>
                </a:ln>
              </c:spPr>
            </c:marker>
            <c:bubble3D val="0"/>
            <c:extLst>
              <c:ext xmlns:c16="http://schemas.microsoft.com/office/drawing/2014/chart" uri="{C3380CC4-5D6E-409C-BE32-E72D297353CC}">
                <c16:uniqueId val="{00000003-B31D-7840-A2A7-E1E89C69EA19}"/>
              </c:ext>
            </c:extLst>
          </c:dPt>
          <c:dPt>
            <c:idx val="1"/>
            <c:marker>
              <c:symbol val="circle"/>
              <c:size val="11"/>
              <c:spPr>
                <a:solidFill>
                  <a:srgbClr val="D2DFC6"/>
                </a:solidFill>
                <a:ln w="25400">
                  <a:noFill/>
                </a:ln>
              </c:spPr>
            </c:marker>
            <c:bubble3D val="0"/>
            <c:extLst>
              <c:ext xmlns:c16="http://schemas.microsoft.com/office/drawing/2014/chart" uri="{C3380CC4-5D6E-409C-BE32-E72D297353CC}">
                <c16:uniqueId val="{00000004-B31D-7840-A2A7-E1E89C69EA19}"/>
              </c:ext>
            </c:extLst>
          </c:dPt>
          <c:dPt>
            <c:idx val="2"/>
            <c:marker>
              <c:symbol val="circle"/>
              <c:size val="11"/>
              <c:spPr>
                <a:solidFill>
                  <a:srgbClr val="D2DFC6"/>
                </a:solidFill>
                <a:ln w="25400">
                  <a:noFill/>
                </a:ln>
              </c:spPr>
            </c:marker>
            <c:bubble3D val="0"/>
            <c:extLst>
              <c:ext xmlns:c16="http://schemas.microsoft.com/office/drawing/2014/chart" uri="{C3380CC4-5D6E-409C-BE32-E72D297353CC}">
                <c16:uniqueId val="{00000005-B31D-7840-A2A7-E1E89C69EA19}"/>
              </c:ext>
            </c:extLst>
          </c:dPt>
          <c:cat>
            <c:strRef>
              <c:f>sector_by_period!$B$26:$B$28</c:f>
              <c:strCache>
                <c:ptCount val="3"/>
                <c:pt idx="0">
                  <c:v>SY 2015-2016</c:v>
                </c:pt>
                <c:pt idx="1">
                  <c:v>SY 2016-2017</c:v>
                </c:pt>
                <c:pt idx="2">
                  <c:v>SY 2017-2018</c:v>
                </c:pt>
              </c:strCache>
            </c:strRef>
          </c:cat>
          <c:val>
            <c:numRef>
              <c:f>sector_by_period!$E$4:$E$6</c:f>
              <c:numCache>
                <c:formatCode>General</c:formatCode>
                <c:ptCount val="3"/>
              </c:numCache>
            </c:numRef>
          </c:val>
          <c:smooth val="0"/>
          <c:extLst>
            <c:ext xmlns:c16="http://schemas.microsoft.com/office/drawing/2014/chart" uri="{C3380CC4-5D6E-409C-BE32-E72D297353CC}">
              <c16:uniqueId val="{00000001-3E7C-415A-BD75-323E8090498C}"/>
            </c:ext>
          </c:extLst>
        </c:ser>
        <c:ser>
          <c:idx val="2"/>
          <c:order val="2"/>
          <c:tx>
            <c:strRef>
              <c:f>sector_by_period!$G$3</c:f>
              <c:strCache>
                <c:ptCount val="1"/>
                <c:pt idx="0">
                  <c:v>District</c:v>
                </c:pt>
              </c:strCache>
            </c:strRef>
          </c:tx>
          <c:spPr>
            <a:ln>
              <a:solidFill>
                <a:srgbClr val="7EABA6"/>
              </a:solidFill>
            </a:ln>
          </c:spPr>
          <c:marker>
            <c:symbol val="none"/>
          </c:marker>
          <c:dPt>
            <c:idx val="0"/>
            <c:marker>
              <c:symbol val="picture"/>
              <c:spPr>
                <a:blipFill>
                  <a:blip xmlns:r="http://schemas.openxmlformats.org/officeDocument/2006/relationships" r:embed="rId2"/>
                  <a:stretch>
                    <a:fillRect/>
                  </a:stretch>
                </a:blipFill>
                <a:ln w="25400">
                  <a:noFill/>
                </a:ln>
              </c:spPr>
            </c:marker>
            <c:bubble3D val="0"/>
            <c:extLst>
              <c:ext xmlns:c16="http://schemas.microsoft.com/office/drawing/2014/chart" uri="{C3380CC4-5D6E-409C-BE32-E72D297353CC}">
                <c16:uniqueId val="{00000006-B31D-7840-A2A7-E1E89C69EA19}"/>
              </c:ext>
            </c:extLst>
          </c:dPt>
          <c:dPt>
            <c:idx val="1"/>
            <c:marker>
              <c:symbol val="picture"/>
              <c:spPr>
                <a:blipFill>
                  <a:blip xmlns:r="http://schemas.openxmlformats.org/officeDocument/2006/relationships" r:embed="rId2"/>
                  <a:stretch>
                    <a:fillRect/>
                  </a:stretch>
                </a:blipFill>
                <a:ln w="25400">
                  <a:noFill/>
                </a:ln>
              </c:spPr>
            </c:marker>
            <c:bubble3D val="0"/>
            <c:extLst>
              <c:ext xmlns:c16="http://schemas.microsoft.com/office/drawing/2014/chart" uri="{C3380CC4-5D6E-409C-BE32-E72D297353CC}">
                <c16:uniqueId val="{00000007-B31D-7840-A2A7-E1E89C69EA19}"/>
              </c:ext>
            </c:extLst>
          </c:dPt>
          <c:dPt>
            <c:idx val="2"/>
            <c:marker>
              <c:symbol val="circle"/>
              <c:size val="11"/>
              <c:spPr>
                <a:solidFill>
                  <a:srgbClr val="7EABA6"/>
                </a:solidFill>
                <a:ln w="25400">
                  <a:noFill/>
                </a:ln>
              </c:spPr>
            </c:marker>
            <c:bubble3D val="0"/>
            <c:extLst>
              <c:ext xmlns:c16="http://schemas.microsoft.com/office/drawing/2014/chart" uri="{C3380CC4-5D6E-409C-BE32-E72D297353CC}">
                <c16:uniqueId val="{00000008-B31D-7840-A2A7-E1E89C69EA19}"/>
              </c:ext>
            </c:extLst>
          </c:dPt>
          <c:cat>
            <c:strRef>
              <c:f>sector_by_period!$B$26:$B$28</c:f>
              <c:strCache>
                <c:ptCount val="3"/>
                <c:pt idx="0">
                  <c:v>SY 2015-2016</c:v>
                </c:pt>
                <c:pt idx="1">
                  <c:v>SY 2016-2017</c:v>
                </c:pt>
                <c:pt idx="2">
                  <c:v>SY 2017-2018</c:v>
                </c:pt>
              </c:strCache>
            </c:strRef>
          </c:cat>
          <c:val>
            <c:numRef>
              <c:f>sector_by_period!$G$4:$G$6</c:f>
              <c:numCache>
                <c:formatCode>0</c:formatCode>
                <c:ptCount val="3"/>
                <c:pt idx="0">
                  <c:v>-26.55</c:v>
                </c:pt>
                <c:pt idx="1">
                  <c:v>26.55</c:v>
                </c:pt>
                <c:pt idx="2">
                  <c:v>-4.13</c:v>
                </c:pt>
              </c:numCache>
            </c:numRef>
          </c:val>
          <c:smooth val="0"/>
          <c:extLst>
            <c:ext xmlns:c16="http://schemas.microsoft.com/office/drawing/2014/chart" uri="{C3380CC4-5D6E-409C-BE32-E72D297353CC}">
              <c16:uniqueId val="{00000002-3E7C-415A-BD75-323E8090498C}"/>
            </c:ext>
          </c:extLst>
        </c:ser>
        <c:dLbls>
          <c:showLegendKey val="0"/>
          <c:showVal val="0"/>
          <c:showCatName val="0"/>
          <c:showSerName val="0"/>
          <c:showPercent val="0"/>
          <c:showBubbleSize val="0"/>
        </c:dLbls>
        <c:smooth val="0"/>
        <c:axId val="1497064064"/>
        <c:axId val="1497062976"/>
      </c:lineChart>
      <c:catAx>
        <c:axId val="1497064064"/>
        <c:scaling>
          <c:orientation val="minMax"/>
        </c:scaling>
        <c:delete val="0"/>
        <c:axPos val="b"/>
        <c:numFmt formatCode="General" sourceLinked="1"/>
        <c:majorTickMark val="none"/>
        <c:minorTickMark val="none"/>
        <c:tickLblPos val="low"/>
        <c:spPr>
          <a:noFill/>
          <a:ln w="1587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1497062976"/>
        <c:crosses val="autoZero"/>
        <c:auto val="1"/>
        <c:lblAlgn val="ctr"/>
        <c:lblOffset val="100"/>
        <c:noMultiLvlLbl val="0"/>
      </c:catAx>
      <c:valAx>
        <c:axId val="1497062976"/>
        <c:scaling>
          <c:orientation val="minMax"/>
          <c:max val="75"/>
          <c:min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Verdana" panose="020B0604030504040204" pitchFamily="34" charset="0"/>
                    <a:ea typeface="Verdana" panose="020B0604030504040204" pitchFamily="34" charset="0"/>
                    <a:cs typeface="+mn-cs"/>
                  </a:defRPr>
                </a:pPr>
                <a:r>
                  <a:rPr lang="en-US" sz="1400">
                    <a:latin typeface="Verdana" panose="020B0604030504040204" pitchFamily="34" charset="0"/>
                    <a:ea typeface="Verdana" panose="020B0604030504040204" pitchFamily="34" charset="0"/>
                  </a:rPr>
                  <a:t>Growth (in Days of Learning)</a:t>
                </a:r>
              </a:p>
            </c:rich>
          </c:tx>
          <c:layout>
            <c:manualLayout>
              <c:xMode val="edge"/>
              <c:yMode val="edge"/>
              <c:x val="6.4449215618327385E-3"/>
              <c:y val="0.27733333333333332"/>
            </c:manualLayout>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1497064064"/>
        <c:crosses val="autoZero"/>
        <c:crossBetween val="between"/>
        <c:majorUnit val="25"/>
      </c:valAx>
      <c:spPr>
        <a:solidFill>
          <a:schemeClr val="bg1"/>
        </a:solid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Source Sans Pro" panose="020B0503030403020204" pitchFamily="34" charset="0"/>
                <a:ea typeface="Source Sans Pro" panose="020B0503030403020204" pitchFamily="34" charset="0"/>
                <a:cs typeface="+mn-cs"/>
              </a:defRPr>
            </a:pPr>
            <a:r>
              <a:rPr lang="en-US"/>
              <a:t> </a:t>
            </a:r>
          </a:p>
        </c:rich>
      </c:tx>
      <c:overlay val="0"/>
      <c:spPr>
        <a:noFill/>
        <a:ln>
          <a:noFill/>
        </a:ln>
        <a:effectLst/>
      </c:spPr>
    </c:title>
    <c:autoTitleDeleted val="0"/>
    <c:plotArea>
      <c:layout>
        <c:manualLayout>
          <c:xMode val="edge"/>
          <c:yMode val="edge"/>
          <c:x val="8.5035932213843174E-2"/>
          <c:y val="0.13183362173940918"/>
          <c:w val="0.91496406777868133"/>
          <c:h val="0.86816629921259847"/>
        </c:manualLayout>
      </c:layout>
      <c:barChart>
        <c:barDir val="col"/>
        <c:grouping val="clustered"/>
        <c:varyColors val="0"/>
        <c:ser>
          <c:idx val="0"/>
          <c:order val="0"/>
          <c:tx>
            <c:strRef>
              <c:f>'City Sect Gend to State-F'!$C$3</c:f>
              <c:strCache>
                <c:ptCount val="1"/>
                <c:pt idx="0">
                  <c:v>Reading</c:v>
                </c:pt>
              </c:strCache>
            </c:strRef>
          </c:tx>
          <c:spPr>
            <a:solidFill>
              <a:srgbClr val="E75830"/>
            </a:solidFill>
          </c:spPr>
          <c:invertIfNegative val="0"/>
          <c:cat>
            <c:strRef>
              <c:f>'City Sect Gend to State-F'!$B$4:$B$5</c:f>
              <c:strCache>
                <c:ptCount val="2"/>
                <c:pt idx="0">
                  <c:v>Fort Worth Charter 
Female Students</c:v>
                </c:pt>
                <c:pt idx="1">
                  <c:v>Fort Worth District 
Female Students</c:v>
                </c:pt>
              </c:strCache>
            </c:strRef>
          </c:cat>
          <c:val>
            <c:numRef>
              <c:f>'City Sect Gend to State-F'!$C$4:$C$5</c:f>
              <c:numCache>
                <c:formatCode>0</c:formatCode>
                <c:ptCount val="2"/>
                <c:pt idx="0">
                  <c:v>-0.59</c:v>
                </c:pt>
                <c:pt idx="1">
                  <c:v>-4.72</c:v>
                </c:pt>
              </c:numCache>
            </c:numRef>
          </c:val>
          <c:extLst>
            <c:ext xmlns:c16="http://schemas.microsoft.com/office/drawing/2014/chart" uri="{C3380CC4-5D6E-409C-BE32-E72D297353CC}">
              <c16:uniqueId val="{00000001-C323-46A8-A8B0-13B58C2AF570}"/>
            </c:ext>
          </c:extLst>
        </c:ser>
        <c:ser>
          <c:idx val="1"/>
          <c:order val="1"/>
          <c:tx>
            <c:strRef>
              <c:f>'City Sect Gend to State-F'!$E$3</c:f>
              <c:strCache>
                <c:ptCount val="1"/>
                <c:pt idx="0">
                  <c:v>Math</c:v>
                </c:pt>
              </c:strCache>
            </c:strRef>
          </c:tx>
          <c:spPr>
            <a:solidFill>
              <a:srgbClr val="E09A3F"/>
            </a:solidFill>
          </c:spPr>
          <c:invertIfNegative val="0"/>
          <c:val>
            <c:numRef>
              <c:f>'City Sect Gend to State-F'!$E$4:$E$5</c:f>
              <c:numCache>
                <c:formatCode>0</c:formatCode>
                <c:ptCount val="2"/>
                <c:pt idx="0">
                  <c:v>-34.22</c:v>
                </c:pt>
                <c:pt idx="1">
                  <c:v>-5.31</c:v>
                </c:pt>
              </c:numCache>
            </c:numRef>
          </c:val>
          <c:extLst>
            <c:ext xmlns:c16="http://schemas.microsoft.com/office/drawing/2014/chart" uri="{C3380CC4-5D6E-409C-BE32-E72D297353CC}">
              <c16:uniqueId val="{00000006-F990-CD4F-B92D-DA22290A358C}"/>
            </c:ext>
          </c:extLst>
        </c:ser>
        <c:dLbls>
          <c:showLegendKey val="0"/>
          <c:showVal val="0"/>
          <c:showCatName val="0"/>
          <c:showSerName val="0"/>
          <c:showPercent val="0"/>
          <c:showBubbleSize val="0"/>
        </c:dLbls>
        <c:gapWidth val="300"/>
        <c:overlap val="-30"/>
        <c:axId val="1562598064"/>
        <c:axId val="1562598608"/>
        <c:extLst/>
      </c:barChart>
      <c:catAx>
        <c:axId val="156259806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598608"/>
        <c:crosses val="autoZero"/>
        <c:auto val="1"/>
        <c:lblAlgn val="ctr"/>
        <c:lblOffset val="100"/>
        <c:noMultiLvlLbl val="0"/>
      </c:catAx>
      <c:valAx>
        <c:axId val="1562598608"/>
        <c:scaling>
          <c:orientation val="minMax"/>
          <c:max val="75"/>
          <c:min val="-10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n-US" sz="1400">
                    <a:latin typeface="Verdana" panose="020B0604030504040204" pitchFamily="34" charset="0"/>
                    <a:ea typeface="Verdana" panose="020B0604030504040204" pitchFamily="34" charset="0"/>
                  </a:rPr>
                  <a:t>Growth (in Days of Learning)</a:t>
                </a:r>
              </a:p>
            </c:rich>
          </c:tx>
          <c:layout>
            <c:manualLayout>
              <c:xMode val="edge"/>
              <c:yMode val="edge"/>
              <c:x val="5.1425454689700313E-2"/>
              <c:y val="0.27733333333333332"/>
            </c:manualLayout>
          </c:layout>
          <c:overlay val="0"/>
          <c:spPr>
            <a:noFill/>
            <a:ln>
              <a:noFill/>
            </a:ln>
            <a:effectLst/>
          </c:spPr>
        </c:title>
        <c:numFmt formatCode="#,##0" sourceLinked="0"/>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598064"/>
        <c:crosses val="autoZero"/>
        <c:crossBetween val="between"/>
        <c:majorUnit val="25"/>
      </c:valAx>
      <c:spPr>
        <a:solidFill>
          <a:schemeClr val="bg1"/>
        </a:solidFill>
        <a:ln w="12700">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Source Sans Pro" panose="020B0503030403020204" pitchFamily="34" charset="0"/>
          <a:ea typeface="Source Sans Pro" panose="020B0503030403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a:t> </a:t>
            </a:r>
          </a:p>
        </c:rich>
      </c:tx>
      <c:overlay val="0"/>
      <c:spPr>
        <a:noFill/>
        <a:ln>
          <a:noFill/>
        </a:ln>
        <a:effectLst/>
      </c:spPr>
    </c:title>
    <c:autoTitleDeleted val="0"/>
    <c:plotArea>
      <c:layout>
        <c:manualLayout>
          <c:xMode val="edge"/>
          <c:yMode val="edge"/>
          <c:x val="2.3818798468831195E-2"/>
          <c:y val="0"/>
          <c:w val="0.97618120153116883"/>
          <c:h val="1"/>
        </c:manualLayout>
      </c:layout>
      <c:lineChart>
        <c:grouping val="standard"/>
        <c:varyColors val="0"/>
        <c:ser>
          <c:idx val="0"/>
          <c:order val="0"/>
          <c:tx>
            <c:strRef>
              <c:f>sector_by_period!$C$25</c:f>
              <c:strCache>
                <c:ptCount val="1"/>
                <c:pt idx="0">
                  <c:v>Charter</c:v>
                </c:pt>
              </c:strCache>
            </c:strRef>
          </c:tx>
          <c:spPr>
            <a:ln w="19050" cap="rnd" cmpd="sng" algn="ctr">
              <a:solidFill>
                <a:srgbClr val="0A517D"/>
              </a:solidFill>
              <a:prstDash val="solid"/>
              <a:round/>
              <a:headEnd type="none" w="med" len="med"/>
              <a:tailEnd type="none" w="med" len="med"/>
            </a:ln>
          </c:spPr>
          <c:marker>
            <c:symbol val="none"/>
          </c:marker>
          <c:dPt>
            <c:idx val="0"/>
            <c:marker>
              <c:symbol val="circle"/>
              <c:size val="11"/>
              <c:spPr>
                <a:solidFill>
                  <a:srgbClr val="0A517D"/>
                </a:solidFill>
                <a:ln w="25400">
                  <a:noFill/>
                </a:ln>
              </c:spPr>
            </c:marker>
            <c:bubble3D val="0"/>
            <c:extLst>
              <c:ext xmlns:c16="http://schemas.microsoft.com/office/drawing/2014/chart" uri="{C3380CC4-5D6E-409C-BE32-E72D297353CC}">
                <c16:uniqueId val="{00000000-B31D-7840-A2A7-E1E89C69EA19}"/>
              </c:ext>
            </c:extLst>
          </c:dPt>
          <c:dPt>
            <c:idx val="1"/>
            <c:marker>
              <c:symbol val="circle"/>
              <c:size val="11"/>
              <c:spPr>
                <a:solidFill>
                  <a:srgbClr val="0A517D"/>
                </a:solidFill>
                <a:ln w="25400">
                  <a:noFill/>
                </a:ln>
              </c:spPr>
            </c:marker>
            <c:bubble3D val="0"/>
            <c:extLst>
              <c:ext xmlns:c16="http://schemas.microsoft.com/office/drawing/2014/chart" uri="{C3380CC4-5D6E-409C-BE32-E72D297353CC}">
                <c16:uniqueId val="{00000001-B31D-7840-A2A7-E1E89C69EA19}"/>
              </c:ext>
            </c:extLst>
          </c:dPt>
          <c:dPt>
            <c:idx val="2"/>
            <c:marker>
              <c:symbol val="circle"/>
              <c:size val="11"/>
              <c:spPr>
                <a:solidFill>
                  <a:srgbClr val="0A517D"/>
                </a:solidFill>
                <a:ln w="25400">
                  <a:noFill/>
                </a:ln>
              </c:spPr>
            </c:marker>
            <c:bubble3D val="0"/>
            <c:extLst>
              <c:ext xmlns:c16="http://schemas.microsoft.com/office/drawing/2014/chart" uri="{C3380CC4-5D6E-409C-BE32-E72D297353CC}">
                <c16:uniqueId val="{00000002-B31D-7840-A2A7-E1E89C69EA19}"/>
              </c:ext>
            </c:extLst>
          </c:dPt>
          <c:cat>
            <c:strRef>
              <c:f>sector_by_period!$B$26:$B$28</c:f>
              <c:strCache>
                <c:ptCount val="3"/>
                <c:pt idx="0">
                  <c:v>SY 2015-2016</c:v>
                </c:pt>
                <c:pt idx="1">
                  <c:v>SY 2016-2017</c:v>
                </c:pt>
                <c:pt idx="2">
                  <c:v>SY 2017-2018</c:v>
                </c:pt>
              </c:strCache>
            </c:strRef>
          </c:cat>
          <c:val>
            <c:numRef>
              <c:f>sector_by_period!$C$26:$C$28</c:f>
              <c:numCache>
                <c:formatCode>0</c:formatCode>
                <c:ptCount val="3"/>
                <c:pt idx="0">
                  <c:v>7.08</c:v>
                </c:pt>
                <c:pt idx="1">
                  <c:v>26.55</c:v>
                </c:pt>
                <c:pt idx="2">
                  <c:v>-26.55</c:v>
                </c:pt>
              </c:numCache>
            </c:numRef>
          </c:val>
          <c:smooth val="0"/>
          <c:extLst>
            <c:ext xmlns:c16="http://schemas.microsoft.com/office/drawing/2014/chart" uri="{C3380CC4-5D6E-409C-BE32-E72D297353CC}">
              <c16:uniqueId val="{00000000-3E7C-415A-BD75-323E8090498C}"/>
            </c:ext>
          </c:extLst>
        </c:ser>
        <c:ser>
          <c:idx val="1"/>
          <c:order val="1"/>
          <c:tx>
            <c:strRef>
              <c:f>sector_by_period!$E$25</c:f>
              <c:strCache>
                <c:ptCount val="1"/>
                <c:pt idx="0">
                  <c:v>magnet</c:v>
                </c:pt>
              </c:strCache>
            </c:strRef>
          </c:tx>
          <c:spPr>
            <a:ln w="19050" cap="rnd" cmpd="sng" algn="ctr">
              <a:solidFill>
                <a:srgbClr val="D2DFC6"/>
              </a:solidFill>
              <a:prstDash val="solid"/>
              <a:round/>
              <a:headEnd type="none" w="med" len="med"/>
              <a:tailEnd type="none" w="med" len="med"/>
            </a:ln>
          </c:spPr>
          <c:marker>
            <c:symbol val="none"/>
          </c:marker>
          <c:dPt>
            <c:idx val="0"/>
            <c:marker>
              <c:symbol val="circle"/>
              <c:size val="11"/>
              <c:spPr>
                <a:solidFill>
                  <a:srgbClr val="D2DFC6"/>
                </a:solidFill>
                <a:ln w="25400">
                  <a:noFill/>
                </a:ln>
              </c:spPr>
            </c:marker>
            <c:bubble3D val="0"/>
            <c:extLst>
              <c:ext xmlns:c16="http://schemas.microsoft.com/office/drawing/2014/chart" uri="{C3380CC4-5D6E-409C-BE32-E72D297353CC}">
                <c16:uniqueId val="{00000003-B31D-7840-A2A7-E1E89C69EA19}"/>
              </c:ext>
            </c:extLst>
          </c:dPt>
          <c:dPt>
            <c:idx val="1"/>
            <c:marker>
              <c:symbol val="circle"/>
              <c:size val="11"/>
              <c:spPr>
                <a:solidFill>
                  <a:srgbClr val="D2DFC6"/>
                </a:solidFill>
                <a:ln w="25400">
                  <a:noFill/>
                </a:ln>
              </c:spPr>
            </c:marker>
            <c:bubble3D val="0"/>
            <c:extLst>
              <c:ext xmlns:c16="http://schemas.microsoft.com/office/drawing/2014/chart" uri="{C3380CC4-5D6E-409C-BE32-E72D297353CC}">
                <c16:uniqueId val="{00000004-B31D-7840-A2A7-E1E89C69EA19}"/>
              </c:ext>
            </c:extLst>
          </c:dPt>
          <c:dPt>
            <c:idx val="2"/>
            <c:marker>
              <c:symbol val="circle"/>
              <c:size val="11"/>
              <c:spPr>
                <a:solidFill>
                  <a:srgbClr val="D2DFC6"/>
                </a:solidFill>
                <a:ln w="25400">
                  <a:noFill/>
                </a:ln>
              </c:spPr>
            </c:marker>
            <c:bubble3D val="0"/>
            <c:extLst>
              <c:ext xmlns:c16="http://schemas.microsoft.com/office/drawing/2014/chart" uri="{C3380CC4-5D6E-409C-BE32-E72D297353CC}">
                <c16:uniqueId val="{00000005-B31D-7840-A2A7-E1E89C69EA19}"/>
              </c:ext>
            </c:extLst>
          </c:dPt>
          <c:cat>
            <c:strRef>
              <c:f>sector_by_period!$B$26:$B$28</c:f>
              <c:strCache>
                <c:ptCount val="3"/>
                <c:pt idx="0">
                  <c:v>SY 2015-2016</c:v>
                </c:pt>
                <c:pt idx="1">
                  <c:v>SY 2016-2017</c:v>
                </c:pt>
                <c:pt idx="2">
                  <c:v>SY 2017-2018</c:v>
                </c:pt>
              </c:strCache>
            </c:strRef>
          </c:cat>
          <c:val>
            <c:numRef>
              <c:f>sector_by_period!$E$26:$E$28</c:f>
              <c:numCache>
                <c:formatCode>General</c:formatCode>
                <c:ptCount val="3"/>
              </c:numCache>
            </c:numRef>
          </c:val>
          <c:smooth val="0"/>
          <c:extLst>
            <c:ext xmlns:c16="http://schemas.microsoft.com/office/drawing/2014/chart" uri="{C3380CC4-5D6E-409C-BE32-E72D297353CC}">
              <c16:uniqueId val="{00000001-3E7C-415A-BD75-323E8090498C}"/>
            </c:ext>
          </c:extLst>
        </c:ser>
        <c:ser>
          <c:idx val="2"/>
          <c:order val="2"/>
          <c:tx>
            <c:strRef>
              <c:f>sector_by_period!$G$25</c:f>
              <c:strCache>
                <c:ptCount val="1"/>
                <c:pt idx="0">
                  <c:v>District</c:v>
                </c:pt>
              </c:strCache>
            </c:strRef>
          </c:tx>
          <c:spPr>
            <a:ln>
              <a:solidFill>
                <a:srgbClr val="7EABA6"/>
              </a:solidFill>
            </a:ln>
          </c:spPr>
          <c:marker>
            <c:symbol val="none"/>
          </c:marker>
          <c:dPt>
            <c:idx val="0"/>
            <c:marker>
              <c:symbol val="picture"/>
              <c:spPr>
                <a:blipFill>
                  <a:blip xmlns:r="http://schemas.openxmlformats.org/officeDocument/2006/relationships" r:embed="rId1"/>
                  <a:stretch>
                    <a:fillRect/>
                  </a:stretch>
                </a:blipFill>
                <a:ln w="25400">
                  <a:noFill/>
                </a:ln>
              </c:spPr>
            </c:marker>
            <c:bubble3D val="0"/>
            <c:extLst>
              <c:ext xmlns:c16="http://schemas.microsoft.com/office/drawing/2014/chart" uri="{C3380CC4-5D6E-409C-BE32-E72D297353CC}">
                <c16:uniqueId val="{00000006-B31D-7840-A2A7-E1E89C69EA19}"/>
              </c:ext>
            </c:extLst>
          </c:dPt>
          <c:dPt>
            <c:idx val="1"/>
            <c:marker>
              <c:symbol val="picture"/>
              <c:spPr>
                <a:blipFill>
                  <a:blip xmlns:r="http://schemas.openxmlformats.org/officeDocument/2006/relationships" r:embed="rId1"/>
                  <a:stretch>
                    <a:fillRect/>
                  </a:stretch>
                </a:blipFill>
                <a:ln w="25400">
                  <a:noFill/>
                </a:ln>
              </c:spPr>
            </c:marker>
            <c:bubble3D val="0"/>
            <c:extLst>
              <c:ext xmlns:c16="http://schemas.microsoft.com/office/drawing/2014/chart" uri="{C3380CC4-5D6E-409C-BE32-E72D297353CC}">
                <c16:uniqueId val="{00000007-B31D-7840-A2A7-E1E89C69EA19}"/>
              </c:ext>
            </c:extLst>
          </c:dPt>
          <c:dPt>
            <c:idx val="2"/>
            <c:marker>
              <c:symbol val="circle"/>
              <c:size val="11"/>
              <c:spPr>
                <a:solidFill>
                  <a:srgbClr val="7EABA6"/>
                </a:solidFill>
                <a:ln w="25400">
                  <a:noFill/>
                </a:ln>
              </c:spPr>
            </c:marker>
            <c:bubble3D val="0"/>
            <c:extLst>
              <c:ext xmlns:c16="http://schemas.microsoft.com/office/drawing/2014/chart" uri="{C3380CC4-5D6E-409C-BE32-E72D297353CC}">
                <c16:uniqueId val="{00000008-B31D-7840-A2A7-E1E89C69EA19}"/>
              </c:ext>
            </c:extLst>
          </c:dPt>
          <c:cat>
            <c:strRef>
              <c:f>sector_by_period!$B$26:$B$28</c:f>
              <c:strCache>
                <c:ptCount val="3"/>
                <c:pt idx="0">
                  <c:v>SY 2015-2016</c:v>
                </c:pt>
                <c:pt idx="1">
                  <c:v>SY 2016-2017</c:v>
                </c:pt>
                <c:pt idx="2">
                  <c:v>SY 2017-2018</c:v>
                </c:pt>
              </c:strCache>
            </c:strRef>
          </c:cat>
          <c:val>
            <c:numRef>
              <c:f>sector_by_period!$G$26:$G$28</c:f>
              <c:numCache>
                <c:formatCode>0"**"</c:formatCode>
                <c:ptCount val="3"/>
                <c:pt idx="0" formatCode="0">
                  <c:v>-37.76</c:v>
                </c:pt>
                <c:pt idx="1">
                  <c:v>21.24</c:v>
                </c:pt>
                <c:pt idx="2" formatCode="0">
                  <c:v>-5.31</c:v>
                </c:pt>
              </c:numCache>
            </c:numRef>
          </c:val>
          <c:smooth val="0"/>
          <c:extLst>
            <c:ext xmlns:c16="http://schemas.microsoft.com/office/drawing/2014/chart" uri="{C3380CC4-5D6E-409C-BE32-E72D297353CC}">
              <c16:uniqueId val="{00000002-3E7C-415A-BD75-323E8090498C}"/>
            </c:ext>
          </c:extLst>
        </c:ser>
        <c:dLbls>
          <c:showLegendKey val="0"/>
          <c:showVal val="0"/>
          <c:showCatName val="0"/>
          <c:showSerName val="0"/>
          <c:showPercent val="0"/>
          <c:showBubbleSize val="0"/>
        </c:dLbls>
        <c:smooth val="0"/>
        <c:axId val="1497067872"/>
        <c:axId val="1497072224"/>
      </c:lineChart>
      <c:catAx>
        <c:axId val="1497067872"/>
        <c:scaling>
          <c:orientation val="minMax"/>
        </c:scaling>
        <c:delete val="0"/>
        <c:axPos val="b"/>
        <c:numFmt formatCode="General" sourceLinked="1"/>
        <c:majorTickMark val="none"/>
        <c:minorTickMark val="none"/>
        <c:tickLblPos val="low"/>
        <c:spPr>
          <a:noFill/>
          <a:ln w="1587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1497072224"/>
        <c:crosses val="autoZero"/>
        <c:auto val="1"/>
        <c:lblAlgn val="ctr"/>
        <c:lblOffset val="100"/>
        <c:noMultiLvlLbl val="0"/>
      </c:catAx>
      <c:valAx>
        <c:axId val="1497072224"/>
        <c:scaling>
          <c:orientation val="minMax"/>
          <c:max val="75"/>
          <c:min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Verdana" panose="020B0604030504040204" pitchFamily="34" charset="0"/>
                    <a:ea typeface="Verdana" panose="020B0604030504040204" pitchFamily="34" charset="0"/>
                    <a:cs typeface="+mn-cs"/>
                  </a:defRPr>
                </a:pPr>
                <a:r>
                  <a:rPr lang="en-US" sz="1400">
                    <a:latin typeface="Verdana" panose="020B0604030504040204" pitchFamily="34" charset="0"/>
                    <a:ea typeface="Verdana" panose="020B0604030504040204" pitchFamily="34" charset="0"/>
                  </a:rPr>
                  <a:t>Growth (in Days of Learning)</a:t>
                </a:r>
              </a:p>
            </c:rich>
          </c:tx>
          <c:layout>
            <c:manualLayout>
              <c:xMode val="edge"/>
              <c:yMode val="edge"/>
              <c:x val="6.4449215618327385E-3"/>
              <c:y val="0.27733333333333332"/>
            </c:manualLayout>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1497067872"/>
        <c:crosses val="autoZero"/>
        <c:crossBetween val="between"/>
        <c:majorUnit val="25"/>
      </c:valAx>
      <c:spPr>
        <a:solidFill>
          <a:schemeClr val="bg1"/>
        </a:solid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Source Sans Pro" panose="020B0503030403020204" pitchFamily="34" charset="0"/>
          <a:ea typeface="Source Sans Pro" panose="020B050303040302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Source Sans Pro" panose="020B0503030403020204" pitchFamily="34" charset="0"/>
                <a:ea typeface="Source Sans Pro" panose="020B0503030403020204" pitchFamily="34" charset="0"/>
                <a:cs typeface="+mn-cs"/>
              </a:defRPr>
            </a:pPr>
            <a:r>
              <a:rPr lang="en-US"/>
              <a:t> </a:t>
            </a:r>
          </a:p>
        </c:rich>
      </c:tx>
      <c:overlay val="0"/>
      <c:spPr>
        <a:noFill/>
        <a:ln>
          <a:noFill/>
        </a:ln>
        <a:effectLst/>
      </c:spPr>
    </c:title>
    <c:autoTitleDeleted val="0"/>
    <c:plotArea>
      <c:layout>
        <c:manualLayout>
          <c:xMode val="edge"/>
          <c:yMode val="edge"/>
          <c:x val="8.5035932213843174E-2"/>
          <c:y val="0.13438531320501593"/>
          <c:w val="0.91496406777868133"/>
          <c:h val="0.86561469816272962"/>
        </c:manualLayout>
      </c:layout>
      <c:barChart>
        <c:barDir val="col"/>
        <c:grouping val="clustered"/>
        <c:varyColors val="0"/>
        <c:ser>
          <c:idx val="0"/>
          <c:order val="0"/>
          <c:tx>
            <c:strRef>
              <c:f>CMO_EMO!$C$3</c:f>
              <c:strCache>
                <c:ptCount val="1"/>
                <c:pt idx="0">
                  <c:v>Reading</c:v>
                </c:pt>
              </c:strCache>
            </c:strRef>
          </c:tx>
          <c:spPr>
            <a:solidFill>
              <a:srgbClr val="E75830"/>
            </a:solidFill>
            <a:ln w="12700" cmpd="sng">
              <a:solidFill>
                <a:srgbClr val="E7583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241-FC4A-B50C-98F2E6E0FFA6}"/>
                </c:ext>
              </c:extLst>
            </c:dLbl>
            <c:dLbl>
              <c:idx val="1"/>
              <c:layout>
                <c:manualLayout>
                  <c:x val="-1.9111594804380478E-2"/>
                  <c:y val="0"/>
                </c:manualLayout>
              </c:layout>
              <c:spPr>
                <a:blipFill dpi="0" rotWithShape="1">
                  <a:blip xmlns:r="http://schemas.openxmlformats.org/officeDocument/2006/relationships" r:embed="rId1"/>
                  <a:srcRect/>
                  <a:stretch>
                    <a:fillRect/>
                  </a:stretch>
                </a:blipFill>
                <a:ln>
                  <a:noFill/>
                </a:ln>
                <a:effectLst/>
              </c:spPr>
              <c:txPr>
                <a:bodyPr vertOverflow="overflow" horzOverflow="overflow" wrap="square" lIns="0" tIns="0" rIns="0" bIns="0" anchor="ctr">
                  <a:noAutofit/>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1213690346935706E-2"/>
                      <c:h val="3.0729640031395975E-2"/>
                    </c:manualLayout>
                  </c15:layout>
                </c:ext>
                <c:ext xmlns:c16="http://schemas.microsoft.com/office/drawing/2014/chart" uri="{C3380CC4-5D6E-409C-BE32-E72D297353CC}">
                  <c16:uniqueId val="{00000001-1838-F743-9215-4EDC0EA8945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CMO_EMO!$B$4:$B$5</c:f>
              <c:strCache>
                <c:ptCount val="2"/>
                <c:pt idx="0">
                  <c:v>CMO Charter Schools</c:v>
                </c:pt>
                <c:pt idx="1">
                  <c:v>Independent Charter Schools</c:v>
                </c:pt>
              </c:strCache>
            </c:strRef>
          </c:cat>
          <c:val>
            <c:numRef>
              <c:f>CMO_EMO!$C$4:$C$5</c:f>
              <c:numCache>
                <c:formatCode>General</c:formatCode>
                <c:ptCount val="2"/>
                <c:pt idx="0" formatCode="0">
                  <c:v>0.59</c:v>
                </c:pt>
              </c:numCache>
            </c:numRef>
          </c:val>
          <c:extLst>
            <c:ext xmlns:c16="http://schemas.microsoft.com/office/drawing/2014/chart" uri="{C3380CC4-5D6E-409C-BE32-E72D297353CC}">
              <c16:uniqueId val="{00000001-C323-46A8-A8B0-13B58C2AF570}"/>
            </c:ext>
          </c:extLst>
        </c:ser>
        <c:ser>
          <c:idx val="1"/>
          <c:order val="1"/>
          <c:tx>
            <c:strRef>
              <c:f>CMO_EMO!$E$3</c:f>
              <c:strCache>
                <c:ptCount val="1"/>
                <c:pt idx="0">
                  <c:v>Math</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C241-FC4A-B50C-98F2E6E0FFA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CMO_EMO!$E$4:$E$5</c:f>
              <c:numCache>
                <c:formatCode>General</c:formatCode>
                <c:ptCount val="2"/>
                <c:pt idx="0" formatCode="0">
                  <c:v>-31.86</c:v>
                </c:pt>
              </c:numCache>
            </c:numRef>
          </c:val>
          <c:extLst>
            <c:ext xmlns:c16="http://schemas.microsoft.com/office/drawing/2014/chart" uri="{C3380CC4-5D6E-409C-BE32-E72D297353CC}">
              <c16:uniqueId val="{00000004-1838-F743-9215-4EDC0EA8945D}"/>
            </c:ext>
          </c:extLst>
        </c:ser>
        <c:dLbls>
          <c:showLegendKey val="0"/>
          <c:showVal val="0"/>
          <c:showCatName val="0"/>
          <c:showSerName val="0"/>
          <c:showPercent val="0"/>
          <c:showBubbleSize val="0"/>
        </c:dLbls>
        <c:gapWidth val="500"/>
        <c:overlap val="-60"/>
        <c:axId val="1497064608"/>
        <c:axId val="1497072768"/>
        <c:extLst/>
      </c:barChart>
      <c:catAx>
        <c:axId val="149706460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497072768"/>
        <c:crosses val="autoZero"/>
        <c:auto val="1"/>
        <c:lblAlgn val="ctr"/>
        <c:lblOffset val="100"/>
        <c:noMultiLvlLbl val="0"/>
      </c:catAx>
      <c:valAx>
        <c:axId val="1497072768"/>
        <c:scaling>
          <c:orientation val="minMax"/>
          <c:max val="75"/>
          <c:min val="-10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n-US" sz="1400">
                    <a:latin typeface="Verdana" panose="020B0604030504040204" pitchFamily="34" charset="0"/>
                    <a:ea typeface="Verdana" panose="020B0604030504040204" pitchFamily="34" charset="0"/>
                  </a:rPr>
                  <a:t>Growth (in Days of Learning)</a:t>
                </a:r>
              </a:p>
            </c:rich>
          </c:tx>
          <c:layout>
            <c:manualLayout>
              <c:xMode val="edge"/>
              <c:yMode val="edge"/>
              <c:x val="8.6225888565451565E-3"/>
              <c:y val="0.27733333333333332"/>
            </c:manualLayout>
          </c:layout>
          <c:overlay val="0"/>
          <c:spPr>
            <a:noFill/>
            <a:ln>
              <a:noFill/>
            </a:ln>
            <a:effectLst/>
          </c:spPr>
        </c:title>
        <c:numFmt formatCode="#,##0" sourceLinked="0"/>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497064608"/>
        <c:crosses val="autoZero"/>
        <c:crossBetween val="between"/>
        <c:majorUnit val="25"/>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Source Sans Pro" panose="020B0503030403020204" pitchFamily="34" charset="0"/>
          <a:ea typeface="Source Sans Pro" panose="020B0503030403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61134212156061E-2"/>
          <c:y val="5.5555466281000589E-2"/>
          <c:w val="0.86536244064997492"/>
          <c:h val="0.75538218436981097"/>
        </c:manualLayout>
      </c:layout>
      <c:scatterChart>
        <c:scatterStyle val="lineMarker"/>
        <c:varyColors val="0"/>
        <c:ser>
          <c:idx val="0"/>
          <c:order val="0"/>
          <c:spPr>
            <a:ln w="19050" cap="rnd">
              <a:noFill/>
              <a:round/>
            </a:ln>
            <a:effectLst/>
          </c:spPr>
          <c:marker>
            <c:symbol val="circle"/>
            <c:size val="10"/>
            <c:spPr>
              <a:noFill/>
              <a:ln w="9525">
                <a:solidFill>
                  <a:srgbClr val="0070C0"/>
                </a:solidFill>
              </a:ln>
              <a:effectLst/>
            </c:spPr>
          </c:marker>
          <c:dPt>
            <c:idx val="142"/>
            <c:marker>
              <c:symbol val="circle"/>
              <c:size val="10"/>
              <c:spPr>
                <a:noFill/>
                <a:ln w="9525">
                  <a:solidFill>
                    <a:srgbClr val="0070C0"/>
                  </a:solidFill>
                </a:ln>
                <a:effectLst/>
              </c:spPr>
            </c:marker>
            <c:bubble3D val="0"/>
            <c:extLst>
              <c:ext xmlns:c16="http://schemas.microsoft.com/office/drawing/2014/chart" uri="{C3380CC4-5D6E-409C-BE32-E72D297353CC}">
                <c16:uniqueId val="{00000001-30C6-A340-BE4D-09A2499AAB44}"/>
              </c:ext>
            </c:extLst>
          </c:dPt>
          <c:xVal>
            <c:numRef>
              <c:f>'School-Level Clustered'!$E$5:$E$213</c:f>
              <c:numCache>
                <c:formatCode>0</c:formatCode>
                <c:ptCount val="209"/>
                <c:pt idx="0">
                  <c:v>-33.04</c:v>
                </c:pt>
                <c:pt idx="1">
                  <c:v>28.32</c:v>
                </c:pt>
                <c:pt idx="2">
                  <c:v>1.18</c:v>
                </c:pt>
                <c:pt idx="3">
                  <c:v>55.46</c:v>
                </c:pt>
                <c:pt idx="4">
                  <c:v>-1.18</c:v>
                </c:pt>
                <c:pt idx="5">
                  <c:v>-41.300000000000004</c:v>
                </c:pt>
                <c:pt idx="6">
                  <c:v>38.940000000000005</c:v>
                </c:pt>
                <c:pt idx="7">
                  <c:v>-44.25</c:v>
                </c:pt>
                <c:pt idx="8">
                  <c:v>-74.930000000000007</c:v>
                </c:pt>
                <c:pt idx="9">
                  <c:v>-67.850000000000009</c:v>
                </c:pt>
                <c:pt idx="10">
                  <c:v>-20.650000000000002</c:v>
                </c:pt>
                <c:pt idx="11">
                  <c:v>15.93</c:v>
                </c:pt>
                <c:pt idx="12">
                  <c:v>-57.230000000000004</c:v>
                </c:pt>
                <c:pt idx="13">
                  <c:v>-159.30000000000001</c:v>
                </c:pt>
                <c:pt idx="14">
                  <c:v>51.33</c:v>
                </c:pt>
                <c:pt idx="15">
                  <c:v>50.739999999999995</c:v>
                </c:pt>
                <c:pt idx="16">
                  <c:v>57.230000000000004</c:v>
                </c:pt>
                <c:pt idx="17">
                  <c:v>-41.300000000000004</c:v>
                </c:pt>
                <c:pt idx="18">
                  <c:v>-34.22</c:v>
                </c:pt>
                <c:pt idx="19">
                  <c:v>58.410000000000004</c:v>
                </c:pt>
                <c:pt idx="20">
                  <c:v>-77.290000000000006</c:v>
                </c:pt>
                <c:pt idx="21">
                  <c:v>20.060000000000002</c:v>
                </c:pt>
                <c:pt idx="22">
                  <c:v>-35.99</c:v>
                </c:pt>
                <c:pt idx="23">
                  <c:v>-75.52</c:v>
                </c:pt>
                <c:pt idx="24">
                  <c:v>8.85</c:v>
                </c:pt>
                <c:pt idx="25">
                  <c:v>-21.24</c:v>
                </c:pt>
                <c:pt idx="26">
                  <c:v>31.86</c:v>
                </c:pt>
                <c:pt idx="27">
                  <c:v>88.5</c:v>
                </c:pt>
                <c:pt idx="28">
                  <c:v>40.120000000000005</c:v>
                </c:pt>
                <c:pt idx="29">
                  <c:v>-27.73</c:v>
                </c:pt>
                <c:pt idx="30">
                  <c:v>-1.18</c:v>
                </c:pt>
                <c:pt idx="31">
                  <c:v>-128.62</c:v>
                </c:pt>
                <c:pt idx="32">
                  <c:v>46.61</c:v>
                </c:pt>
                <c:pt idx="33">
                  <c:v>-17.11</c:v>
                </c:pt>
                <c:pt idx="34">
                  <c:v>62.54</c:v>
                </c:pt>
                <c:pt idx="35">
                  <c:v>25.369999999999997</c:v>
                </c:pt>
                <c:pt idx="36">
                  <c:v>80.830000000000013</c:v>
                </c:pt>
                <c:pt idx="37">
                  <c:v>74.34</c:v>
                </c:pt>
                <c:pt idx="38">
                  <c:v>6.4899999999999993</c:v>
                </c:pt>
                <c:pt idx="39">
                  <c:v>2.95</c:v>
                </c:pt>
                <c:pt idx="40">
                  <c:v>1.77</c:v>
                </c:pt>
                <c:pt idx="41">
                  <c:v>-17.7</c:v>
                </c:pt>
                <c:pt idx="42">
                  <c:v>124.49</c:v>
                </c:pt>
                <c:pt idx="43">
                  <c:v>85.55</c:v>
                </c:pt>
                <c:pt idx="44">
                  <c:v>30.089999999999996</c:v>
                </c:pt>
                <c:pt idx="45">
                  <c:v>-2.95</c:v>
                </c:pt>
                <c:pt idx="46">
                  <c:v>63.72</c:v>
                </c:pt>
                <c:pt idx="47">
                  <c:v>-39.53</c:v>
                </c:pt>
                <c:pt idx="48">
                  <c:v>52.51</c:v>
                </c:pt>
                <c:pt idx="49">
                  <c:v>-73.75</c:v>
                </c:pt>
                <c:pt idx="50">
                  <c:v>9.44</c:v>
                </c:pt>
                <c:pt idx="51">
                  <c:v>-43.07</c:v>
                </c:pt>
                <c:pt idx="52">
                  <c:v>-42.48</c:v>
                </c:pt>
                <c:pt idx="53">
                  <c:v>53.1</c:v>
                </c:pt>
                <c:pt idx="54">
                  <c:v>130.39000000000001</c:v>
                </c:pt>
                <c:pt idx="56">
                  <c:v>71.39</c:v>
                </c:pt>
                <c:pt idx="57">
                  <c:v>103.25</c:v>
                </c:pt>
                <c:pt idx="58">
                  <c:v>-2.36</c:v>
                </c:pt>
                <c:pt idx="59">
                  <c:v>70.209999999999994</c:v>
                </c:pt>
                <c:pt idx="60">
                  <c:v>-77.88000000000001</c:v>
                </c:pt>
                <c:pt idx="61">
                  <c:v>7.08</c:v>
                </c:pt>
                <c:pt idx="62">
                  <c:v>92.63</c:v>
                </c:pt>
                <c:pt idx="63">
                  <c:v>105.02</c:v>
                </c:pt>
                <c:pt idx="64">
                  <c:v>-31.27</c:v>
                </c:pt>
                <c:pt idx="65">
                  <c:v>53.1</c:v>
                </c:pt>
                <c:pt idx="66">
                  <c:v>45.43</c:v>
                </c:pt>
                <c:pt idx="67">
                  <c:v>15.93</c:v>
                </c:pt>
                <c:pt idx="68">
                  <c:v>1.77</c:v>
                </c:pt>
                <c:pt idx="69">
                  <c:v>101.47999999999999</c:v>
                </c:pt>
                <c:pt idx="70">
                  <c:v>37.76</c:v>
                </c:pt>
                <c:pt idx="71">
                  <c:v>-34.22</c:v>
                </c:pt>
                <c:pt idx="72">
                  <c:v>46.02</c:v>
                </c:pt>
                <c:pt idx="73">
                  <c:v>-65.489999999999995</c:v>
                </c:pt>
                <c:pt idx="74">
                  <c:v>47.79</c:v>
                </c:pt>
                <c:pt idx="75">
                  <c:v>-88.5</c:v>
                </c:pt>
                <c:pt idx="76">
                  <c:v>120.94999999999999</c:v>
                </c:pt>
                <c:pt idx="77">
                  <c:v>48.38</c:v>
                </c:pt>
                <c:pt idx="78">
                  <c:v>-71.98</c:v>
                </c:pt>
                <c:pt idx="79">
                  <c:v>-24.19</c:v>
                </c:pt>
                <c:pt idx="80">
                  <c:v>-12.979999999999999</c:v>
                </c:pt>
                <c:pt idx="81">
                  <c:v>31.27</c:v>
                </c:pt>
                <c:pt idx="82">
                  <c:v>3.54</c:v>
                </c:pt>
                <c:pt idx="83">
                  <c:v>132.75</c:v>
                </c:pt>
                <c:pt idx="84">
                  <c:v>-4.13</c:v>
                </c:pt>
                <c:pt idx="85">
                  <c:v>-38.35</c:v>
                </c:pt>
                <c:pt idx="86">
                  <c:v>-17.11</c:v>
                </c:pt>
                <c:pt idx="87">
                  <c:v>14.16</c:v>
                </c:pt>
                <c:pt idx="88">
                  <c:v>36.58</c:v>
                </c:pt>
                <c:pt idx="89">
                  <c:v>104.42999999999999</c:v>
                </c:pt>
                <c:pt idx="90">
                  <c:v>-25.959999999999997</c:v>
                </c:pt>
                <c:pt idx="91">
                  <c:v>-101.47999999999999</c:v>
                </c:pt>
                <c:pt idx="92">
                  <c:v>-8.26</c:v>
                </c:pt>
                <c:pt idx="93">
                  <c:v>-10.62</c:v>
                </c:pt>
                <c:pt idx="94">
                  <c:v>15.34</c:v>
                </c:pt>
                <c:pt idx="95">
                  <c:v>50.739999999999995</c:v>
                </c:pt>
                <c:pt idx="96">
                  <c:v>20.060000000000002</c:v>
                </c:pt>
                <c:pt idx="97">
                  <c:v>5.31</c:v>
                </c:pt>
                <c:pt idx="98">
                  <c:v>-23.6</c:v>
                </c:pt>
                <c:pt idx="99">
                  <c:v>11.209999999999999</c:v>
                </c:pt>
                <c:pt idx="100">
                  <c:v>44.25</c:v>
                </c:pt>
                <c:pt idx="101">
                  <c:v>70.209999999999994</c:v>
                </c:pt>
                <c:pt idx="102">
                  <c:v>113.28</c:v>
                </c:pt>
                <c:pt idx="103">
                  <c:v>-26.55</c:v>
                </c:pt>
                <c:pt idx="104">
                  <c:v>81.42</c:v>
                </c:pt>
                <c:pt idx="105">
                  <c:v>70.8</c:v>
                </c:pt>
                <c:pt idx="106">
                  <c:v>-69.61999999999999</c:v>
                </c:pt>
                <c:pt idx="107">
                  <c:v>116.82000000000001</c:v>
                </c:pt>
                <c:pt idx="108">
                  <c:v>4.72</c:v>
                </c:pt>
                <c:pt idx="109">
                  <c:v>5.9</c:v>
                </c:pt>
                <c:pt idx="110">
                  <c:v>-40.71</c:v>
                </c:pt>
                <c:pt idx="111">
                  <c:v>66.67</c:v>
                </c:pt>
                <c:pt idx="112">
                  <c:v>14.75</c:v>
                </c:pt>
                <c:pt idx="114">
                  <c:v>-2.36</c:v>
                </c:pt>
                <c:pt idx="115">
                  <c:v>-89.679999999999993</c:v>
                </c:pt>
                <c:pt idx="116">
                  <c:v>116.23</c:v>
                </c:pt>
                <c:pt idx="117">
                  <c:v>27.14</c:v>
                </c:pt>
                <c:pt idx="118">
                  <c:v>-28.32</c:v>
                </c:pt>
                <c:pt idx="119">
                  <c:v>-104.42999999999999</c:v>
                </c:pt>
                <c:pt idx="120">
                  <c:v>101.47999999999999</c:v>
                </c:pt>
                <c:pt idx="121">
                  <c:v>-40.120000000000005</c:v>
                </c:pt>
                <c:pt idx="122">
                  <c:v>-41.889999999999993</c:v>
                </c:pt>
                <c:pt idx="123">
                  <c:v>10.62</c:v>
                </c:pt>
                <c:pt idx="124">
                  <c:v>11.209999999999999</c:v>
                </c:pt>
                <c:pt idx="125">
                  <c:v>-18.88</c:v>
                </c:pt>
                <c:pt idx="126">
                  <c:v>-77.290000000000006</c:v>
                </c:pt>
                <c:pt idx="127">
                  <c:v>70.8</c:v>
                </c:pt>
                <c:pt idx="128">
                  <c:v>-19.470000000000002</c:v>
                </c:pt>
                <c:pt idx="129">
                  <c:v>-12.979999999999999</c:v>
                </c:pt>
                <c:pt idx="130">
                  <c:v>-30.68</c:v>
                </c:pt>
                <c:pt idx="131">
                  <c:v>36.58</c:v>
                </c:pt>
                <c:pt idx="132">
                  <c:v>18.29</c:v>
                </c:pt>
                <c:pt idx="133">
                  <c:v>51.919999999999995</c:v>
                </c:pt>
                <c:pt idx="134">
                  <c:v>10.62</c:v>
                </c:pt>
                <c:pt idx="135">
                  <c:v>-47.2</c:v>
                </c:pt>
                <c:pt idx="136">
                  <c:v>33.04</c:v>
                </c:pt>
                <c:pt idx="137">
                  <c:v>-4.72</c:v>
                </c:pt>
                <c:pt idx="138">
                  <c:v>25.959999999999997</c:v>
                </c:pt>
                <c:pt idx="139">
                  <c:v>86.14</c:v>
                </c:pt>
                <c:pt idx="140">
                  <c:v>44.839999999999996</c:v>
                </c:pt>
                <c:pt idx="141">
                  <c:v>-39.53</c:v>
                </c:pt>
                <c:pt idx="142">
                  <c:v>-36.58</c:v>
                </c:pt>
                <c:pt idx="143">
                  <c:v>79.650000000000006</c:v>
                </c:pt>
                <c:pt idx="144">
                  <c:v>28.91</c:v>
                </c:pt>
                <c:pt idx="145">
                  <c:v>-17.11</c:v>
                </c:pt>
                <c:pt idx="146">
                  <c:v>110.33</c:v>
                </c:pt>
                <c:pt idx="147">
                  <c:v>-12.979999999999999</c:v>
                </c:pt>
                <c:pt idx="148">
                  <c:v>197.65</c:v>
                </c:pt>
                <c:pt idx="149">
                  <c:v>51.33</c:v>
                </c:pt>
                <c:pt idx="150">
                  <c:v>-8.26</c:v>
                </c:pt>
                <c:pt idx="151">
                  <c:v>-45.43</c:v>
                </c:pt>
                <c:pt idx="152">
                  <c:v>-175.23</c:v>
                </c:pt>
                <c:pt idx="153">
                  <c:v>-3.54</c:v>
                </c:pt>
                <c:pt idx="154">
                  <c:v>11.209999999999999</c:v>
                </c:pt>
                <c:pt idx="155">
                  <c:v>76.11</c:v>
                </c:pt>
                <c:pt idx="156">
                  <c:v>158.12</c:v>
                </c:pt>
                <c:pt idx="157">
                  <c:v>6.4899999999999993</c:v>
                </c:pt>
                <c:pt idx="158">
                  <c:v>59.59</c:v>
                </c:pt>
                <c:pt idx="159">
                  <c:v>-73.16</c:v>
                </c:pt>
                <c:pt idx="160">
                  <c:v>-5.31</c:v>
                </c:pt>
                <c:pt idx="161">
                  <c:v>41.889999999999993</c:v>
                </c:pt>
                <c:pt idx="162">
                  <c:v>-21.83</c:v>
                </c:pt>
                <c:pt idx="163">
                  <c:v>40.120000000000005</c:v>
                </c:pt>
                <c:pt idx="164">
                  <c:v>-32.450000000000003</c:v>
                </c:pt>
                <c:pt idx="165">
                  <c:v>80.240000000000009</c:v>
                </c:pt>
                <c:pt idx="166">
                  <c:v>-73.75</c:v>
                </c:pt>
                <c:pt idx="167">
                  <c:v>99.710000000000008</c:v>
                </c:pt>
                <c:pt idx="168">
                  <c:v>128.03</c:v>
                </c:pt>
                <c:pt idx="169">
                  <c:v>20.060000000000002</c:v>
                </c:pt>
                <c:pt idx="170">
                  <c:v>112.69</c:v>
                </c:pt>
                <c:pt idx="171">
                  <c:v>87.32</c:v>
                </c:pt>
                <c:pt idx="172">
                  <c:v>14.75</c:v>
                </c:pt>
                <c:pt idx="173">
                  <c:v>-116.82000000000001</c:v>
                </c:pt>
                <c:pt idx="174">
                  <c:v>-128.62</c:v>
                </c:pt>
                <c:pt idx="175">
                  <c:v>5.9</c:v>
                </c:pt>
                <c:pt idx="176">
                  <c:v>-53.69</c:v>
                </c:pt>
                <c:pt idx="177">
                  <c:v>8.85</c:v>
                </c:pt>
                <c:pt idx="178">
                  <c:v>113.87</c:v>
                </c:pt>
                <c:pt idx="179">
                  <c:v>-41.300000000000004</c:v>
                </c:pt>
                <c:pt idx="180">
                  <c:v>-20.650000000000002</c:v>
                </c:pt>
                <c:pt idx="181">
                  <c:v>-11.8</c:v>
                </c:pt>
                <c:pt idx="182">
                  <c:v>4.72</c:v>
                </c:pt>
                <c:pt idx="183">
                  <c:v>-5.31</c:v>
                </c:pt>
                <c:pt idx="184">
                  <c:v>10.030000000000001</c:v>
                </c:pt>
                <c:pt idx="185">
                  <c:v>-46.61</c:v>
                </c:pt>
                <c:pt idx="186">
                  <c:v>-10.030000000000001</c:v>
                </c:pt>
                <c:pt idx="187">
                  <c:v>-37.17</c:v>
                </c:pt>
                <c:pt idx="188">
                  <c:v>12.39</c:v>
                </c:pt>
                <c:pt idx="189">
                  <c:v>-20.650000000000002</c:v>
                </c:pt>
                <c:pt idx="190">
                  <c:v>-35.4</c:v>
                </c:pt>
                <c:pt idx="191">
                  <c:v>-63.129999999999995</c:v>
                </c:pt>
                <c:pt idx="192">
                  <c:v>-71.98</c:v>
                </c:pt>
                <c:pt idx="193">
                  <c:v>-152.81</c:v>
                </c:pt>
                <c:pt idx="194">
                  <c:v>-122.72</c:v>
                </c:pt>
                <c:pt idx="195">
                  <c:v>-28.32</c:v>
                </c:pt>
                <c:pt idx="196">
                  <c:v>-125.08</c:v>
                </c:pt>
                <c:pt idx="197">
                  <c:v>13.57</c:v>
                </c:pt>
                <c:pt idx="198">
                  <c:v>-14.75</c:v>
                </c:pt>
                <c:pt idx="199">
                  <c:v>-49.56</c:v>
                </c:pt>
                <c:pt idx="200">
                  <c:v>-35.99</c:v>
                </c:pt>
                <c:pt idx="201">
                  <c:v>-26.55</c:v>
                </c:pt>
                <c:pt idx="202">
                  <c:v>60.769999999999996</c:v>
                </c:pt>
                <c:pt idx="203">
                  <c:v>14.75</c:v>
                </c:pt>
                <c:pt idx="204">
                  <c:v>-64.900000000000006</c:v>
                </c:pt>
                <c:pt idx="205">
                  <c:v>-9.44</c:v>
                </c:pt>
                <c:pt idx="206">
                  <c:v>-19.470000000000002</c:v>
                </c:pt>
                <c:pt idx="207">
                  <c:v>36.58</c:v>
                </c:pt>
                <c:pt idx="208">
                  <c:v>-7.67</c:v>
                </c:pt>
              </c:numCache>
            </c:numRef>
          </c:xVal>
          <c:yVal>
            <c:numRef>
              <c:f>'School-Level Clustered'!$C$5:$C$213</c:f>
              <c:numCache>
                <c:formatCode>General</c:formatCode>
                <c:ptCount val="209"/>
                <c:pt idx="0">
                  <c:v>0</c:v>
                </c:pt>
                <c:pt idx="1">
                  <c:v>0</c:v>
                </c:pt>
                <c:pt idx="2">
                  <c:v>0</c:v>
                </c:pt>
                <c:pt idx="3">
                  <c:v>0</c:v>
                </c:pt>
                <c:pt idx="4">
                  <c:v>0</c:v>
                </c:pt>
                <c:pt idx="5">
                  <c:v>0</c:v>
                </c:pt>
                <c:pt idx="6">
                  <c:v>1</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1</c:v>
                </c:pt>
                <c:pt idx="43">
                  <c:v>1</c:v>
                </c:pt>
                <c:pt idx="44">
                  <c:v>1</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1</c:v>
                </c:pt>
                <c:pt idx="172">
                  <c:v>1</c:v>
                </c:pt>
                <c:pt idx="173">
                  <c:v>1</c:v>
                </c:pt>
                <c:pt idx="174">
                  <c:v>1</c:v>
                </c:pt>
                <c:pt idx="175">
                  <c:v>1</c:v>
                </c:pt>
                <c:pt idx="176">
                  <c:v>1</c:v>
                </c:pt>
                <c:pt idx="177">
                  <c:v>1</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1</c:v>
                </c:pt>
                <c:pt idx="195">
                  <c:v>0</c:v>
                </c:pt>
                <c:pt idx="196">
                  <c:v>0</c:v>
                </c:pt>
                <c:pt idx="197">
                  <c:v>1</c:v>
                </c:pt>
                <c:pt idx="198">
                  <c:v>1</c:v>
                </c:pt>
                <c:pt idx="199">
                  <c:v>1</c:v>
                </c:pt>
                <c:pt idx="200">
                  <c:v>1</c:v>
                </c:pt>
                <c:pt idx="201">
                  <c:v>1</c:v>
                </c:pt>
                <c:pt idx="202">
                  <c:v>1</c:v>
                </c:pt>
                <c:pt idx="203">
                  <c:v>1</c:v>
                </c:pt>
                <c:pt idx="204">
                  <c:v>1</c:v>
                </c:pt>
                <c:pt idx="205">
                  <c:v>0</c:v>
                </c:pt>
                <c:pt idx="206">
                  <c:v>0</c:v>
                </c:pt>
                <c:pt idx="207">
                  <c:v>0</c:v>
                </c:pt>
                <c:pt idx="208">
                  <c:v>0</c:v>
                </c:pt>
              </c:numCache>
            </c:numRef>
          </c:yVal>
          <c:smooth val="0"/>
          <c:extLst>
            <c:ext xmlns:c16="http://schemas.microsoft.com/office/drawing/2014/chart" uri="{C3380CC4-5D6E-409C-BE32-E72D297353CC}">
              <c16:uniqueId val="{00000000-A54C-44D8-8F2A-C47DFEAB2405}"/>
            </c:ext>
          </c:extLst>
        </c:ser>
        <c:dLbls>
          <c:showLegendKey val="0"/>
          <c:showVal val="0"/>
          <c:showCatName val="0"/>
          <c:showSerName val="0"/>
          <c:showPercent val="0"/>
          <c:showBubbleSize val="0"/>
        </c:dLbls>
        <c:axId val="1497067328"/>
        <c:axId val="1497068416"/>
      </c:scatterChart>
      <c:valAx>
        <c:axId val="1497067328"/>
        <c:scaling>
          <c:orientation val="minMax"/>
          <c:max val="400"/>
          <c:min val="-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Source Sans Pro" panose="020B0503030403020204" pitchFamily="34" charset="0"/>
                    <a:ea typeface="Source Sans Pro" panose="020B0503030403020204" pitchFamily="34" charset="0"/>
                    <a:cs typeface="+mn-cs"/>
                  </a:defRPr>
                </a:pPr>
                <a:r>
                  <a:rPr lang="en-US" sz="2000" b="0" i="0" kern="1200" baseline="0">
                    <a:solidFill>
                      <a:srgbClr val="000000"/>
                    </a:solidFill>
                    <a:effectLst/>
                    <a:latin typeface="Source Sans Pro" panose="020B0503030403020204" pitchFamily="34" charset="0"/>
                    <a:ea typeface="Source Sans Pro" panose="020B0503030403020204" pitchFamily="34" charset="0"/>
                  </a:rPr>
                  <a:t>Growth (in Days of Learning)</a:t>
                </a:r>
                <a:endParaRPr lang="en-US" sz="2000">
                  <a:effectLst/>
                </a:endParaRPr>
              </a:p>
            </c:rich>
          </c:tx>
          <c:layout>
            <c:manualLayout>
              <c:xMode val="edge"/>
              <c:yMode val="edge"/>
              <c:x val="0.36831726090418471"/>
              <c:y val="0.9049172424875462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title>
        <c:numFmt formatCode="0" sourceLinked="1"/>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497068416"/>
        <c:crosses val="autoZero"/>
        <c:crossBetween val="midCat"/>
        <c:majorUnit val="100"/>
        <c:minorUnit val="5.9"/>
      </c:valAx>
      <c:valAx>
        <c:axId val="1497068416"/>
        <c:scaling>
          <c:orientation val="minMax"/>
          <c:max val="1.25"/>
          <c:min val="-0.25"/>
        </c:scaling>
        <c:delete val="1"/>
        <c:axPos val="l"/>
        <c:numFmt formatCode="General" sourceLinked="1"/>
        <c:majorTickMark val="out"/>
        <c:minorTickMark val="none"/>
        <c:tickLblPos val="nextTo"/>
        <c:crossAx val="1497067328"/>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657229644047305E-2"/>
          <c:y val="3.7414965986394558E-2"/>
          <c:w val="0.87836149694771304"/>
          <c:h val="0.76122448979591839"/>
        </c:manualLayout>
      </c:layout>
      <c:scatterChart>
        <c:scatterStyle val="lineMarker"/>
        <c:varyColors val="0"/>
        <c:ser>
          <c:idx val="0"/>
          <c:order val="0"/>
          <c:spPr>
            <a:ln w="25400" cap="rnd">
              <a:noFill/>
              <a:round/>
            </a:ln>
            <a:effectLst/>
          </c:spPr>
          <c:marker>
            <c:symbol val="circle"/>
            <c:size val="10"/>
            <c:spPr>
              <a:noFill/>
              <a:ln w="9525">
                <a:solidFill>
                  <a:srgbClr val="0070C0"/>
                </a:solidFill>
              </a:ln>
              <a:effectLst/>
            </c:spPr>
          </c:marker>
          <c:xVal>
            <c:numRef>
              <c:f>'School-Level Clustered'!$J$5:$J$213</c:f>
              <c:numCache>
                <c:formatCode>0</c:formatCode>
                <c:ptCount val="209"/>
                <c:pt idx="0">
                  <c:v>-123.30999999999999</c:v>
                </c:pt>
                <c:pt idx="1">
                  <c:v>-8.85</c:v>
                </c:pt>
                <c:pt idx="2">
                  <c:v>124.49</c:v>
                </c:pt>
                <c:pt idx="3">
                  <c:v>-15.34</c:v>
                </c:pt>
                <c:pt idx="4">
                  <c:v>5.31</c:v>
                </c:pt>
                <c:pt idx="5">
                  <c:v>5.31</c:v>
                </c:pt>
                <c:pt idx="7">
                  <c:v>-5.31</c:v>
                </c:pt>
                <c:pt idx="8">
                  <c:v>-28.91</c:v>
                </c:pt>
                <c:pt idx="9">
                  <c:v>-12.979999999999999</c:v>
                </c:pt>
                <c:pt idx="10">
                  <c:v>-152.22</c:v>
                </c:pt>
                <c:pt idx="11">
                  <c:v>-44.25</c:v>
                </c:pt>
                <c:pt idx="12">
                  <c:v>111.51</c:v>
                </c:pt>
                <c:pt idx="13">
                  <c:v>-79.06</c:v>
                </c:pt>
                <c:pt idx="14">
                  <c:v>-11.8</c:v>
                </c:pt>
                <c:pt idx="15">
                  <c:v>215.35</c:v>
                </c:pt>
                <c:pt idx="16">
                  <c:v>93.81</c:v>
                </c:pt>
                <c:pt idx="17">
                  <c:v>70.8</c:v>
                </c:pt>
                <c:pt idx="18">
                  <c:v>30.089999999999996</c:v>
                </c:pt>
                <c:pt idx="19">
                  <c:v>-37.76</c:v>
                </c:pt>
                <c:pt idx="20">
                  <c:v>102.66</c:v>
                </c:pt>
                <c:pt idx="21">
                  <c:v>-2.36</c:v>
                </c:pt>
                <c:pt idx="22">
                  <c:v>-168.73999999999998</c:v>
                </c:pt>
                <c:pt idx="23">
                  <c:v>-38.940000000000005</c:v>
                </c:pt>
                <c:pt idx="24">
                  <c:v>-5.31</c:v>
                </c:pt>
                <c:pt idx="25">
                  <c:v>-28.32</c:v>
                </c:pt>
                <c:pt idx="26">
                  <c:v>-65.489999999999995</c:v>
                </c:pt>
                <c:pt idx="27">
                  <c:v>14.75</c:v>
                </c:pt>
                <c:pt idx="28">
                  <c:v>-10.62</c:v>
                </c:pt>
                <c:pt idx="29">
                  <c:v>77.88000000000001</c:v>
                </c:pt>
                <c:pt idx="30">
                  <c:v>-92.04</c:v>
                </c:pt>
                <c:pt idx="31">
                  <c:v>102.07</c:v>
                </c:pt>
                <c:pt idx="32">
                  <c:v>-79.06</c:v>
                </c:pt>
                <c:pt idx="33">
                  <c:v>143.37</c:v>
                </c:pt>
                <c:pt idx="34">
                  <c:v>-14.16</c:v>
                </c:pt>
                <c:pt idx="35">
                  <c:v>109.74</c:v>
                </c:pt>
                <c:pt idx="36">
                  <c:v>-23.6</c:v>
                </c:pt>
                <c:pt idx="37">
                  <c:v>88.5</c:v>
                </c:pt>
                <c:pt idx="38">
                  <c:v>96.17</c:v>
                </c:pt>
                <c:pt idx="39">
                  <c:v>-61.949999999999996</c:v>
                </c:pt>
                <c:pt idx="40">
                  <c:v>-5.31</c:v>
                </c:pt>
                <c:pt idx="41">
                  <c:v>39.53</c:v>
                </c:pt>
                <c:pt idx="42">
                  <c:v>-8.85</c:v>
                </c:pt>
                <c:pt idx="43">
                  <c:v>156.35</c:v>
                </c:pt>
                <c:pt idx="44">
                  <c:v>-86.14</c:v>
                </c:pt>
                <c:pt idx="45">
                  <c:v>0</c:v>
                </c:pt>
                <c:pt idx="46">
                  <c:v>-56.64</c:v>
                </c:pt>
                <c:pt idx="47">
                  <c:v>-109.15</c:v>
                </c:pt>
                <c:pt idx="48">
                  <c:v>-170.51</c:v>
                </c:pt>
                <c:pt idx="49">
                  <c:v>-113.28</c:v>
                </c:pt>
                <c:pt idx="50">
                  <c:v>2.95</c:v>
                </c:pt>
                <c:pt idx="51">
                  <c:v>-43.07</c:v>
                </c:pt>
                <c:pt idx="52">
                  <c:v>-3.54</c:v>
                </c:pt>
                <c:pt idx="53">
                  <c:v>-45.43</c:v>
                </c:pt>
                <c:pt idx="54">
                  <c:v>21.24</c:v>
                </c:pt>
                <c:pt idx="55">
                  <c:v>79.06</c:v>
                </c:pt>
                <c:pt idx="56">
                  <c:v>244.26</c:v>
                </c:pt>
                <c:pt idx="57">
                  <c:v>-18.29</c:v>
                </c:pt>
                <c:pt idx="58">
                  <c:v>1.77</c:v>
                </c:pt>
                <c:pt idx="59">
                  <c:v>-8.85</c:v>
                </c:pt>
                <c:pt idx="60">
                  <c:v>26.55</c:v>
                </c:pt>
                <c:pt idx="61">
                  <c:v>57.82</c:v>
                </c:pt>
                <c:pt idx="62">
                  <c:v>128.03</c:v>
                </c:pt>
                <c:pt idx="63">
                  <c:v>56.64</c:v>
                </c:pt>
                <c:pt idx="64">
                  <c:v>77.88000000000001</c:v>
                </c:pt>
                <c:pt idx="65">
                  <c:v>-24.78</c:v>
                </c:pt>
                <c:pt idx="66">
                  <c:v>90.27</c:v>
                </c:pt>
                <c:pt idx="67">
                  <c:v>-82.600000000000009</c:v>
                </c:pt>
                <c:pt idx="68">
                  <c:v>103.83999999999999</c:v>
                </c:pt>
                <c:pt idx="69">
                  <c:v>-31.86</c:v>
                </c:pt>
                <c:pt idx="70">
                  <c:v>122.13</c:v>
                </c:pt>
                <c:pt idx="71">
                  <c:v>12.979999999999999</c:v>
                </c:pt>
                <c:pt idx="72">
                  <c:v>-95.58</c:v>
                </c:pt>
                <c:pt idx="73">
                  <c:v>-4.13</c:v>
                </c:pt>
                <c:pt idx="74">
                  <c:v>-133.93</c:v>
                </c:pt>
                <c:pt idx="75">
                  <c:v>49.56</c:v>
                </c:pt>
                <c:pt idx="76">
                  <c:v>103.83999999999999</c:v>
                </c:pt>
                <c:pt idx="77">
                  <c:v>51.33</c:v>
                </c:pt>
                <c:pt idx="78">
                  <c:v>94.990000000000009</c:v>
                </c:pt>
                <c:pt idx="79">
                  <c:v>87.91</c:v>
                </c:pt>
                <c:pt idx="80">
                  <c:v>49.56</c:v>
                </c:pt>
                <c:pt idx="81">
                  <c:v>-80.240000000000009</c:v>
                </c:pt>
                <c:pt idx="82">
                  <c:v>92.04</c:v>
                </c:pt>
                <c:pt idx="83">
                  <c:v>-57.230000000000004</c:v>
                </c:pt>
                <c:pt idx="84">
                  <c:v>51.33</c:v>
                </c:pt>
                <c:pt idx="85">
                  <c:v>-28.91</c:v>
                </c:pt>
                <c:pt idx="86">
                  <c:v>-34.809999999999995</c:v>
                </c:pt>
                <c:pt idx="87">
                  <c:v>-43.66</c:v>
                </c:pt>
                <c:pt idx="88">
                  <c:v>-15.93</c:v>
                </c:pt>
                <c:pt idx="89">
                  <c:v>-14.16</c:v>
                </c:pt>
                <c:pt idx="90">
                  <c:v>87.91</c:v>
                </c:pt>
                <c:pt idx="91">
                  <c:v>-35.4</c:v>
                </c:pt>
                <c:pt idx="92">
                  <c:v>-122.13</c:v>
                </c:pt>
                <c:pt idx="93">
                  <c:v>-53.69</c:v>
                </c:pt>
                <c:pt idx="94">
                  <c:v>-170.51</c:v>
                </c:pt>
                <c:pt idx="95">
                  <c:v>-80.830000000000013</c:v>
                </c:pt>
                <c:pt idx="96">
                  <c:v>179.95</c:v>
                </c:pt>
                <c:pt idx="97">
                  <c:v>51.919999999999995</c:v>
                </c:pt>
                <c:pt idx="98">
                  <c:v>76.11</c:v>
                </c:pt>
                <c:pt idx="99">
                  <c:v>-103.25</c:v>
                </c:pt>
                <c:pt idx="100">
                  <c:v>-2.95</c:v>
                </c:pt>
                <c:pt idx="101">
                  <c:v>51.919999999999995</c:v>
                </c:pt>
                <c:pt idx="102">
                  <c:v>-166.38</c:v>
                </c:pt>
                <c:pt idx="103">
                  <c:v>131.57</c:v>
                </c:pt>
                <c:pt idx="104">
                  <c:v>69.03</c:v>
                </c:pt>
                <c:pt idx="105">
                  <c:v>368.16</c:v>
                </c:pt>
                <c:pt idx="106">
                  <c:v>133.34</c:v>
                </c:pt>
                <c:pt idx="107">
                  <c:v>-69.61999999999999</c:v>
                </c:pt>
                <c:pt idx="108">
                  <c:v>-14.75</c:v>
                </c:pt>
                <c:pt idx="109">
                  <c:v>-18.88</c:v>
                </c:pt>
                <c:pt idx="110">
                  <c:v>-94.990000000000009</c:v>
                </c:pt>
                <c:pt idx="111">
                  <c:v>-89.09</c:v>
                </c:pt>
                <c:pt idx="112">
                  <c:v>86.14</c:v>
                </c:pt>
                <c:pt idx="113">
                  <c:v>0</c:v>
                </c:pt>
                <c:pt idx="115">
                  <c:v>44.25</c:v>
                </c:pt>
                <c:pt idx="116">
                  <c:v>-169.32999999999998</c:v>
                </c:pt>
                <c:pt idx="117">
                  <c:v>30.089999999999996</c:v>
                </c:pt>
                <c:pt idx="118">
                  <c:v>0.59</c:v>
                </c:pt>
                <c:pt idx="119">
                  <c:v>-60.179999999999993</c:v>
                </c:pt>
                <c:pt idx="120">
                  <c:v>-33.04</c:v>
                </c:pt>
                <c:pt idx="121">
                  <c:v>92.04</c:v>
                </c:pt>
                <c:pt idx="122">
                  <c:v>132.16</c:v>
                </c:pt>
                <c:pt idx="123">
                  <c:v>133.34</c:v>
                </c:pt>
                <c:pt idx="124">
                  <c:v>107.97</c:v>
                </c:pt>
                <c:pt idx="125">
                  <c:v>-79.06</c:v>
                </c:pt>
                <c:pt idx="126">
                  <c:v>-28.91</c:v>
                </c:pt>
                <c:pt idx="127">
                  <c:v>160.48000000000002</c:v>
                </c:pt>
                <c:pt idx="128">
                  <c:v>36.58</c:v>
                </c:pt>
                <c:pt idx="129">
                  <c:v>10.030000000000001</c:v>
                </c:pt>
                <c:pt idx="130">
                  <c:v>-44.839999999999996</c:v>
                </c:pt>
                <c:pt idx="131">
                  <c:v>-83.779999999999987</c:v>
                </c:pt>
                <c:pt idx="132">
                  <c:v>62.54</c:v>
                </c:pt>
                <c:pt idx="133">
                  <c:v>41.300000000000004</c:v>
                </c:pt>
                <c:pt idx="134">
                  <c:v>-61.949999999999996</c:v>
                </c:pt>
                <c:pt idx="135">
                  <c:v>-80.240000000000009</c:v>
                </c:pt>
                <c:pt idx="136">
                  <c:v>14.16</c:v>
                </c:pt>
                <c:pt idx="137">
                  <c:v>79.06</c:v>
                </c:pt>
                <c:pt idx="138">
                  <c:v>78.47</c:v>
                </c:pt>
                <c:pt idx="139">
                  <c:v>133.93</c:v>
                </c:pt>
                <c:pt idx="140">
                  <c:v>15.93</c:v>
                </c:pt>
                <c:pt idx="141">
                  <c:v>-28.91</c:v>
                </c:pt>
                <c:pt idx="142">
                  <c:v>59</c:v>
                </c:pt>
                <c:pt idx="143">
                  <c:v>126.85</c:v>
                </c:pt>
                <c:pt idx="144">
                  <c:v>202.37</c:v>
                </c:pt>
                <c:pt idx="145">
                  <c:v>-46.61</c:v>
                </c:pt>
                <c:pt idx="146">
                  <c:v>56.05</c:v>
                </c:pt>
                <c:pt idx="147">
                  <c:v>-56.64</c:v>
                </c:pt>
                <c:pt idx="148">
                  <c:v>48.970000000000006</c:v>
                </c:pt>
                <c:pt idx="149">
                  <c:v>328.63000000000005</c:v>
                </c:pt>
                <c:pt idx="150">
                  <c:v>113.87</c:v>
                </c:pt>
                <c:pt idx="151">
                  <c:v>-76.7</c:v>
                </c:pt>
                <c:pt idx="152">
                  <c:v>-244.85</c:v>
                </c:pt>
                <c:pt idx="153">
                  <c:v>-90.27</c:v>
                </c:pt>
                <c:pt idx="154">
                  <c:v>59</c:v>
                </c:pt>
                <c:pt idx="155">
                  <c:v>24.19</c:v>
                </c:pt>
                <c:pt idx="156">
                  <c:v>-79.650000000000006</c:v>
                </c:pt>
                <c:pt idx="157">
                  <c:v>59</c:v>
                </c:pt>
                <c:pt idx="158">
                  <c:v>-46.02</c:v>
                </c:pt>
                <c:pt idx="159">
                  <c:v>-28.91</c:v>
                </c:pt>
                <c:pt idx="160">
                  <c:v>-30.68</c:v>
                </c:pt>
                <c:pt idx="161">
                  <c:v>44.839999999999996</c:v>
                </c:pt>
                <c:pt idx="162">
                  <c:v>-25.959999999999997</c:v>
                </c:pt>
                <c:pt idx="163">
                  <c:v>-35.4</c:v>
                </c:pt>
                <c:pt idx="164">
                  <c:v>260.19</c:v>
                </c:pt>
                <c:pt idx="165">
                  <c:v>100.30000000000001</c:v>
                </c:pt>
                <c:pt idx="166">
                  <c:v>-34.22</c:v>
                </c:pt>
                <c:pt idx="167">
                  <c:v>68.44</c:v>
                </c:pt>
                <c:pt idx="168">
                  <c:v>161.66000000000003</c:v>
                </c:pt>
                <c:pt idx="169">
                  <c:v>79.06</c:v>
                </c:pt>
                <c:pt idx="170">
                  <c:v>7.67</c:v>
                </c:pt>
                <c:pt idx="171">
                  <c:v>70.8</c:v>
                </c:pt>
                <c:pt idx="172">
                  <c:v>-11.8</c:v>
                </c:pt>
                <c:pt idx="173">
                  <c:v>-205.91</c:v>
                </c:pt>
                <c:pt idx="174">
                  <c:v>-197.65</c:v>
                </c:pt>
                <c:pt idx="175">
                  <c:v>-40.120000000000005</c:v>
                </c:pt>
                <c:pt idx="176">
                  <c:v>48.970000000000006</c:v>
                </c:pt>
                <c:pt idx="177">
                  <c:v>30.68</c:v>
                </c:pt>
                <c:pt idx="178">
                  <c:v>181.13</c:v>
                </c:pt>
                <c:pt idx="179">
                  <c:v>43.07</c:v>
                </c:pt>
                <c:pt idx="180">
                  <c:v>51.919999999999995</c:v>
                </c:pt>
                <c:pt idx="181">
                  <c:v>-86.14</c:v>
                </c:pt>
                <c:pt idx="182">
                  <c:v>-43.66</c:v>
                </c:pt>
                <c:pt idx="183">
                  <c:v>-53.1</c:v>
                </c:pt>
                <c:pt idx="184">
                  <c:v>123.89999999999999</c:v>
                </c:pt>
                <c:pt idx="185">
                  <c:v>33.04</c:v>
                </c:pt>
                <c:pt idx="186">
                  <c:v>76.7</c:v>
                </c:pt>
                <c:pt idx="187">
                  <c:v>-116.82000000000001</c:v>
                </c:pt>
                <c:pt idx="188">
                  <c:v>100.89000000000001</c:v>
                </c:pt>
                <c:pt idx="189">
                  <c:v>-139.82999999999998</c:v>
                </c:pt>
                <c:pt idx="190">
                  <c:v>-122.13</c:v>
                </c:pt>
                <c:pt idx="191">
                  <c:v>-132.75</c:v>
                </c:pt>
                <c:pt idx="192">
                  <c:v>57.230000000000004</c:v>
                </c:pt>
                <c:pt idx="193">
                  <c:v>-257.24</c:v>
                </c:pt>
                <c:pt idx="194">
                  <c:v>-182.31</c:v>
                </c:pt>
                <c:pt idx="195">
                  <c:v>-49.56</c:v>
                </c:pt>
                <c:pt idx="196">
                  <c:v>-113.28</c:v>
                </c:pt>
                <c:pt idx="197">
                  <c:v>-77.88000000000001</c:v>
                </c:pt>
                <c:pt idx="198">
                  <c:v>-58.410000000000004</c:v>
                </c:pt>
                <c:pt idx="199">
                  <c:v>96.17</c:v>
                </c:pt>
                <c:pt idx="200">
                  <c:v>138.06</c:v>
                </c:pt>
                <c:pt idx="201">
                  <c:v>59.59</c:v>
                </c:pt>
                <c:pt idx="202">
                  <c:v>-30.089999999999996</c:v>
                </c:pt>
                <c:pt idx="203">
                  <c:v>-166.96999999999997</c:v>
                </c:pt>
                <c:pt idx="204">
                  <c:v>-109.15</c:v>
                </c:pt>
                <c:pt idx="205">
                  <c:v>57.230000000000004</c:v>
                </c:pt>
                <c:pt idx="206">
                  <c:v>-28.32</c:v>
                </c:pt>
                <c:pt idx="207">
                  <c:v>132.75</c:v>
                </c:pt>
                <c:pt idx="208">
                  <c:v>-57.82</c:v>
                </c:pt>
              </c:numCache>
            </c:numRef>
          </c:xVal>
          <c:yVal>
            <c:numRef>
              <c:f>'School-Level Clustered'!$H$5:$H$213</c:f>
              <c:numCache>
                <c:formatCode>General</c:formatCode>
                <c:ptCount val="209"/>
                <c:pt idx="0">
                  <c:v>0</c:v>
                </c:pt>
                <c:pt idx="1">
                  <c:v>0</c:v>
                </c:pt>
                <c:pt idx="2">
                  <c:v>0</c:v>
                </c:pt>
                <c:pt idx="3">
                  <c:v>0</c:v>
                </c:pt>
                <c:pt idx="4">
                  <c:v>0</c:v>
                </c:pt>
                <c:pt idx="5">
                  <c:v>0</c:v>
                </c:pt>
                <c:pt idx="6">
                  <c:v>0</c:v>
                </c:pt>
                <c:pt idx="7">
                  <c:v>1</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c:v>
                </c:pt>
                <c:pt idx="44">
                  <c:v>1</c:v>
                </c:pt>
                <c:pt idx="45">
                  <c:v>1</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1</c:v>
                </c:pt>
                <c:pt idx="172">
                  <c:v>1</c:v>
                </c:pt>
                <c:pt idx="173">
                  <c:v>1</c:v>
                </c:pt>
                <c:pt idx="174">
                  <c:v>1</c:v>
                </c:pt>
                <c:pt idx="175">
                  <c:v>1</c:v>
                </c:pt>
                <c:pt idx="176">
                  <c:v>1</c:v>
                </c:pt>
                <c:pt idx="177">
                  <c:v>1</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1</c:v>
                </c:pt>
                <c:pt idx="195">
                  <c:v>0</c:v>
                </c:pt>
                <c:pt idx="196">
                  <c:v>0</c:v>
                </c:pt>
                <c:pt idx="197">
                  <c:v>1</c:v>
                </c:pt>
                <c:pt idx="198">
                  <c:v>1</c:v>
                </c:pt>
                <c:pt idx="199">
                  <c:v>1</c:v>
                </c:pt>
                <c:pt idx="200">
                  <c:v>1</c:v>
                </c:pt>
                <c:pt idx="201">
                  <c:v>1</c:v>
                </c:pt>
                <c:pt idx="202">
                  <c:v>1</c:v>
                </c:pt>
                <c:pt idx="203">
                  <c:v>1</c:v>
                </c:pt>
                <c:pt idx="204">
                  <c:v>1</c:v>
                </c:pt>
                <c:pt idx="205">
                  <c:v>0</c:v>
                </c:pt>
                <c:pt idx="206">
                  <c:v>0</c:v>
                </c:pt>
                <c:pt idx="207">
                  <c:v>0</c:v>
                </c:pt>
                <c:pt idx="208">
                  <c:v>0</c:v>
                </c:pt>
              </c:numCache>
            </c:numRef>
          </c:yVal>
          <c:smooth val="0"/>
          <c:extLst>
            <c:ext xmlns:c16="http://schemas.microsoft.com/office/drawing/2014/chart" uri="{C3380CC4-5D6E-409C-BE32-E72D297353CC}">
              <c16:uniqueId val="{00000000-EC34-4D4B-9C56-D9C261BBF64F}"/>
            </c:ext>
          </c:extLst>
        </c:ser>
        <c:dLbls>
          <c:showLegendKey val="0"/>
          <c:showVal val="0"/>
          <c:showCatName val="0"/>
          <c:showSerName val="0"/>
          <c:showPercent val="0"/>
          <c:showBubbleSize val="0"/>
        </c:dLbls>
        <c:axId val="1497073312"/>
        <c:axId val="1497069504"/>
      </c:scatterChart>
      <c:valAx>
        <c:axId val="1497073312"/>
        <c:scaling>
          <c:orientation val="minMax"/>
          <c:max val="400"/>
          <c:min val="-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Source Sans Pro" panose="020B0503030403020204" pitchFamily="34" charset="0"/>
                    <a:ea typeface="Source Sans Pro" panose="020B0503030403020204" pitchFamily="34" charset="0"/>
                    <a:cs typeface="+mn-cs"/>
                  </a:defRPr>
                </a:pPr>
                <a:r>
                  <a:rPr lang="en-US" sz="2000" b="0" i="0" kern="1200" baseline="0">
                    <a:solidFill>
                      <a:srgbClr val="000000"/>
                    </a:solidFill>
                    <a:effectLst/>
                    <a:latin typeface="Source Sans Pro" panose="020B0503030403020204" pitchFamily="34" charset="0"/>
                    <a:ea typeface="Source Sans Pro" panose="020B0503030403020204" pitchFamily="34" charset="0"/>
                  </a:rPr>
                  <a:t>Growth (in Days of Learning)</a:t>
                </a:r>
                <a:endParaRPr lang="en-US" sz="2000">
                  <a:effectLst/>
                </a:endParaRPr>
              </a:p>
            </c:rich>
          </c:tx>
          <c:layout>
            <c:manualLayout>
              <c:xMode val="edge"/>
              <c:yMode val="edge"/>
              <c:x val="0.37122179952225071"/>
              <c:y val="0.9028231292517008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title>
        <c:numFmt formatCode="0" sourceLinked="1"/>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497069504"/>
        <c:crosses val="autoZero"/>
        <c:crossBetween val="midCat"/>
        <c:majorUnit val="100"/>
        <c:minorUnit val="5.9"/>
      </c:valAx>
      <c:valAx>
        <c:axId val="1497069504"/>
        <c:scaling>
          <c:orientation val="minMax"/>
          <c:max val="1.25"/>
          <c:min val="-0.25"/>
        </c:scaling>
        <c:delete val="1"/>
        <c:axPos val="l"/>
        <c:numFmt formatCode="General" sourceLinked="1"/>
        <c:majorTickMark val="out"/>
        <c:minorTickMark val="none"/>
        <c:tickLblPos val="nextTo"/>
        <c:crossAx val="1497073312"/>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Source Sans Pro" panose="020B0503030403020204" pitchFamily="34" charset="0"/>
                <a:ea typeface="Source Sans Pro" panose="020B0503030403020204" pitchFamily="34" charset="0"/>
                <a:cs typeface="+mn-cs"/>
              </a:defRPr>
            </a:pPr>
            <a:r>
              <a:rPr lang="en-US"/>
              <a:t> </a:t>
            </a:r>
          </a:p>
        </c:rich>
      </c:tx>
      <c:overlay val="0"/>
      <c:spPr>
        <a:noFill/>
        <a:ln>
          <a:noFill/>
        </a:ln>
        <a:effectLst/>
      </c:spPr>
    </c:title>
    <c:autoTitleDeleted val="0"/>
    <c:plotArea>
      <c:layout>
        <c:manualLayout>
          <c:xMode val="edge"/>
          <c:yMode val="edge"/>
          <c:x val="8.5035932213843174E-2"/>
          <c:y val="0.13447506899230546"/>
          <c:w val="0.91496406777868133"/>
          <c:h val="0.86552482939632547"/>
        </c:manualLayout>
      </c:layout>
      <c:barChart>
        <c:barDir val="col"/>
        <c:grouping val="clustered"/>
        <c:varyColors val="0"/>
        <c:ser>
          <c:idx val="0"/>
          <c:order val="0"/>
          <c:tx>
            <c:strRef>
              <c:f>'City Minority to State-Black'!$C$3</c:f>
              <c:strCache>
                <c:ptCount val="1"/>
                <c:pt idx="0">
                  <c:v>Reading</c:v>
                </c:pt>
              </c:strCache>
            </c:strRef>
          </c:tx>
          <c:spPr>
            <a:solidFill>
              <a:srgbClr val="E75830"/>
            </a:solidFill>
            <a:ln>
              <a:solidFill>
                <a:srgbClr val="E75830"/>
              </a:solidFill>
            </a:ln>
          </c:spPr>
          <c:invertIfNegative val="0"/>
          <c:dLbls>
            <c:dLbl>
              <c:idx val="0"/>
              <c:layout>
                <c:manualLayout>
                  <c:x val="-4.1561250057848623E-2"/>
                  <c:y val="9.2552545931758531E-2"/>
                </c:manualLayout>
              </c:layout>
              <c:tx>
                <c:rich>
                  <a:bodyPr vertOverflow="overflow" horzOverflow="overflow" wrap="square" lIns="0" tIns="0" rIns="0" bIns="0" anchor="ctr">
                    <a:noAutofit/>
                  </a:bodyPr>
                  <a:lstStyle/>
                  <a:p>
                    <a:pPr>
                      <a:defRPr/>
                    </a:pPr>
                    <a:endParaRPr lang="en-US"/>
                  </a:p>
                </c:rich>
              </c:tx>
              <c:spPr>
                <a:blipFill dpi="0" rotWithShape="1">
                  <a:blip xmlns:r="http://schemas.openxmlformats.org/officeDocument/2006/relationships" r:embed="rId1"/>
                  <a:srcRect/>
                  <a:stretch>
                    <a:fillRect/>
                  </a:stretch>
                </a:blip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1213690346935706E-2"/>
                      <c:h val="3.075016432060855E-2"/>
                    </c:manualLayout>
                  </c15:layout>
                  <c15:showDataLabelsRange val="0"/>
                </c:ext>
                <c:ext xmlns:c16="http://schemas.microsoft.com/office/drawing/2014/chart" uri="{C3380CC4-5D6E-409C-BE32-E72D297353CC}">
                  <c16:uniqueId val="{00000000-69DF-A74D-9A36-834E4A3D40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'City Minority to State-Black'!$B$4</c:f>
              <c:strCache>
                <c:ptCount val="1"/>
                <c:pt idx="0">
                  <c:v>Fort Worth Black Students</c:v>
                </c:pt>
              </c:strCache>
            </c:strRef>
          </c:cat>
          <c:val>
            <c:numRef>
              <c:f>'City Minority to State-Black'!$C$4</c:f>
              <c:numCache>
                <c:formatCode>0</c:formatCode>
                <c:ptCount val="1"/>
                <c:pt idx="0">
                  <c:v>-19.470000000000002</c:v>
                </c:pt>
              </c:numCache>
            </c:numRef>
          </c:val>
          <c:extLst>
            <c:ext xmlns:c16="http://schemas.microsoft.com/office/drawing/2014/chart" uri="{C3380CC4-5D6E-409C-BE32-E72D297353CC}">
              <c16:uniqueId val="{00000001-C323-46A8-A8B0-13B58C2AF570}"/>
            </c:ext>
          </c:extLst>
        </c:ser>
        <c:ser>
          <c:idx val="2"/>
          <c:order val="1"/>
          <c:tx>
            <c:strRef>
              <c:f>'City Minority to State-Black'!$E$3</c:f>
              <c:strCache>
                <c:ptCount val="1"/>
                <c:pt idx="0">
                  <c:v>Math</c:v>
                </c:pt>
              </c:strCache>
            </c:strRef>
          </c:tx>
          <c:spPr>
            <a:solidFill>
              <a:srgbClr val="DF9A3F"/>
            </a:solidFill>
          </c:spPr>
          <c:invertIfNegative val="0"/>
          <c:cat>
            <c:strRef>
              <c:f>'City Minority to State-Black'!$B$4</c:f>
              <c:strCache>
                <c:ptCount val="1"/>
                <c:pt idx="0">
                  <c:v>Fort Worth Black Students</c:v>
                </c:pt>
              </c:strCache>
            </c:strRef>
          </c:cat>
          <c:val>
            <c:numRef>
              <c:f>'City Minority to State-Black'!$E$4</c:f>
              <c:numCache>
                <c:formatCode>0</c:formatCode>
                <c:ptCount val="1"/>
                <c:pt idx="0">
                  <c:v>-5.9</c:v>
                </c:pt>
              </c:numCache>
            </c:numRef>
          </c:val>
          <c:extLst>
            <c:ext xmlns:c16="http://schemas.microsoft.com/office/drawing/2014/chart" uri="{C3380CC4-5D6E-409C-BE32-E72D297353CC}">
              <c16:uniqueId val="{00000005-C323-46A8-A8B0-13B58C2AF570}"/>
            </c:ext>
          </c:extLst>
        </c:ser>
        <c:dLbls>
          <c:showLegendKey val="0"/>
          <c:showVal val="0"/>
          <c:showCatName val="0"/>
          <c:showSerName val="0"/>
          <c:showPercent val="0"/>
          <c:showBubbleSize val="0"/>
        </c:dLbls>
        <c:gapWidth val="500"/>
        <c:overlap val="-100"/>
        <c:axId val="1462588688"/>
        <c:axId val="1562605680"/>
        <c:extLst/>
      </c:barChart>
      <c:catAx>
        <c:axId val="146258868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605680"/>
        <c:crosses val="autoZero"/>
        <c:auto val="1"/>
        <c:lblAlgn val="ctr"/>
        <c:lblOffset val="100"/>
        <c:noMultiLvlLbl val="0"/>
      </c:catAx>
      <c:valAx>
        <c:axId val="1562605680"/>
        <c:scaling>
          <c:orientation val="minMax"/>
          <c:max val="75"/>
          <c:min val="-10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n-US" sz="1400">
                    <a:latin typeface="Verdana" panose="020B0604030504040204" pitchFamily="34" charset="0"/>
                    <a:ea typeface="Verdana" panose="020B0604030504040204" pitchFamily="34" charset="0"/>
                  </a:rPr>
                  <a:t>Growth (in Days of Learning)</a:t>
                </a:r>
              </a:p>
            </c:rich>
          </c:tx>
          <c:layout>
            <c:manualLayout>
              <c:xMode val="edge"/>
              <c:yMode val="edge"/>
              <c:x val="4.6208793830666986E-3"/>
              <c:y val="0.27733333333333332"/>
            </c:manualLayout>
          </c:layout>
          <c:overlay val="0"/>
          <c:spPr>
            <a:noFill/>
            <a:ln>
              <a:noFill/>
            </a:ln>
            <a:effectLst/>
          </c:spPr>
        </c:title>
        <c:numFmt formatCode="#,##0" sourceLinked="0"/>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462588688"/>
        <c:crosses val="autoZero"/>
        <c:crossBetween val="between"/>
        <c:majorUnit val="25"/>
      </c:valAx>
      <c:spPr>
        <a:solidFill>
          <a:schemeClr val="bg1"/>
        </a:solidFill>
        <a:ln w="12700">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Source Sans Pro" panose="020B0503030403020204" pitchFamily="34" charset="0"/>
          <a:ea typeface="Source Sans Pro" panose="020B0503030403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Source Sans Pro" panose="020B0503030403020204" pitchFamily="34" charset="0"/>
                <a:ea typeface="Source Sans Pro" panose="020B0503030403020204" pitchFamily="34" charset="0"/>
                <a:cs typeface="+mn-cs"/>
              </a:defRPr>
            </a:pPr>
            <a:r>
              <a:rPr lang="en-US"/>
              <a:t> </a:t>
            </a:r>
          </a:p>
        </c:rich>
      </c:tx>
      <c:overlay val="0"/>
      <c:spPr>
        <a:noFill/>
        <a:ln>
          <a:noFill/>
        </a:ln>
        <a:effectLst/>
      </c:spPr>
    </c:title>
    <c:autoTitleDeleted val="0"/>
    <c:plotArea>
      <c:layout>
        <c:manualLayout>
          <c:xMode val="edge"/>
          <c:yMode val="edge"/>
          <c:x val="8.5035932213843174E-2"/>
          <c:y val="0.13033109010791211"/>
          <c:w val="0.91496406777868133"/>
          <c:h val="0.86966887139107607"/>
        </c:manualLayout>
      </c:layout>
      <c:barChart>
        <c:barDir val="col"/>
        <c:grouping val="clustered"/>
        <c:varyColors val="0"/>
        <c:ser>
          <c:idx val="0"/>
          <c:order val="0"/>
          <c:tx>
            <c:strRef>
              <c:f>'City Sect Minority to State-Bla'!$C$3</c:f>
              <c:strCache>
                <c:ptCount val="1"/>
                <c:pt idx="0">
                  <c:v>Reading</c:v>
                </c:pt>
              </c:strCache>
            </c:strRef>
          </c:tx>
          <c:spPr>
            <a:solidFill>
              <a:srgbClr val="E75830"/>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B9E-2D41-B402-FDA6669A40A3}"/>
                </c:ext>
              </c:extLst>
            </c:dLbl>
            <c:dLbl>
              <c:idx val="1"/>
              <c:layout>
                <c:manualLayout>
                  <c:x val="-3.0166603859656083E-2"/>
                  <c:y val="9.2823622047244092E-2"/>
                </c:manualLayout>
              </c:layout>
              <c:tx>
                <c:rich>
                  <a:bodyPr vertOverflow="overflow" horzOverflow="overflow" wrap="square" lIns="0" tIns="0" rIns="0" bIns="0" anchor="ctr">
                    <a:noAutofit/>
                  </a:bodyPr>
                  <a:lstStyle/>
                  <a:p>
                    <a:pPr>
                      <a:defRPr/>
                    </a:pPr>
                    <a:endParaRPr lang="en-US"/>
                  </a:p>
                </c:rich>
              </c:tx>
              <c:spPr>
                <a:blipFill dpi="0" rotWithShape="1">
                  <a:blip xmlns:r="http://schemas.openxmlformats.org/officeDocument/2006/relationships" r:embed="rId1"/>
                  <a:srcRect/>
                  <a:stretch>
                    <a:fillRect/>
                  </a:stretch>
                </a:blip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1213690346935706E-2"/>
                      <c:h val="2.980256836404117E-2"/>
                    </c:manualLayout>
                  </c15:layout>
                  <c15:showDataLabelsRange val="0"/>
                </c:ext>
                <c:ext xmlns:c16="http://schemas.microsoft.com/office/drawing/2014/chart" uri="{C3380CC4-5D6E-409C-BE32-E72D297353CC}">
                  <c16:uniqueId val="{00000001-9B9E-2D41-B402-FDA6669A40A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'City Sect Minority to State-Bla'!$B$4:$B$5</c:f>
              <c:strCache>
                <c:ptCount val="2"/>
                <c:pt idx="0">
                  <c:v>Fort Worth Charter 
Black Students</c:v>
                </c:pt>
                <c:pt idx="1">
                  <c:v>Fort Worth District 
Black Students</c:v>
                </c:pt>
              </c:strCache>
            </c:strRef>
          </c:cat>
          <c:val>
            <c:numRef>
              <c:f>'City Sect Minority to State-Bla'!$C$4:$C$5</c:f>
              <c:numCache>
                <c:formatCode>0</c:formatCode>
                <c:ptCount val="2"/>
                <c:pt idx="0">
                  <c:v>-15.93</c:v>
                </c:pt>
                <c:pt idx="1">
                  <c:v>-19.470000000000002</c:v>
                </c:pt>
              </c:numCache>
            </c:numRef>
          </c:val>
          <c:extLst>
            <c:ext xmlns:c16="http://schemas.microsoft.com/office/drawing/2014/chart" uri="{C3380CC4-5D6E-409C-BE32-E72D297353CC}">
              <c16:uniqueId val="{00000001-C323-46A8-A8B0-13B58C2AF570}"/>
            </c:ext>
          </c:extLst>
        </c:ser>
        <c:ser>
          <c:idx val="1"/>
          <c:order val="1"/>
          <c:tx>
            <c:strRef>
              <c:f>'City Sect Minority to State-Bla'!$E$3</c:f>
              <c:strCache>
                <c:ptCount val="1"/>
                <c:pt idx="0">
                  <c:v>Math</c:v>
                </c:pt>
              </c:strCache>
            </c:strRef>
          </c:tx>
          <c:spPr>
            <a:solidFill>
              <a:srgbClr val="E09A3F"/>
            </a:solidFill>
          </c:spPr>
          <c:invertIfNegative val="0"/>
          <c:cat>
            <c:strRef>
              <c:f>'City Sect Minority to State-Bla'!$B$4:$B$5</c:f>
              <c:strCache>
                <c:ptCount val="2"/>
                <c:pt idx="0">
                  <c:v>Fort Worth Charter 
Black Students</c:v>
                </c:pt>
                <c:pt idx="1">
                  <c:v>Fort Worth District 
Black Students</c:v>
                </c:pt>
              </c:strCache>
            </c:strRef>
          </c:cat>
          <c:val>
            <c:numRef>
              <c:f>'City Sect Minority to State-Bla'!$E$4:$E$5</c:f>
              <c:numCache>
                <c:formatCode>0</c:formatCode>
                <c:ptCount val="2"/>
                <c:pt idx="0">
                  <c:v>-43.66</c:v>
                </c:pt>
                <c:pt idx="1">
                  <c:v>-2.36</c:v>
                </c:pt>
              </c:numCache>
            </c:numRef>
          </c:val>
          <c:extLst>
            <c:ext xmlns:c16="http://schemas.microsoft.com/office/drawing/2014/chart" uri="{C3380CC4-5D6E-409C-BE32-E72D297353CC}">
              <c16:uniqueId val="{00000003-2146-D248-A909-D130AD8331C4}"/>
            </c:ext>
          </c:extLst>
        </c:ser>
        <c:dLbls>
          <c:showLegendKey val="0"/>
          <c:showVal val="0"/>
          <c:showCatName val="0"/>
          <c:showSerName val="0"/>
          <c:showPercent val="0"/>
          <c:showBubbleSize val="0"/>
        </c:dLbls>
        <c:gapWidth val="300"/>
        <c:overlap val="-30"/>
        <c:axId val="1562596976"/>
        <c:axId val="1562608944"/>
        <c:extLst/>
      </c:barChart>
      <c:catAx>
        <c:axId val="156259697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608944"/>
        <c:crosses val="autoZero"/>
        <c:auto val="1"/>
        <c:lblAlgn val="ctr"/>
        <c:lblOffset val="100"/>
        <c:noMultiLvlLbl val="0"/>
      </c:catAx>
      <c:valAx>
        <c:axId val="1562608944"/>
        <c:scaling>
          <c:orientation val="minMax"/>
          <c:max val="75"/>
          <c:min val="-10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n-US" sz="1400">
                    <a:latin typeface="Verdana" panose="020B0604030504040204" pitchFamily="34" charset="0"/>
                    <a:ea typeface="Verdana" panose="020B0604030504040204" pitchFamily="34" charset="0"/>
                  </a:rPr>
                  <a:t>Growth (in Days of Learning)</a:t>
                </a:r>
              </a:p>
            </c:rich>
          </c:tx>
          <c:layout>
            <c:manualLayout>
              <c:xMode val="edge"/>
              <c:yMode val="edge"/>
              <c:x val="5.1425454689700313E-2"/>
              <c:y val="0.27733333333333332"/>
            </c:manualLayout>
          </c:layout>
          <c:overlay val="0"/>
          <c:spPr>
            <a:noFill/>
            <a:ln>
              <a:noFill/>
            </a:ln>
            <a:effectLst/>
          </c:spPr>
        </c:title>
        <c:numFmt formatCode="#,##0" sourceLinked="0"/>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596976"/>
        <c:crosses val="autoZero"/>
        <c:crossBetween val="between"/>
        <c:majorUnit val="25"/>
      </c:valAx>
      <c:spPr>
        <a:solidFill>
          <a:schemeClr val="bg1"/>
        </a:solidFill>
        <a:ln w="12700">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Source Sans Pro" panose="020B0503030403020204" pitchFamily="34" charset="0"/>
          <a:ea typeface="Source Sans Pro" panose="020B0503030403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Source Sans Pro" panose="020B0503030403020204" pitchFamily="34" charset="0"/>
                <a:ea typeface="Source Sans Pro" panose="020B0503030403020204" pitchFamily="34" charset="0"/>
                <a:cs typeface="+mn-cs"/>
              </a:defRPr>
            </a:pPr>
            <a:r>
              <a:rPr lang="en-US"/>
              <a:t> </a:t>
            </a:r>
          </a:p>
        </c:rich>
      </c:tx>
      <c:overlay val="0"/>
      <c:spPr>
        <a:noFill/>
        <a:ln>
          <a:noFill/>
        </a:ln>
        <a:effectLst/>
      </c:spPr>
    </c:title>
    <c:autoTitleDeleted val="0"/>
    <c:plotArea>
      <c:layout>
        <c:manualLayout>
          <c:xMode val="edge"/>
          <c:yMode val="edge"/>
          <c:x val="8.4561088202219761E-2"/>
          <c:y val="0.13183362173940918"/>
          <c:w val="0.91543888877870117"/>
          <c:h val="0.86816629921259847"/>
        </c:manualLayout>
      </c:layout>
      <c:barChart>
        <c:barDir val="col"/>
        <c:grouping val="clustered"/>
        <c:varyColors val="0"/>
        <c:ser>
          <c:idx val="0"/>
          <c:order val="0"/>
          <c:tx>
            <c:strRef>
              <c:f>'City Minority to State-Hispanic'!$C$3</c:f>
              <c:strCache>
                <c:ptCount val="1"/>
                <c:pt idx="0">
                  <c:v>Reading</c:v>
                </c:pt>
              </c:strCache>
            </c:strRef>
          </c:tx>
          <c:spPr>
            <a:solidFill>
              <a:srgbClr val="E75830"/>
            </a:solidFill>
            <a:ln>
              <a:solidFill>
                <a:srgbClr val="E75830"/>
              </a:solidFill>
            </a:ln>
          </c:spPr>
          <c:invertIfNegative val="0"/>
          <c:cat>
            <c:strRef>
              <c:f>'City Minority to State-Hispanic'!$B$4</c:f>
              <c:strCache>
                <c:ptCount val="1"/>
                <c:pt idx="0">
                  <c:v>Fort Worth Hispanic Students</c:v>
                </c:pt>
              </c:strCache>
            </c:strRef>
          </c:cat>
          <c:val>
            <c:numRef>
              <c:f>'City Minority to State-Hispanic'!$C$4</c:f>
              <c:numCache>
                <c:formatCode>0</c:formatCode>
                <c:ptCount val="1"/>
                <c:pt idx="0">
                  <c:v>2.95</c:v>
                </c:pt>
              </c:numCache>
            </c:numRef>
          </c:val>
          <c:extLst>
            <c:ext xmlns:c16="http://schemas.microsoft.com/office/drawing/2014/chart" uri="{C3380CC4-5D6E-409C-BE32-E72D297353CC}">
              <c16:uniqueId val="{00000001-C323-46A8-A8B0-13B58C2AF570}"/>
            </c:ext>
          </c:extLst>
        </c:ser>
        <c:ser>
          <c:idx val="2"/>
          <c:order val="1"/>
          <c:tx>
            <c:strRef>
              <c:f>'City Minority to State-Hispanic'!$E$3</c:f>
              <c:strCache>
                <c:ptCount val="1"/>
                <c:pt idx="0">
                  <c:v>Math</c:v>
                </c:pt>
              </c:strCache>
            </c:strRef>
          </c:tx>
          <c:spPr>
            <a:solidFill>
              <a:srgbClr val="DF9A3F"/>
            </a:solidFill>
          </c:spPr>
          <c:invertIfNegative val="0"/>
          <c:cat>
            <c:strRef>
              <c:f>'City Minority to State-Hispanic'!$B$4</c:f>
              <c:strCache>
                <c:ptCount val="1"/>
                <c:pt idx="0">
                  <c:v>Fort Worth Hispanic Students</c:v>
                </c:pt>
              </c:strCache>
            </c:strRef>
          </c:cat>
          <c:val>
            <c:numRef>
              <c:f>'City Minority to State-Hispanic'!$E$4</c:f>
              <c:numCache>
                <c:formatCode>0</c:formatCode>
                <c:ptCount val="1"/>
                <c:pt idx="0">
                  <c:v>-4.13</c:v>
                </c:pt>
              </c:numCache>
            </c:numRef>
          </c:val>
          <c:extLst>
            <c:ext xmlns:c16="http://schemas.microsoft.com/office/drawing/2014/chart" uri="{C3380CC4-5D6E-409C-BE32-E72D297353CC}">
              <c16:uniqueId val="{00000005-C323-46A8-A8B0-13B58C2AF570}"/>
            </c:ext>
          </c:extLst>
        </c:ser>
        <c:dLbls>
          <c:showLegendKey val="0"/>
          <c:showVal val="0"/>
          <c:showCatName val="0"/>
          <c:showSerName val="0"/>
          <c:showPercent val="0"/>
          <c:showBubbleSize val="0"/>
        </c:dLbls>
        <c:gapWidth val="500"/>
        <c:overlap val="-100"/>
        <c:axId val="1562599152"/>
        <c:axId val="1562595344"/>
        <c:extLst/>
      </c:barChart>
      <c:catAx>
        <c:axId val="156259915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595344"/>
        <c:crosses val="autoZero"/>
        <c:auto val="1"/>
        <c:lblAlgn val="ctr"/>
        <c:lblOffset val="100"/>
        <c:noMultiLvlLbl val="0"/>
      </c:catAx>
      <c:valAx>
        <c:axId val="1562595344"/>
        <c:scaling>
          <c:orientation val="minMax"/>
          <c:max val="75"/>
          <c:min val="-10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en-US" sz="1400">
                    <a:latin typeface="Verdana" panose="020B0604030504040204" pitchFamily="34" charset="0"/>
                    <a:ea typeface="Verdana" panose="020B0604030504040204" pitchFamily="34" charset="0"/>
                  </a:rPr>
                  <a:t>Growth (in Days of Learning)</a:t>
                </a:r>
              </a:p>
            </c:rich>
          </c:tx>
          <c:layout>
            <c:manualLayout>
              <c:xMode val="edge"/>
              <c:yMode val="edge"/>
              <c:x val="4.6208793830666986E-3"/>
              <c:y val="0.27733333333333332"/>
            </c:manualLayout>
          </c:layout>
          <c:overlay val="0"/>
          <c:spPr>
            <a:noFill/>
            <a:ln>
              <a:noFill/>
            </a:ln>
            <a:effectLst/>
          </c:spPr>
        </c:title>
        <c:numFmt formatCode="#,##0" sourceLinked="0"/>
        <c:majorTickMark val="in"/>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562599152"/>
        <c:crosses val="autoZero"/>
        <c:crossBetween val="between"/>
        <c:majorUnit val="25"/>
      </c:valAx>
      <c:spPr>
        <a:solidFill>
          <a:schemeClr val="bg1"/>
        </a:solidFill>
        <a:ln w="12700">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Source Sans Pro" panose="020B0503030403020204" pitchFamily="34" charset="0"/>
          <a:ea typeface="Source Sans Pro" panose="020B0503030403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0.29122</cdr:x>
      <cdr:y>0.16094</cdr:y>
    </cdr:from>
    <cdr:to>
      <cdr:x>0.3367</cdr:x>
      <cdr:y>0.32674</cdr:y>
    </cdr:to>
    <cdr:sp macro="" textlink="">
      <cdr:nvSpPr>
        <cdr:cNvPr id="3" name="TextBox 1"/>
        <cdr:cNvSpPr txBox="1"/>
      </cdr:nvSpPr>
      <cdr:spPr>
        <a:xfrm xmlns:a="http://schemas.openxmlformats.org/drawingml/2006/main">
          <a:off x="1585983" y="588660"/>
          <a:ext cx="247687" cy="6064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a:solidFill>
              <a:srgbClr val="00B050"/>
            </a:solidFill>
            <a:latin typeface="Source Sans Pro" panose="020B0503030403020204" pitchFamily="34" charset="0"/>
            <a:ea typeface="Source Sans Pro" panose="020B0503030403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0.29122</cdr:x>
      <cdr:y>0.16094</cdr:y>
    </cdr:from>
    <cdr:to>
      <cdr:x>0.3367</cdr:x>
      <cdr:y>0.32674</cdr:y>
    </cdr:to>
    <cdr:sp macro="" textlink="">
      <cdr:nvSpPr>
        <cdr:cNvPr id="3" name="TextBox 1"/>
        <cdr:cNvSpPr txBox="1"/>
      </cdr:nvSpPr>
      <cdr:spPr>
        <a:xfrm xmlns:a="http://schemas.openxmlformats.org/drawingml/2006/main">
          <a:off x="1585983" y="588660"/>
          <a:ext cx="247687" cy="6064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a:solidFill>
              <a:srgbClr val="00B050"/>
            </a:solidFill>
            <a:latin typeface="Source Sans Pro" panose="020B0503030403020204" pitchFamily="34" charset="0"/>
            <a:ea typeface="Source Sans Pro" panose="020B0503030403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0.05195</cdr:x>
      <cdr:y>0.12615</cdr:y>
    </cdr:from>
    <cdr:to>
      <cdr:x>0.21029</cdr:x>
      <cdr:y>0.21643</cdr:y>
    </cdr:to>
    <cdr:sp macro="" textlink="">
      <cdr:nvSpPr>
        <cdr:cNvPr id="2" name="TextBox 1"/>
        <cdr:cNvSpPr txBox="1"/>
      </cdr:nvSpPr>
      <cdr:spPr>
        <a:xfrm xmlns:a="http://schemas.openxmlformats.org/drawingml/2006/main">
          <a:off x="358120" y="492505"/>
          <a:ext cx="1091527" cy="3524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a:latin typeface="Source Sans Pro" panose="020B0503030403020204" pitchFamily="34" charset="0"/>
              <a:ea typeface="Source Sans Pro" panose="020B0503030403020204" pitchFamily="34" charset="0"/>
            </a:rPr>
            <a:t>Charter</a:t>
          </a:r>
        </a:p>
      </cdr:txBody>
    </cdr:sp>
  </cdr:relSizeAnchor>
  <cdr:relSizeAnchor xmlns:cdr="http://schemas.openxmlformats.org/drawingml/2006/chartDrawing">
    <cdr:from>
      <cdr:x>0.05329</cdr:x>
      <cdr:y>0.63539</cdr:y>
    </cdr:from>
    <cdr:to>
      <cdr:x>0.21162</cdr:x>
      <cdr:y>0.72566</cdr:y>
    </cdr:to>
    <cdr:sp macro="" textlink="">
      <cdr:nvSpPr>
        <cdr:cNvPr id="3" name="TextBox 1"/>
        <cdr:cNvSpPr txBox="1"/>
      </cdr:nvSpPr>
      <cdr:spPr>
        <a:xfrm xmlns:a="http://schemas.openxmlformats.org/drawingml/2006/main">
          <a:off x="367358" y="2480568"/>
          <a:ext cx="1091457" cy="3524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a:latin typeface="Source Sans Pro" panose="020B0503030403020204" pitchFamily="34" charset="0"/>
              <a:ea typeface="Source Sans Pro" panose="020B0503030403020204" pitchFamily="34" charset="0"/>
            </a:rPr>
            <a:t>District</a:t>
          </a:r>
        </a:p>
      </cdr:txBody>
    </cdr:sp>
  </cdr:relSizeAnchor>
</c:userShapes>
</file>

<file path=ppt/drawings/drawing4.xml><?xml version="1.0" encoding="utf-8"?>
<c:userShapes xmlns:c="http://schemas.openxmlformats.org/drawingml/2006/chart">
  <cdr:relSizeAnchor xmlns:cdr="http://schemas.openxmlformats.org/drawingml/2006/chartDrawing">
    <cdr:from>
      <cdr:x>0.05082</cdr:x>
      <cdr:y>0.11507</cdr:y>
    </cdr:from>
    <cdr:to>
      <cdr:x>0.20916</cdr:x>
      <cdr:y>0.23387</cdr:y>
    </cdr:to>
    <cdr:sp macro="" textlink="">
      <cdr:nvSpPr>
        <cdr:cNvPr id="2" name="TextBox 1"/>
        <cdr:cNvSpPr txBox="1"/>
      </cdr:nvSpPr>
      <cdr:spPr>
        <a:xfrm xmlns:a="http://schemas.openxmlformats.org/drawingml/2006/main">
          <a:off x="350331" y="447178"/>
          <a:ext cx="1091526" cy="461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a:latin typeface="Source Sans Pro" panose="020B0503030403020204" pitchFamily="34" charset="0"/>
              <a:ea typeface="Source Sans Pro" panose="020B0503030403020204" pitchFamily="34" charset="0"/>
            </a:rPr>
            <a:t>Charter</a:t>
          </a:r>
        </a:p>
      </cdr:txBody>
    </cdr:sp>
  </cdr:relSizeAnchor>
  <cdr:relSizeAnchor xmlns:cdr="http://schemas.openxmlformats.org/drawingml/2006/chartDrawing">
    <cdr:from>
      <cdr:x>0.05216</cdr:x>
      <cdr:y>0.63941</cdr:y>
    </cdr:from>
    <cdr:to>
      <cdr:x>0.21049</cdr:x>
      <cdr:y>0.72968</cdr:y>
    </cdr:to>
    <cdr:sp macro="" textlink="">
      <cdr:nvSpPr>
        <cdr:cNvPr id="3" name="TextBox 1"/>
        <cdr:cNvSpPr txBox="1"/>
      </cdr:nvSpPr>
      <cdr:spPr>
        <a:xfrm xmlns:a="http://schemas.openxmlformats.org/drawingml/2006/main">
          <a:off x="353771" y="2387433"/>
          <a:ext cx="1073762" cy="3370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a:latin typeface="Source Sans Pro" panose="020B0503030403020204" pitchFamily="34" charset="0"/>
              <a:ea typeface="Source Sans Pro" panose="020B0503030403020204" pitchFamily="34" charset="0"/>
            </a:rPr>
            <a:t>District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656F5A-3E3E-4949-A254-FE38A68BA47E}" type="datetimeFigureOut">
              <a:rPr lang="en-US" smtClean="0"/>
              <a:t>7/26/21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6E8E56-D121-402B-9AD6-C58B362940AE}" type="slidenum">
              <a:rPr lang="en-US" smtClean="0"/>
              <a:t>‹#›</a:t>
            </a:fld>
            <a:endParaRPr lang="en-US"/>
          </a:p>
        </p:txBody>
      </p:sp>
    </p:spTree>
    <p:extLst>
      <p:ext uri="{BB962C8B-B14F-4D97-AF65-F5344CB8AC3E}">
        <p14:creationId xmlns:p14="http://schemas.microsoft.com/office/powerpoint/2010/main" val="847378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323AB-1AF9-4301-A9A3-6970D1DD1974}" type="datetimeFigureOut">
              <a:rPr lang="en-US" smtClean="0"/>
              <a:t>7/26/21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410473-4BD0-4061-B297-512560D856FE}" type="slidenum">
              <a:rPr lang="en-US" smtClean="0"/>
              <a:t>‹#›</a:t>
            </a:fld>
            <a:endParaRPr lang="en-US"/>
          </a:p>
        </p:txBody>
      </p:sp>
    </p:spTree>
    <p:extLst>
      <p:ext uri="{BB962C8B-B14F-4D97-AF65-F5344CB8AC3E}">
        <p14:creationId xmlns:p14="http://schemas.microsoft.com/office/powerpoint/2010/main" val="54093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2.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22.xml"/><Relationship Id="rId4" Type="http://schemas.openxmlformats.org/officeDocument/2006/relationships/image" Target="../media/image9.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2.xml"/><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1066800" y="1752600"/>
            <a:ext cx="6172200" cy="28956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917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One Column">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405B2789-5BDA-DA4D-AA1F-BB6CA446D907}"/>
              </a:ext>
            </a:extLst>
          </p:cNvPr>
          <p:cNvSpPr>
            <a:spLocks noGrp="1"/>
          </p:cNvSpPr>
          <p:nvPr>
            <p:ph type="body" sz="quarter" idx="10" hasCustomPrompt="1"/>
          </p:nvPr>
        </p:nvSpPr>
        <p:spPr>
          <a:xfrm>
            <a:off x="1546364" y="346523"/>
            <a:ext cx="9364800" cy="512122"/>
          </a:xfrm>
          <a:prstGeom prst="rect">
            <a:avLst/>
          </a:prstGeom>
        </p:spPr>
        <p:txBody>
          <a:bodyPr anchor="t">
            <a:noAutofit/>
          </a:bodyPr>
          <a:lstStyle>
            <a:lvl1pPr marL="0" indent="0" algn="l">
              <a:lnSpc>
                <a:spcPct val="100000"/>
              </a:lnSpc>
              <a:spcBef>
                <a:spcPts val="0"/>
              </a:spcBef>
              <a:buNone/>
              <a:defRPr sz="3000" b="1">
                <a:solidFill>
                  <a:srgbClr val="0194D3"/>
                </a:solidFill>
              </a:defRPr>
            </a:lvl1pPr>
          </a:lstStyle>
          <a:p>
            <a:pPr lvl="0"/>
            <a:r>
              <a:rPr lang="en-US" dirty="0"/>
              <a:t>Header</a:t>
            </a:r>
          </a:p>
        </p:txBody>
      </p:sp>
      <p:sp>
        <p:nvSpPr>
          <p:cNvPr id="12" name="Text Placeholder 9">
            <a:extLst>
              <a:ext uri="{FF2B5EF4-FFF2-40B4-BE49-F238E27FC236}">
                <a16:creationId xmlns:a16="http://schemas.microsoft.com/office/drawing/2014/main" id="{0523A135-26B8-3442-A96D-79DE5FC1A807}"/>
              </a:ext>
            </a:extLst>
          </p:cNvPr>
          <p:cNvSpPr>
            <a:spLocks noGrp="1"/>
          </p:cNvSpPr>
          <p:nvPr>
            <p:ph type="body" sz="quarter" idx="11" hasCustomPrompt="1"/>
          </p:nvPr>
        </p:nvSpPr>
        <p:spPr>
          <a:xfrm>
            <a:off x="1546364" y="863717"/>
            <a:ext cx="9364800" cy="374072"/>
          </a:xfrm>
          <a:prstGeom prst="rect">
            <a:avLst/>
          </a:prstGeom>
        </p:spPr>
        <p:txBody>
          <a:bodyPr anchor="t">
            <a:noAutofit/>
          </a:bodyPr>
          <a:lstStyle>
            <a:lvl1pPr marL="0" indent="0" algn="l">
              <a:lnSpc>
                <a:spcPct val="100000"/>
              </a:lnSpc>
              <a:spcBef>
                <a:spcPts val="0"/>
              </a:spcBef>
              <a:buNone/>
              <a:defRPr sz="1100" b="1" spc="110" baseline="0">
                <a:solidFill>
                  <a:srgbClr val="0194D3"/>
                </a:solidFill>
              </a:defRPr>
            </a:lvl1pPr>
          </a:lstStyle>
          <a:p>
            <a:pPr lvl="0"/>
            <a:r>
              <a:rPr lang="en-US" dirty="0"/>
              <a:t>SUBHEADER</a:t>
            </a:r>
          </a:p>
        </p:txBody>
      </p:sp>
      <p:sp>
        <p:nvSpPr>
          <p:cNvPr id="36" name="Text Placeholder 35">
            <a:extLst>
              <a:ext uri="{FF2B5EF4-FFF2-40B4-BE49-F238E27FC236}">
                <a16:creationId xmlns:a16="http://schemas.microsoft.com/office/drawing/2014/main" id="{DF645638-E778-D84E-89BD-D0FE47DF1321}"/>
              </a:ext>
            </a:extLst>
          </p:cNvPr>
          <p:cNvSpPr>
            <a:spLocks noGrp="1"/>
          </p:cNvSpPr>
          <p:nvPr>
            <p:ph type="body" sz="quarter" idx="13" hasCustomPrompt="1"/>
          </p:nvPr>
        </p:nvSpPr>
        <p:spPr>
          <a:xfrm>
            <a:off x="1615762" y="1712390"/>
            <a:ext cx="188103" cy="187428"/>
          </a:xfrm>
          <a:custGeom>
            <a:avLst/>
            <a:gdLst>
              <a:gd name="connsiteX0" fmla="*/ 0 w 376182"/>
              <a:gd name="connsiteY0" fmla="*/ 0 h 374855"/>
              <a:gd name="connsiteX1" fmla="*/ 271495 w 376182"/>
              <a:gd name="connsiteY1" fmla="*/ 0 h 374855"/>
              <a:gd name="connsiteX2" fmla="*/ 376182 w 376182"/>
              <a:gd name="connsiteY2" fmla="*/ 104339 h 374855"/>
              <a:gd name="connsiteX3" fmla="*/ 115015 w 376182"/>
              <a:gd name="connsiteY3" fmla="*/ 103874 h 374855"/>
              <a:gd name="connsiteX4" fmla="*/ 114962 w 376182"/>
              <a:gd name="connsiteY4" fmla="*/ 103874 h 374855"/>
              <a:gd name="connsiteX5" fmla="*/ 115015 w 376182"/>
              <a:gd name="connsiteY5" fmla="*/ 374855 h 374855"/>
              <a:gd name="connsiteX6" fmla="*/ 0 w 376182"/>
              <a:gd name="connsiteY6" fmla="*/ 270568 h 37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82" h="374855">
                <a:moveTo>
                  <a:pt x="0" y="0"/>
                </a:moveTo>
                <a:lnTo>
                  <a:pt x="271495" y="0"/>
                </a:lnTo>
                <a:lnTo>
                  <a:pt x="376182" y="104339"/>
                </a:lnTo>
                <a:lnTo>
                  <a:pt x="115015" y="103874"/>
                </a:lnTo>
                <a:lnTo>
                  <a:pt x="114962" y="103874"/>
                </a:lnTo>
                <a:lnTo>
                  <a:pt x="115015" y="374855"/>
                </a:lnTo>
                <a:lnTo>
                  <a:pt x="0" y="270568"/>
                </a:lnTo>
                <a:close/>
              </a:path>
            </a:pathLst>
          </a:custGeom>
          <a:solidFill>
            <a:srgbClr val="9CDAED"/>
          </a:solidFill>
          <a:ln>
            <a:solidFill>
              <a:srgbClr val="9CDAED"/>
            </a:solidFill>
          </a:ln>
        </p:spPr>
        <p:txBody>
          <a:bodyPr wrap="square" anchor="t">
            <a:noAutofit/>
          </a:bodyPr>
          <a:lstStyle>
            <a:lvl1pPr marL="0" indent="0" algn="l">
              <a:lnSpc>
                <a:spcPct val="100000"/>
              </a:lnSpc>
              <a:spcBef>
                <a:spcPts val="0"/>
              </a:spcBef>
              <a:buNone/>
              <a:defRPr sz="1100" b="1" spc="110" baseline="0">
                <a:solidFill>
                  <a:srgbClr val="0194D3"/>
                </a:solidFill>
              </a:defRPr>
            </a:lvl1pPr>
          </a:lstStyle>
          <a:p>
            <a:pPr lvl="0"/>
            <a:r>
              <a:rPr lang="en-US" dirty="0"/>
              <a:t>  </a:t>
            </a:r>
          </a:p>
        </p:txBody>
      </p:sp>
      <p:pic>
        <p:nvPicPr>
          <p:cNvPr id="37" name="Graphic 36">
            <a:extLst>
              <a:ext uri="{FF2B5EF4-FFF2-40B4-BE49-F238E27FC236}">
                <a16:creationId xmlns:a16="http://schemas.microsoft.com/office/drawing/2014/main" id="{FECB36D3-8E15-D144-A726-70C8A32514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4934" y="6348127"/>
            <a:ext cx="1252649" cy="321605"/>
          </a:xfrm>
          <a:prstGeom prst="rect">
            <a:avLst/>
          </a:prstGeom>
        </p:spPr>
      </p:pic>
      <p:sp>
        <p:nvSpPr>
          <p:cNvPr id="38" name="Text Placeholder 2">
            <a:extLst>
              <a:ext uri="{FF2B5EF4-FFF2-40B4-BE49-F238E27FC236}">
                <a16:creationId xmlns:a16="http://schemas.microsoft.com/office/drawing/2014/main" id="{4CA55991-2AA6-2C4D-88D6-1C917ECC4ED9}"/>
              </a:ext>
            </a:extLst>
          </p:cNvPr>
          <p:cNvSpPr>
            <a:spLocks noGrp="1"/>
          </p:cNvSpPr>
          <p:nvPr>
            <p:ph type="body" sz="quarter" idx="12" hasCustomPrompt="1"/>
          </p:nvPr>
        </p:nvSpPr>
        <p:spPr>
          <a:xfrm>
            <a:off x="1520555" y="1657184"/>
            <a:ext cx="9836442" cy="4371477"/>
          </a:xfrm>
          <a:prstGeom prst="rect">
            <a:avLst/>
          </a:prstGeom>
        </p:spPr>
        <p:txBody>
          <a:bodyPr tIns="72000">
            <a:noAutofit/>
          </a:bodyPr>
          <a:lstStyle>
            <a:lvl1pPr marL="342000" indent="0">
              <a:lnSpc>
                <a:spcPts val="2250"/>
              </a:lnSpc>
              <a:buClr>
                <a:srgbClr val="9CDBEE"/>
              </a:buClr>
              <a:buSzPct val="120000"/>
              <a:buFont typeface="Arial" panose="020B0604020202020204" pitchFamily="34" charset="0"/>
              <a:buNone/>
              <a:defRPr sz="2000"/>
            </a:lvl1pPr>
            <a:lvl2pPr marL="937766" indent="-192589">
              <a:lnSpc>
                <a:spcPts val="2250"/>
              </a:lnSpc>
              <a:spcBef>
                <a:spcPts val="800"/>
              </a:spcBef>
              <a:buClr>
                <a:srgbClr val="9CDBEE"/>
              </a:buClr>
              <a:buSzPct val="120000"/>
              <a:defRPr sz="1750"/>
            </a:lvl2pPr>
            <a:lvl3pPr marL="1574943" indent="-156589">
              <a:lnSpc>
                <a:spcPts val="2250"/>
              </a:lnSpc>
              <a:buClr>
                <a:srgbClr val="9CDBEE"/>
              </a:buClr>
              <a:buSzPct val="120000"/>
              <a:defRPr sz="1500"/>
            </a:lvl3pPr>
            <a:lvl4pPr marL="2248120" indent="-138589">
              <a:lnSpc>
                <a:spcPts val="2250"/>
              </a:lnSpc>
              <a:spcBef>
                <a:spcPts val="0"/>
              </a:spcBef>
              <a:buClr>
                <a:srgbClr val="9CDBEE"/>
              </a:buClr>
              <a:buSzPct val="120000"/>
              <a:defRPr sz="1250"/>
            </a:lvl4pPr>
            <a:lvl5pPr marL="2885297" indent="-102589">
              <a:lnSpc>
                <a:spcPts val="2250"/>
              </a:lnSpc>
              <a:spcBef>
                <a:spcPts val="0"/>
              </a:spcBef>
              <a:buClr>
                <a:srgbClr val="9CDBEE"/>
              </a:buClr>
              <a:buSzPct val="120000"/>
              <a:defRPr sz="1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255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Small Title">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62B139EF-2740-D54B-8164-2E6841C19338}"/>
              </a:ext>
            </a:extLst>
          </p:cNvPr>
          <p:cNvSpPr>
            <a:spLocks noGrp="1"/>
          </p:cNvSpPr>
          <p:nvPr>
            <p:ph type="body" sz="quarter" idx="11" hasCustomPrompt="1"/>
          </p:nvPr>
        </p:nvSpPr>
        <p:spPr>
          <a:xfrm>
            <a:off x="1546364" y="346523"/>
            <a:ext cx="9364800" cy="512122"/>
          </a:xfrm>
          <a:prstGeom prst="rect">
            <a:avLst/>
          </a:prstGeom>
        </p:spPr>
        <p:txBody>
          <a:bodyPr anchor="t">
            <a:noAutofit/>
          </a:bodyPr>
          <a:lstStyle>
            <a:lvl1pPr marL="0" indent="0" algn="l">
              <a:lnSpc>
                <a:spcPct val="100000"/>
              </a:lnSpc>
              <a:spcBef>
                <a:spcPts val="0"/>
              </a:spcBef>
              <a:buNone/>
              <a:defRPr sz="3000" b="1">
                <a:solidFill>
                  <a:srgbClr val="0194D3"/>
                </a:solidFill>
              </a:defRPr>
            </a:lvl1pPr>
          </a:lstStyle>
          <a:p>
            <a:pPr lvl="0"/>
            <a:r>
              <a:rPr lang="en-US" dirty="0"/>
              <a:t>Header</a:t>
            </a:r>
          </a:p>
        </p:txBody>
      </p:sp>
      <p:sp>
        <p:nvSpPr>
          <p:cNvPr id="7" name="Text Placeholder 9">
            <a:extLst>
              <a:ext uri="{FF2B5EF4-FFF2-40B4-BE49-F238E27FC236}">
                <a16:creationId xmlns:a16="http://schemas.microsoft.com/office/drawing/2014/main" id="{BDFA4016-D31F-034F-8D94-1441C109C4C7}"/>
              </a:ext>
            </a:extLst>
          </p:cNvPr>
          <p:cNvSpPr>
            <a:spLocks noGrp="1"/>
          </p:cNvSpPr>
          <p:nvPr>
            <p:ph type="body" sz="quarter" idx="35" hasCustomPrompt="1"/>
          </p:nvPr>
        </p:nvSpPr>
        <p:spPr>
          <a:xfrm>
            <a:off x="1983899" y="3614732"/>
            <a:ext cx="3162177" cy="1245135"/>
          </a:xfrm>
          <a:prstGeom prst="rect">
            <a:avLst/>
          </a:prstGeom>
        </p:spPr>
        <p:txBody>
          <a:bodyPr lIns="144000" tIns="36000" anchor="t">
            <a:noAutofit/>
          </a:bodyPr>
          <a:lstStyle>
            <a:lvl1pPr marL="0" indent="0" algn="just">
              <a:lnSpc>
                <a:spcPts val="2000"/>
              </a:lnSpc>
              <a:spcBef>
                <a:spcPts val="0"/>
              </a:spcBef>
              <a:buNone/>
              <a:defRPr sz="1500" b="0" spc="90" baseline="0">
                <a:solidFill>
                  <a:srgbClr val="57BEED"/>
                </a:solidFill>
                <a:latin typeface="+mn-lt"/>
              </a:defRPr>
            </a:lvl1pPr>
          </a:lstStyle>
          <a:p>
            <a:pPr lvl="0"/>
            <a:r>
              <a:rPr lang="en-US" dirty="0"/>
              <a:t>Student-level data were provided by the Colorado Department of Education.</a:t>
            </a:r>
          </a:p>
        </p:txBody>
      </p:sp>
      <p:sp>
        <p:nvSpPr>
          <p:cNvPr id="8" name="Text Placeholder 35">
            <a:extLst>
              <a:ext uri="{FF2B5EF4-FFF2-40B4-BE49-F238E27FC236}">
                <a16:creationId xmlns:a16="http://schemas.microsoft.com/office/drawing/2014/main" id="{91895706-4CC4-CF4C-8515-3DDC1FC9C41A}"/>
              </a:ext>
            </a:extLst>
          </p:cNvPr>
          <p:cNvSpPr>
            <a:spLocks noGrp="1"/>
          </p:cNvSpPr>
          <p:nvPr>
            <p:ph type="body" sz="quarter" idx="36" hasCustomPrompt="1"/>
          </p:nvPr>
        </p:nvSpPr>
        <p:spPr>
          <a:xfrm>
            <a:off x="1812232" y="3409842"/>
            <a:ext cx="450916" cy="449297"/>
          </a:xfrm>
          <a:custGeom>
            <a:avLst/>
            <a:gdLst>
              <a:gd name="connsiteX0" fmla="*/ 0 w 376182"/>
              <a:gd name="connsiteY0" fmla="*/ 0 h 374855"/>
              <a:gd name="connsiteX1" fmla="*/ 271495 w 376182"/>
              <a:gd name="connsiteY1" fmla="*/ 0 h 374855"/>
              <a:gd name="connsiteX2" fmla="*/ 376182 w 376182"/>
              <a:gd name="connsiteY2" fmla="*/ 104339 h 374855"/>
              <a:gd name="connsiteX3" fmla="*/ 115015 w 376182"/>
              <a:gd name="connsiteY3" fmla="*/ 103874 h 374855"/>
              <a:gd name="connsiteX4" fmla="*/ 114962 w 376182"/>
              <a:gd name="connsiteY4" fmla="*/ 103874 h 374855"/>
              <a:gd name="connsiteX5" fmla="*/ 115015 w 376182"/>
              <a:gd name="connsiteY5" fmla="*/ 374855 h 374855"/>
              <a:gd name="connsiteX6" fmla="*/ 0 w 376182"/>
              <a:gd name="connsiteY6" fmla="*/ 270568 h 37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82" h="374855">
                <a:moveTo>
                  <a:pt x="0" y="0"/>
                </a:moveTo>
                <a:lnTo>
                  <a:pt x="271495" y="0"/>
                </a:lnTo>
                <a:lnTo>
                  <a:pt x="376182" y="104339"/>
                </a:lnTo>
                <a:lnTo>
                  <a:pt x="115015" y="103874"/>
                </a:lnTo>
                <a:lnTo>
                  <a:pt x="114962" y="103874"/>
                </a:lnTo>
                <a:lnTo>
                  <a:pt x="115015" y="374855"/>
                </a:lnTo>
                <a:lnTo>
                  <a:pt x="0" y="270568"/>
                </a:lnTo>
                <a:close/>
              </a:path>
            </a:pathLst>
          </a:custGeom>
          <a:solidFill>
            <a:srgbClr val="7FCAE9"/>
          </a:solidFill>
          <a:ln w="0">
            <a:solidFill>
              <a:srgbClr val="7FCAE9"/>
            </a:solidFill>
          </a:ln>
        </p:spPr>
        <p:txBody>
          <a:bodyPr wrap="square" anchor="t">
            <a:noAutofit/>
          </a:bodyPr>
          <a:lstStyle>
            <a:lvl1pPr marL="0" indent="0" algn="l">
              <a:lnSpc>
                <a:spcPct val="100000"/>
              </a:lnSpc>
              <a:spcBef>
                <a:spcPts val="0"/>
              </a:spcBef>
              <a:buNone/>
              <a:defRPr sz="1100" b="1" spc="110" baseline="0">
                <a:solidFill>
                  <a:srgbClr val="0194D3"/>
                </a:solidFill>
              </a:defRPr>
            </a:lvl1pPr>
          </a:lstStyle>
          <a:p>
            <a:pPr lvl="0"/>
            <a:r>
              <a:rPr lang="en-US" dirty="0"/>
              <a:t>  </a:t>
            </a:r>
          </a:p>
        </p:txBody>
      </p:sp>
      <p:sp>
        <p:nvSpPr>
          <p:cNvPr id="9" name="Text Placeholder 9">
            <a:extLst>
              <a:ext uri="{FF2B5EF4-FFF2-40B4-BE49-F238E27FC236}">
                <a16:creationId xmlns:a16="http://schemas.microsoft.com/office/drawing/2014/main" id="{66EB92D1-4886-1E40-9B44-C38F225C99AC}"/>
              </a:ext>
            </a:extLst>
          </p:cNvPr>
          <p:cNvSpPr>
            <a:spLocks noGrp="1"/>
          </p:cNvSpPr>
          <p:nvPr>
            <p:ph type="body" sz="quarter" idx="37" hasCustomPrompt="1"/>
          </p:nvPr>
        </p:nvSpPr>
        <p:spPr>
          <a:xfrm>
            <a:off x="6713862" y="3614732"/>
            <a:ext cx="4007387" cy="1245135"/>
          </a:xfrm>
          <a:prstGeom prst="rect">
            <a:avLst/>
          </a:prstGeom>
        </p:spPr>
        <p:txBody>
          <a:bodyPr lIns="144000" tIns="36000" anchor="t">
            <a:noAutofit/>
          </a:bodyPr>
          <a:lstStyle>
            <a:lvl1pPr marL="0" indent="0" algn="just">
              <a:lnSpc>
                <a:spcPts val="2000"/>
              </a:lnSpc>
              <a:spcBef>
                <a:spcPts val="0"/>
              </a:spcBef>
              <a:buNone/>
              <a:defRPr sz="1500" b="0" spc="90" baseline="0">
                <a:solidFill>
                  <a:srgbClr val="57BEED"/>
                </a:solidFill>
                <a:latin typeface="+mn-lt"/>
              </a:defRPr>
            </a:lvl1pPr>
          </a:lstStyle>
          <a:p>
            <a:pPr lvl="0"/>
            <a:r>
              <a:rPr lang="en-US" dirty="0" err="1"/>
              <a:t>RootED</a:t>
            </a:r>
            <a:r>
              <a:rPr lang="en-US" dirty="0"/>
              <a:t> and Denver Public Schools assisted CREDO with verifying the list of public schools in Denver.</a:t>
            </a:r>
          </a:p>
        </p:txBody>
      </p:sp>
      <p:sp>
        <p:nvSpPr>
          <p:cNvPr id="10" name="Text Placeholder 35">
            <a:extLst>
              <a:ext uri="{FF2B5EF4-FFF2-40B4-BE49-F238E27FC236}">
                <a16:creationId xmlns:a16="http://schemas.microsoft.com/office/drawing/2014/main" id="{124A2295-AFA3-AA41-90B8-6F60C28C8470}"/>
              </a:ext>
            </a:extLst>
          </p:cNvPr>
          <p:cNvSpPr>
            <a:spLocks noGrp="1"/>
          </p:cNvSpPr>
          <p:nvPr>
            <p:ph type="body" sz="quarter" idx="38" hasCustomPrompt="1"/>
          </p:nvPr>
        </p:nvSpPr>
        <p:spPr>
          <a:xfrm>
            <a:off x="6542194" y="3409842"/>
            <a:ext cx="450916" cy="449297"/>
          </a:xfrm>
          <a:custGeom>
            <a:avLst/>
            <a:gdLst>
              <a:gd name="connsiteX0" fmla="*/ 0 w 376182"/>
              <a:gd name="connsiteY0" fmla="*/ 0 h 374855"/>
              <a:gd name="connsiteX1" fmla="*/ 271495 w 376182"/>
              <a:gd name="connsiteY1" fmla="*/ 0 h 374855"/>
              <a:gd name="connsiteX2" fmla="*/ 376182 w 376182"/>
              <a:gd name="connsiteY2" fmla="*/ 104339 h 374855"/>
              <a:gd name="connsiteX3" fmla="*/ 115015 w 376182"/>
              <a:gd name="connsiteY3" fmla="*/ 103874 h 374855"/>
              <a:gd name="connsiteX4" fmla="*/ 114962 w 376182"/>
              <a:gd name="connsiteY4" fmla="*/ 103874 h 374855"/>
              <a:gd name="connsiteX5" fmla="*/ 115015 w 376182"/>
              <a:gd name="connsiteY5" fmla="*/ 374855 h 374855"/>
              <a:gd name="connsiteX6" fmla="*/ 0 w 376182"/>
              <a:gd name="connsiteY6" fmla="*/ 270568 h 37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82" h="374855">
                <a:moveTo>
                  <a:pt x="0" y="0"/>
                </a:moveTo>
                <a:lnTo>
                  <a:pt x="271495" y="0"/>
                </a:lnTo>
                <a:lnTo>
                  <a:pt x="376182" y="104339"/>
                </a:lnTo>
                <a:lnTo>
                  <a:pt x="115015" y="103874"/>
                </a:lnTo>
                <a:lnTo>
                  <a:pt x="114962" y="103874"/>
                </a:lnTo>
                <a:lnTo>
                  <a:pt x="115015" y="374855"/>
                </a:lnTo>
                <a:lnTo>
                  <a:pt x="0" y="270568"/>
                </a:lnTo>
                <a:close/>
              </a:path>
            </a:pathLst>
          </a:custGeom>
          <a:solidFill>
            <a:srgbClr val="7FCAE9"/>
          </a:solidFill>
          <a:ln w="0">
            <a:solidFill>
              <a:srgbClr val="7FCAE9"/>
            </a:solidFill>
          </a:ln>
        </p:spPr>
        <p:txBody>
          <a:bodyPr wrap="square" anchor="t">
            <a:noAutofit/>
          </a:bodyPr>
          <a:lstStyle>
            <a:lvl1pPr marL="0" indent="0" algn="l">
              <a:lnSpc>
                <a:spcPct val="100000"/>
              </a:lnSpc>
              <a:spcBef>
                <a:spcPts val="0"/>
              </a:spcBef>
              <a:buNone/>
              <a:defRPr sz="1100" b="1" spc="110" baseline="0">
                <a:solidFill>
                  <a:srgbClr val="0194D3"/>
                </a:solidFill>
              </a:defRPr>
            </a:lvl1pPr>
          </a:lstStyle>
          <a:p>
            <a:pPr lvl="0"/>
            <a:r>
              <a:rPr lang="en-US" dirty="0"/>
              <a:t>  </a:t>
            </a:r>
          </a:p>
        </p:txBody>
      </p:sp>
    </p:spTree>
    <p:extLst>
      <p:ext uri="{BB962C8B-B14F-4D97-AF65-F5344CB8AC3E}">
        <p14:creationId xmlns:p14="http://schemas.microsoft.com/office/powerpoint/2010/main" val="2633254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Titles and Bullets">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C5ACFD0D-8D81-B24E-BB31-5FC20E7C95ED}"/>
              </a:ext>
            </a:extLst>
          </p:cNvPr>
          <p:cNvSpPr>
            <a:spLocks noGrp="1"/>
          </p:cNvSpPr>
          <p:nvPr>
            <p:ph type="body" sz="quarter" idx="11" hasCustomPrompt="1"/>
          </p:nvPr>
        </p:nvSpPr>
        <p:spPr>
          <a:xfrm>
            <a:off x="1546364" y="346523"/>
            <a:ext cx="9364800" cy="512122"/>
          </a:xfrm>
          <a:prstGeom prst="rect">
            <a:avLst/>
          </a:prstGeom>
        </p:spPr>
        <p:txBody>
          <a:bodyPr anchor="t">
            <a:noAutofit/>
          </a:bodyPr>
          <a:lstStyle>
            <a:lvl1pPr marL="0" indent="0" algn="l">
              <a:lnSpc>
                <a:spcPct val="100000"/>
              </a:lnSpc>
              <a:spcBef>
                <a:spcPts val="0"/>
              </a:spcBef>
              <a:buNone/>
              <a:defRPr sz="3000" b="1">
                <a:solidFill>
                  <a:srgbClr val="0194D3"/>
                </a:solidFill>
              </a:defRPr>
            </a:lvl1pPr>
          </a:lstStyle>
          <a:p>
            <a:pPr lvl="0"/>
            <a:r>
              <a:rPr lang="en-US" dirty="0"/>
              <a:t>Header</a:t>
            </a:r>
          </a:p>
        </p:txBody>
      </p:sp>
      <p:sp>
        <p:nvSpPr>
          <p:cNvPr id="7" name="Text Placeholder 19">
            <a:extLst>
              <a:ext uri="{FF2B5EF4-FFF2-40B4-BE49-F238E27FC236}">
                <a16:creationId xmlns:a16="http://schemas.microsoft.com/office/drawing/2014/main" id="{6C4770A3-468B-E143-BE8B-0DE8ED9BDCD9}"/>
              </a:ext>
            </a:extLst>
          </p:cNvPr>
          <p:cNvSpPr>
            <a:spLocks noGrp="1"/>
          </p:cNvSpPr>
          <p:nvPr>
            <p:ph type="body" sz="quarter" idx="32" hasCustomPrompt="1"/>
          </p:nvPr>
        </p:nvSpPr>
        <p:spPr>
          <a:xfrm>
            <a:off x="7004685" y="2987711"/>
            <a:ext cx="3643226" cy="1863251"/>
          </a:xfrm>
          <a:prstGeom prst="rect">
            <a:avLst/>
          </a:prstGeom>
        </p:spPr>
        <p:txBody>
          <a:bodyPr>
            <a:noAutofit/>
          </a:bodyPr>
          <a:lstStyle>
            <a:lvl1pPr marL="138600" indent="-138600" algn="just">
              <a:lnSpc>
                <a:spcPts val="1200"/>
              </a:lnSpc>
              <a:spcBef>
                <a:spcPts val="0"/>
              </a:spcBef>
              <a:spcAft>
                <a:spcPts val="1300"/>
              </a:spcAft>
              <a:buSzPct val="140000"/>
              <a:buFont typeface="Arial" panose="020B0604020202020204" pitchFamily="34" charset="0"/>
              <a:buChar char="•"/>
              <a:defRPr lang="en-ID" sz="800" b="0" i="0" u="none" strike="noStrike" spc="50" baseline="0" smtClean="0">
                <a:solidFill>
                  <a:srgbClr val="57BEED"/>
                </a:solidFill>
                <a:effectLst/>
                <a:latin typeface="+mn-lt"/>
              </a:defRPr>
            </a:lvl1pPr>
          </a:lstStyle>
          <a:p>
            <a:pPr lvl="0"/>
            <a:r>
              <a:rPr lang="en-US" dirty="0"/>
              <a:t>With more schools and students than a single charter school, CMOs have some operational advantages in their ability to spread administrative fixed costs, thus providing the possibility of greater efficiency. In addition, CMOs may be able to support additional programs and more robust staffing.</a:t>
            </a:r>
          </a:p>
          <a:p>
            <a:pPr lvl="0"/>
            <a:r>
              <a:rPr lang="en-US" dirty="0"/>
              <a:t>Whether CMOs lead to better student outcomes is a matter of interest across the country.</a:t>
            </a:r>
          </a:p>
        </p:txBody>
      </p:sp>
      <p:sp>
        <p:nvSpPr>
          <p:cNvPr id="8" name="Text Placeholder 9">
            <a:extLst>
              <a:ext uri="{FF2B5EF4-FFF2-40B4-BE49-F238E27FC236}">
                <a16:creationId xmlns:a16="http://schemas.microsoft.com/office/drawing/2014/main" id="{EE1BD173-1C1C-9643-A7C8-C0E075720884}"/>
              </a:ext>
            </a:extLst>
          </p:cNvPr>
          <p:cNvSpPr>
            <a:spLocks noGrp="1"/>
          </p:cNvSpPr>
          <p:nvPr>
            <p:ph type="body" sz="quarter" idx="35" hasCustomPrompt="1"/>
          </p:nvPr>
        </p:nvSpPr>
        <p:spPr>
          <a:xfrm>
            <a:off x="7004685" y="2195647"/>
            <a:ext cx="3643226" cy="792064"/>
          </a:xfrm>
          <a:prstGeom prst="rect">
            <a:avLst/>
          </a:prstGeom>
        </p:spPr>
        <p:txBody>
          <a:bodyPr lIns="144000" tIns="36000" anchor="t">
            <a:noAutofit/>
          </a:bodyPr>
          <a:lstStyle>
            <a:lvl1pPr marL="0" indent="0" algn="just">
              <a:lnSpc>
                <a:spcPts val="1700"/>
              </a:lnSpc>
              <a:spcBef>
                <a:spcPts val="0"/>
              </a:spcBef>
              <a:buNone/>
              <a:defRPr sz="1100" b="1" spc="55" baseline="0">
                <a:solidFill>
                  <a:srgbClr val="0194D3"/>
                </a:solidFill>
                <a:latin typeface="+mn-lt"/>
              </a:defRPr>
            </a:lvl1pPr>
          </a:lstStyle>
          <a:p>
            <a:pPr lvl="0"/>
            <a:r>
              <a:rPr lang="en-US" dirty="0"/>
              <a:t>OUR ANALYSES OF DENVER CHARTER SCHOOLS INCLUDE A BREAKOUT OF CMOS AND INDEPENDENT CHARTERS.</a:t>
            </a:r>
          </a:p>
        </p:txBody>
      </p:sp>
      <p:sp>
        <p:nvSpPr>
          <p:cNvPr id="9" name="Text Placeholder 35">
            <a:extLst>
              <a:ext uri="{FF2B5EF4-FFF2-40B4-BE49-F238E27FC236}">
                <a16:creationId xmlns:a16="http://schemas.microsoft.com/office/drawing/2014/main" id="{659FC805-4528-3E46-B62F-712370B196C9}"/>
              </a:ext>
            </a:extLst>
          </p:cNvPr>
          <p:cNvSpPr>
            <a:spLocks noGrp="1"/>
          </p:cNvSpPr>
          <p:nvPr>
            <p:ph type="body" sz="quarter" idx="36" hasCustomPrompt="1"/>
          </p:nvPr>
        </p:nvSpPr>
        <p:spPr>
          <a:xfrm>
            <a:off x="6786041" y="2000456"/>
            <a:ext cx="450916" cy="449297"/>
          </a:xfrm>
          <a:custGeom>
            <a:avLst/>
            <a:gdLst>
              <a:gd name="connsiteX0" fmla="*/ 0 w 376182"/>
              <a:gd name="connsiteY0" fmla="*/ 0 h 374855"/>
              <a:gd name="connsiteX1" fmla="*/ 271495 w 376182"/>
              <a:gd name="connsiteY1" fmla="*/ 0 h 374855"/>
              <a:gd name="connsiteX2" fmla="*/ 376182 w 376182"/>
              <a:gd name="connsiteY2" fmla="*/ 104339 h 374855"/>
              <a:gd name="connsiteX3" fmla="*/ 115015 w 376182"/>
              <a:gd name="connsiteY3" fmla="*/ 103874 h 374855"/>
              <a:gd name="connsiteX4" fmla="*/ 114962 w 376182"/>
              <a:gd name="connsiteY4" fmla="*/ 103874 h 374855"/>
              <a:gd name="connsiteX5" fmla="*/ 115015 w 376182"/>
              <a:gd name="connsiteY5" fmla="*/ 374855 h 374855"/>
              <a:gd name="connsiteX6" fmla="*/ 0 w 376182"/>
              <a:gd name="connsiteY6" fmla="*/ 270568 h 37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82" h="374855">
                <a:moveTo>
                  <a:pt x="0" y="0"/>
                </a:moveTo>
                <a:lnTo>
                  <a:pt x="271495" y="0"/>
                </a:lnTo>
                <a:lnTo>
                  <a:pt x="376182" y="104339"/>
                </a:lnTo>
                <a:lnTo>
                  <a:pt x="115015" y="103874"/>
                </a:lnTo>
                <a:lnTo>
                  <a:pt x="114962" y="103874"/>
                </a:lnTo>
                <a:lnTo>
                  <a:pt x="115015" y="374855"/>
                </a:lnTo>
                <a:lnTo>
                  <a:pt x="0" y="270568"/>
                </a:lnTo>
                <a:close/>
              </a:path>
            </a:pathLst>
          </a:custGeom>
          <a:solidFill>
            <a:srgbClr val="7FCAE9"/>
          </a:solidFill>
          <a:ln w="0">
            <a:solidFill>
              <a:srgbClr val="7FCAE9"/>
            </a:solidFill>
          </a:ln>
        </p:spPr>
        <p:txBody>
          <a:bodyPr wrap="square" anchor="t">
            <a:noAutofit/>
          </a:bodyPr>
          <a:lstStyle>
            <a:lvl1pPr marL="0" indent="0" algn="l">
              <a:lnSpc>
                <a:spcPct val="100000"/>
              </a:lnSpc>
              <a:spcBef>
                <a:spcPts val="0"/>
              </a:spcBef>
              <a:buNone/>
              <a:defRPr sz="1100" b="1" spc="110" baseline="0">
                <a:solidFill>
                  <a:srgbClr val="0194D3"/>
                </a:solidFill>
              </a:defRPr>
            </a:lvl1pPr>
          </a:lstStyle>
          <a:p>
            <a:pPr lvl="0"/>
            <a:r>
              <a:rPr lang="en-US" dirty="0"/>
              <a:t>  </a:t>
            </a:r>
          </a:p>
        </p:txBody>
      </p:sp>
      <p:sp>
        <p:nvSpPr>
          <p:cNvPr id="10" name="Text Placeholder 9">
            <a:extLst>
              <a:ext uri="{FF2B5EF4-FFF2-40B4-BE49-F238E27FC236}">
                <a16:creationId xmlns:a16="http://schemas.microsoft.com/office/drawing/2014/main" id="{6CAC550F-8A87-5247-BF51-EEECE3F04F8A}"/>
              </a:ext>
            </a:extLst>
          </p:cNvPr>
          <p:cNvSpPr>
            <a:spLocks noGrp="1"/>
          </p:cNvSpPr>
          <p:nvPr>
            <p:ph type="body" sz="quarter" idx="37" hasCustomPrompt="1"/>
          </p:nvPr>
        </p:nvSpPr>
        <p:spPr>
          <a:xfrm>
            <a:off x="1517928" y="2206279"/>
            <a:ext cx="2457431" cy="648071"/>
          </a:xfrm>
          <a:prstGeom prst="rect">
            <a:avLst/>
          </a:prstGeom>
        </p:spPr>
        <p:txBody>
          <a:bodyPr lIns="144000" tIns="36000" anchor="t">
            <a:noAutofit/>
          </a:bodyPr>
          <a:lstStyle>
            <a:lvl1pPr marL="0" indent="0" algn="just">
              <a:lnSpc>
                <a:spcPts val="2000"/>
              </a:lnSpc>
              <a:spcBef>
                <a:spcPts val="0"/>
              </a:spcBef>
              <a:buNone/>
              <a:defRPr sz="1500" b="0" spc="100" baseline="0">
                <a:solidFill>
                  <a:srgbClr val="57BEED"/>
                </a:solidFill>
                <a:latin typeface="+mn-lt"/>
              </a:defRPr>
            </a:lvl1pPr>
          </a:lstStyle>
          <a:p>
            <a:pPr lvl="0"/>
            <a:r>
              <a:rPr lang="en-US" dirty="0"/>
              <a:t>There are two types of charter schools.</a:t>
            </a:r>
          </a:p>
        </p:txBody>
      </p:sp>
      <p:sp>
        <p:nvSpPr>
          <p:cNvPr id="11" name="Text Placeholder 19">
            <a:extLst>
              <a:ext uri="{FF2B5EF4-FFF2-40B4-BE49-F238E27FC236}">
                <a16:creationId xmlns:a16="http://schemas.microsoft.com/office/drawing/2014/main" id="{9D743B1F-8B03-9846-A614-267D17DEE4C2}"/>
              </a:ext>
            </a:extLst>
          </p:cNvPr>
          <p:cNvSpPr>
            <a:spLocks noGrp="1"/>
          </p:cNvSpPr>
          <p:nvPr>
            <p:ph type="body" sz="quarter" idx="38" hasCustomPrompt="1"/>
          </p:nvPr>
        </p:nvSpPr>
        <p:spPr>
          <a:xfrm>
            <a:off x="2145291" y="3175890"/>
            <a:ext cx="3315306" cy="648071"/>
          </a:xfrm>
          <a:prstGeom prst="rect">
            <a:avLst/>
          </a:prstGeom>
        </p:spPr>
        <p:txBody>
          <a:bodyPr>
            <a:noAutofit/>
          </a:bodyPr>
          <a:lstStyle>
            <a:lvl1pPr marL="0" indent="0" algn="just">
              <a:lnSpc>
                <a:spcPts val="1100"/>
              </a:lnSpc>
              <a:spcBef>
                <a:spcPts val="0"/>
              </a:spcBef>
              <a:spcAft>
                <a:spcPts val="400"/>
              </a:spcAft>
              <a:buSzPct val="140000"/>
              <a:buFont typeface="Arial" panose="020B0604020202020204" pitchFamily="34" charset="0"/>
              <a:buNone/>
              <a:defRPr lang="en-ID" sz="700" b="0" i="0" u="none" strike="noStrike" spc="50" baseline="0" smtClean="0">
                <a:solidFill>
                  <a:schemeClr val="tx1"/>
                </a:solidFill>
                <a:effectLst/>
                <a:latin typeface="+mn-lt"/>
              </a:defRPr>
            </a:lvl1pPr>
          </a:lstStyle>
          <a:p>
            <a:pPr lvl="0"/>
            <a:r>
              <a:rPr lang="en-US" dirty="0"/>
              <a:t>Charter Management Organizations (CMOs) </a:t>
            </a:r>
          </a:p>
          <a:p>
            <a:pPr lvl="0"/>
            <a:r>
              <a:rPr lang="en-US" dirty="0"/>
              <a:t>Organizations holding the charter and overseeing the operation of at least three charter schools.</a:t>
            </a:r>
          </a:p>
        </p:txBody>
      </p:sp>
      <p:sp>
        <p:nvSpPr>
          <p:cNvPr id="12" name="Text Placeholder 19">
            <a:extLst>
              <a:ext uri="{FF2B5EF4-FFF2-40B4-BE49-F238E27FC236}">
                <a16:creationId xmlns:a16="http://schemas.microsoft.com/office/drawing/2014/main" id="{E23024A0-7924-8446-B4D4-ABB6A7E1C292}"/>
              </a:ext>
            </a:extLst>
          </p:cNvPr>
          <p:cNvSpPr>
            <a:spLocks noGrp="1"/>
          </p:cNvSpPr>
          <p:nvPr>
            <p:ph type="body" sz="quarter" idx="39" hasCustomPrompt="1"/>
          </p:nvPr>
        </p:nvSpPr>
        <p:spPr>
          <a:xfrm>
            <a:off x="2145291" y="4037127"/>
            <a:ext cx="3315306" cy="813835"/>
          </a:xfrm>
          <a:prstGeom prst="rect">
            <a:avLst/>
          </a:prstGeom>
        </p:spPr>
        <p:txBody>
          <a:bodyPr>
            <a:noAutofit/>
          </a:bodyPr>
          <a:lstStyle>
            <a:lvl1pPr marL="0" indent="0" algn="just">
              <a:lnSpc>
                <a:spcPts val="1100"/>
              </a:lnSpc>
              <a:spcBef>
                <a:spcPts val="0"/>
              </a:spcBef>
              <a:spcAft>
                <a:spcPts val="400"/>
              </a:spcAft>
              <a:buSzPct val="140000"/>
              <a:buFont typeface="Arial" panose="020B0604020202020204" pitchFamily="34" charset="0"/>
              <a:buNone/>
              <a:defRPr lang="en-ID" sz="700" b="0" i="0" u="none" strike="noStrike" spc="50" baseline="0" smtClean="0">
                <a:solidFill>
                  <a:schemeClr val="tx1"/>
                </a:solidFill>
                <a:effectLst/>
                <a:latin typeface="+mn-lt"/>
              </a:defRPr>
            </a:lvl1pPr>
          </a:lstStyle>
          <a:p>
            <a:pPr lvl="0"/>
            <a:r>
              <a:rPr lang="en-US" dirty="0"/>
              <a:t>Independent Charter Schools </a:t>
            </a:r>
          </a:p>
          <a:p>
            <a:pPr lvl="0"/>
            <a:r>
              <a:rPr lang="en-US" dirty="0"/>
              <a:t>Organization holding the charter and overseeing the operation of a single charter school. It may run the school directly or contract with an organization which provides services to one or two charter schools.</a:t>
            </a:r>
          </a:p>
        </p:txBody>
      </p:sp>
      <p:pic>
        <p:nvPicPr>
          <p:cNvPr id="14" name="Graphic 13">
            <a:extLst>
              <a:ext uri="{FF2B5EF4-FFF2-40B4-BE49-F238E27FC236}">
                <a16:creationId xmlns:a16="http://schemas.microsoft.com/office/drawing/2014/main" id="{4FEF6916-77EF-0C43-8145-A5B5677D3B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2098" y="3191892"/>
            <a:ext cx="458577" cy="458548"/>
          </a:xfrm>
          <a:prstGeom prst="rect">
            <a:avLst/>
          </a:prstGeom>
        </p:spPr>
      </p:pic>
      <p:pic>
        <p:nvPicPr>
          <p:cNvPr id="16" name="Graphic 15">
            <a:extLst>
              <a:ext uri="{FF2B5EF4-FFF2-40B4-BE49-F238E27FC236}">
                <a16:creationId xmlns:a16="http://schemas.microsoft.com/office/drawing/2014/main" id="{9E0A4A74-251B-C044-B93C-5C0B705E9FB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92098" y="4061031"/>
            <a:ext cx="458577" cy="458548"/>
          </a:xfrm>
          <a:prstGeom prst="rect">
            <a:avLst/>
          </a:prstGeom>
        </p:spPr>
      </p:pic>
    </p:spTree>
    <p:extLst>
      <p:ext uri="{BB962C8B-B14F-4D97-AF65-F5344CB8AC3E}">
        <p14:creationId xmlns:p14="http://schemas.microsoft.com/office/powerpoint/2010/main" val="1995339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 Row">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0BE2F308-7BEA-7847-9701-0950BF5198A4}"/>
              </a:ext>
            </a:extLst>
          </p:cNvPr>
          <p:cNvSpPr>
            <a:spLocks noGrp="1"/>
          </p:cNvSpPr>
          <p:nvPr>
            <p:ph type="body" sz="quarter" idx="11" hasCustomPrompt="1"/>
          </p:nvPr>
        </p:nvSpPr>
        <p:spPr>
          <a:xfrm>
            <a:off x="1546364" y="346523"/>
            <a:ext cx="9364800" cy="512122"/>
          </a:xfrm>
          <a:prstGeom prst="rect">
            <a:avLst/>
          </a:prstGeom>
        </p:spPr>
        <p:txBody>
          <a:bodyPr anchor="t">
            <a:noAutofit/>
          </a:bodyPr>
          <a:lstStyle>
            <a:lvl1pPr marL="0" indent="0" algn="l">
              <a:lnSpc>
                <a:spcPct val="100000"/>
              </a:lnSpc>
              <a:spcBef>
                <a:spcPts val="0"/>
              </a:spcBef>
              <a:buNone/>
              <a:tabLst/>
              <a:defRPr sz="3000" b="1">
                <a:solidFill>
                  <a:srgbClr val="0194D3"/>
                </a:solidFill>
              </a:defRPr>
            </a:lvl1pPr>
          </a:lstStyle>
          <a:p>
            <a:pPr lvl="0"/>
            <a:r>
              <a:rPr lang="en-US" dirty="0"/>
              <a:t>Header</a:t>
            </a:r>
          </a:p>
        </p:txBody>
      </p:sp>
      <p:sp>
        <p:nvSpPr>
          <p:cNvPr id="7" name="Text Placeholder 19">
            <a:extLst>
              <a:ext uri="{FF2B5EF4-FFF2-40B4-BE49-F238E27FC236}">
                <a16:creationId xmlns:a16="http://schemas.microsoft.com/office/drawing/2014/main" id="{4F13125B-44B8-2C42-9191-39D5B74C262C}"/>
              </a:ext>
            </a:extLst>
          </p:cNvPr>
          <p:cNvSpPr>
            <a:spLocks noGrp="1"/>
          </p:cNvSpPr>
          <p:nvPr>
            <p:ph type="body" sz="quarter" idx="32" hasCustomPrompt="1"/>
          </p:nvPr>
        </p:nvSpPr>
        <p:spPr>
          <a:xfrm>
            <a:off x="1828076" y="2671863"/>
            <a:ext cx="3402433" cy="1064565"/>
          </a:xfrm>
          <a:prstGeom prst="rect">
            <a:avLst/>
          </a:prstGeom>
        </p:spPr>
        <p:txBody>
          <a:bodyPr>
            <a:noAutofit/>
          </a:bodyPr>
          <a:lstStyle>
            <a:lvl1pPr marL="0" indent="0" algn="just">
              <a:lnSpc>
                <a:spcPts val="1200"/>
              </a:lnSpc>
              <a:spcBef>
                <a:spcPts val="0"/>
              </a:spcBef>
              <a:spcAft>
                <a:spcPts val="1300"/>
              </a:spcAft>
              <a:buSzPct val="140000"/>
              <a:buFont typeface="Arial" panose="020B0604020202020204" pitchFamily="34" charset="0"/>
              <a:buNone/>
              <a:defRPr lang="en-ID" sz="800" b="0" i="0" u="none" strike="noStrike" spc="50" baseline="0" smtClean="0">
                <a:solidFill>
                  <a:srgbClr val="57BEED"/>
                </a:solidFill>
                <a:effectLst/>
                <a:latin typeface="+mn-lt"/>
              </a:defRPr>
            </a:lvl1pPr>
          </a:lstStyle>
          <a:p>
            <a:pPr lvl="0"/>
            <a:r>
              <a:rPr lang="en-US" dirty="0"/>
              <a:t>While these tools create precise and reliable answers, they are presented in technical terms that are not user-friendly to a general audience. To translate the technical results into terms that are accessible to non-technical audiences, CREDO developed Days of Learning.</a:t>
            </a:r>
          </a:p>
        </p:txBody>
      </p:sp>
      <p:sp>
        <p:nvSpPr>
          <p:cNvPr id="8" name="Text Placeholder 9">
            <a:extLst>
              <a:ext uri="{FF2B5EF4-FFF2-40B4-BE49-F238E27FC236}">
                <a16:creationId xmlns:a16="http://schemas.microsoft.com/office/drawing/2014/main" id="{1A77CA50-C6F3-CD46-9C98-662077864343}"/>
              </a:ext>
            </a:extLst>
          </p:cNvPr>
          <p:cNvSpPr>
            <a:spLocks noGrp="1"/>
          </p:cNvSpPr>
          <p:nvPr>
            <p:ph type="body" sz="quarter" idx="35" hasCustomPrompt="1"/>
          </p:nvPr>
        </p:nvSpPr>
        <p:spPr>
          <a:xfrm>
            <a:off x="1828076" y="1456983"/>
            <a:ext cx="3402433" cy="1144327"/>
          </a:xfrm>
          <a:prstGeom prst="rect">
            <a:avLst/>
          </a:prstGeom>
        </p:spPr>
        <p:txBody>
          <a:bodyPr lIns="144000" tIns="36000" anchor="t">
            <a:noAutofit/>
          </a:bodyPr>
          <a:lstStyle>
            <a:lvl1pPr marL="0" indent="0" algn="l">
              <a:lnSpc>
                <a:spcPts val="1700"/>
              </a:lnSpc>
              <a:spcBef>
                <a:spcPts val="0"/>
              </a:spcBef>
              <a:buNone/>
              <a:defRPr sz="1100" b="1" spc="100" baseline="0">
                <a:solidFill>
                  <a:srgbClr val="0194D3"/>
                </a:solidFill>
                <a:latin typeface="+mn-lt"/>
              </a:defRPr>
            </a:lvl1pPr>
          </a:lstStyle>
          <a:p>
            <a:pPr lvl="0"/>
            <a:r>
              <a:rPr lang="en-US" dirty="0"/>
              <a:t>CREDO USES ADVANCED</a:t>
            </a:r>
            <a:br>
              <a:rPr lang="en-US" dirty="0"/>
            </a:br>
            <a:r>
              <a:rPr lang="en-US" dirty="0"/>
              <a:t>TECHNOLOGY AND SOPHISTICATED STATISTICAL TOOLS TO MEASURE STUDENTS, SCHOOLS AND THE EDUCATION LANDSCAPE.</a:t>
            </a:r>
          </a:p>
        </p:txBody>
      </p:sp>
      <p:sp>
        <p:nvSpPr>
          <p:cNvPr id="9" name="Text Placeholder 35">
            <a:extLst>
              <a:ext uri="{FF2B5EF4-FFF2-40B4-BE49-F238E27FC236}">
                <a16:creationId xmlns:a16="http://schemas.microsoft.com/office/drawing/2014/main" id="{2B9AC920-86A8-5841-A874-708B6BFEB783}"/>
              </a:ext>
            </a:extLst>
          </p:cNvPr>
          <p:cNvSpPr>
            <a:spLocks noGrp="1"/>
          </p:cNvSpPr>
          <p:nvPr>
            <p:ph type="body" sz="quarter" idx="36" hasCustomPrompt="1"/>
          </p:nvPr>
        </p:nvSpPr>
        <p:spPr>
          <a:xfrm>
            <a:off x="1609431" y="1261794"/>
            <a:ext cx="450916" cy="449297"/>
          </a:xfrm>
          <a:custGeom>
            <a:avLst/>
            <a:gdLst>
              <a:gd name="connsiteX0" fmla="*/ 0 w 376182"/>
              <a:gd name="connsiteY0" fmla="*/ 0 h 374855"/>
              <a:gd name="connsiteX1" fmla="*/ 271495 w 376182"/>
              <a:gd name="connsiteY1" fmla="*/ 0 h 374855"/>
              <a:gd name="connsiteX2" fmla="*/ 376182 w 376182"/>
              <a:gd name="connsiteY2" fmla="*/ 104339 h 374855"/>
              <a:gd name="connsiteX3" fmla="*/ 115015 w 376182"/>
              <a:gd name="connsiteY3" fmla="*/ 103874 h 374855"/>
              <a:gd name="connsiteX4" fmla="*/ 114962 w 376182"/>
              <a:gd name="connsiteY4" fmla="*/ 103874 h 374855"/>
              <a:gd name="connsiteX5" fmla="*/ 115015 w 376182"/>
              <a:gd name="connsiteY5" fmla="*/ 374855 h 374855"/>
              <a:gd name="connsiteX6" fmla="*/ 0 w 376182"/>
              <a:gd name="connsiteY6" fmla="*/ 270568 h 37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82" h="374855">
                <a:moveTo>
                  <a:pt x="0" y="0"/>
                </a:moveTo>
                <a:lnTo>
                  <a:pt x="271495" y="0"/>
                </a:lnTo>
                <a:lnTo>
                  <a:pt x="376182" y="104339"/>
                </a:lnTo>
                <a:lnTo>
                  <a:pt x="115015" y="103874"/>
                </a:lnTo>
                <a:lnTo>
                  <a:pt x="114962" y="103874"/>
                </a:lnTo>
                <a:lnTo>
                  <a:pt x="115015" y="374855"/>
                </a:lnTo>
                <a:lnTo>
                  <a:pt x="0" y="270568"/>
                </a:lnTo>
                <a:close/>
              </a:path>
            </a:pathLst>
          </a:custGeom>
          <a:solidFill>
            <a:srgbClr val="7FCAE9"/>
          </a:solidFill>
          <a:ln w="0">
            <a:solidFill>
              <a:srgbClr val="7FCAE9"/>
            </a:solidFill>
          </a:ln>
        </p:spPr>
        <p:txBody>
          <a:bodyPr wrap="square" anchor="t">
            <a:noAutofit/>
          </a:bodyPr>
          <a:lstStyle>
            <a:lvl1pPr marL="0" indent="0" algn="l">
              <a:lnSpc>
                <a:spcPct val="100000"/>
              </a:lnSpc>
              <a:spcBef>
                <a:spcPts val="0"/>
              </a:spcBef>
              <a:buNone/>
              <a:defRPr sz="1100" b="1" spc="110" baseline="0">
                <a:solidFill>
                  <a:srgbClr val="0194D3"/>
                </a:solidFill>
              </a:defRPr>
            </a:lvl1pPr>
          </a:lstStyle>
          <a:p>
            <a:pPr lvl="0"/>
            <a:r>
              <a:rPr lang="en-US" dirty="0"/>
              <a:t>  </a:t>
            </a:r>
          </a:p>
        </p:txBody>
      </p:sp>
      <p:sp>
        <p:nvSpPr>
          <p:cNvPr id="10" name="Text Placeholder 19">
            <a:extLst>
              <a:ext uri="{FF2B5EF4-FFF2-40B4-BE49-F238E27FC236}">
                <a16:creationId xmlns:a16="http://schemas.microsoft.com/office/drawing/2014/main" id="{A8A832AC-A14C-B744-89F5-AB0A5561D88C}"/>
              </a:ext>
            </a:extLst>
          </p:cNvPr>
          <p:cNvSpPr>
            <a:spLocks noGrp="1"/>
          </p:cNvSpPr>
          <p:nvPr>
            <p:ph type="body" sz="quarter" idx="37" hasCustomPrompt="1"/>
          </p:nvPr>
        </p:nvSpPr>
        <p:spPr>
          <a:xfrm>
            <a:off x="6360957" y="1464867"/>
            <a:ext cx="5156503" cy="647713"/>
          </a:xfrm>
          <a:prstGeom prst="rect">
            <a:avLst/>
          </a:prstGeom>
        </p:spPr>
        <p:txBody>
          <a:bodyPr>
            <a:noAutofit/>
          </a:bodyPr>
          <a:lstStyle>
            <a:lvl1pPr marL="0" indent="0" algn="just">
              <a:lnSpc>
                <a:spcPts val="1200"/>
              </a:lnSpc>
              <a:spcBef>
                <a:spcPts val="0"/>
              </a:spcBef>
              <a:spcAft>
                <a:spcPts val="0"/>
              </a:spcAft>
              <a:buSzPct val="140000"/>
              <a:buFont typeface="Arial" panose="020B0604020202020204" pitchFamily="34" charset="0"/>
              <a:buNone/>
              <a:defRPr lang="en-ID" sz="800" b="0" i="0" u="none" strike="noStrike" spc="50" baseline="0" smtClean="0">
                <a:solidFill>
                  <a:srgbClr val="57BEED"/>
                </a:solidFill>
                <a:effectLst/>
                <a:latin typeface="+mn-lt"/>
              </a:defRPr>
            </a:lvl1pPr>
          </a:lstStyle>
          <a:p>
            <a:pPr lvl="0"/>
            <a:r>
              <a:rPr lang="en-US" dirty="0"/>
              <a:t>Think about the students in your state’s public schools. For many of their years of schooling, they take achievement tests to measure what they know at the end of the school year. We can identify the average score for each test each year.</a:t>
            </a:r>
          </a:p>
        </p:txBody>
      </p:sp>
      <p:sp>
        <p:nvSpPr>
          <p:cNvPr id="11" name="Text Placeholder 19">
            <a:extLst>
              <a:ext uri="{FF2B5EF4-FFF2-40B4-BE49-F238E27FC236}">
                <a16:creationId xmlns:a16="http://schemas.microsoft.com/office/drawing/2014/main" id="{1AF19777-DC49-A94F-983C-758E982E84B2}"/>
              </a:ext>
            </a:extLst>
          </p:cNvPr>
          <p:cNvSpPr>
            <a:spLocks noGrp="1"/>
          </p:cNvSpPr>
          <p:nvPr>
            <p:ph type="body" sz="quarter" idx="38" hasCustomPrompt="1"/>
          </p:nvPr>
        </p:nvSpPr>
        <p:spPr>
          <a:xfrm>
            <a:off x="6360957" y="2174315"/>
            <a:ext cx="5156503" cy="718658"/>
          </a:xfrm>
          <a:prstGeom prst="rect">
            <a:avLst/>
          </a:prstGeom>
        </p:spPr>
        <p:txBody>
          <a:bodyPr>
            <a:noAutofit/>
          </a:bodyPr>
          <a:lstStyle>
            <a:lvl1pPr marL="0" indent="0" algn="just">
              <a:lnSpc>
                <a:spcPts val="1200"/>
              </a:lnSpc>
              <a:spcBef>
                <a:spcPts val="0"/>
              </a:spcBef>
              <a:spcAft>
                <a:spcPts val="0"/>
              </a:spcAft>
              <a:buSzPct val="140000"/>
              <a:buFont typeface="Arial" panose="020B0604020202020204" pitchFamily="34" charset="0"/>
              <a:buNone/>
              <a:defRPr lang="en-ID" sz="800" b="0" i="0" u="none" strike="noStrike" spc="50" baseline="0" smtClean="0">
                <a:solidFill>
                  <a:srgbClr val="57BEED"/>
                </a:solidFill>
                <a:effectLst/>
                <a:latin typeface="+mn-lt"/>
              </a:defRPr>
            </a:lvl1pPr>
          </a:lstStyle>
          <a:p>
            <a:pPr lvl="0"/>
            <a:r>
              <a:rPr lang="en-US" dirty="0"/>
              <a:t>Imagine a student who scores exactly at the average in one year, say 4th grade, and then in the following year, scores exactly at the average again on the 5th-grade test. The amount of year-to-year learning for that student show us what the average learning is for all the students who took both tests.</a:t>
            </a:r>
          </a:p>
        </p:txBody>
      </p:sp>
      <p:sp>
        <p:nvSpPr>
          <p:cNvPr id="12" name="Text Placeholder 19">
            <a:extLst>
              <a:ext uri="{FF2B5EF4-FFF2-40B4-BE49-F238E27FC236}">
                <a16:creationId xmlns:a16="http://schemas.microsoft.com/office/drawing/2014/main" id="{54B70BB0-BEFF-ED4D-9605-0536276693C7}"/>
              </a:ext>
            </a:extLst>
          </p:cNvPr>
          <p:cNvSpPr>
            <a:spLocks noGrp="1"/>
          </p:cNvSpPr>
          <p:nvPr>
            <p:ph type="body" sz="quarter" idx="39" hasCustomPrompt="1"/>
          </p:nvPr>
        </p:nvSpPr>
        <p:spPr>
          <a:xfrm>
            <a:off x="6360957" y="3049302"/>
            <a:ext cx="5156503" cy="379699"/>
          </a:xfrm>
          <a:prstGeom prst="rect">
            <a:avLst/>
          </a:prstGeom>
        </p:spPr>
        <p:txBody>
          <a:bodyPr>
            <a:noAutofit/>
          </a:bodyPr>
          <a:lstStyle>
            <a:lvl1pPr marL="0" indent="0" algn="just">
              <a:lnSpc>
                <a:spcPts val="1200"/>
              </a:lnSpc>
              <a:spcBef>
                <a:spcPts val="0"/>
              </a:spcBef>
              <a:spcAft>
                <a:spcPts val="0"/>
              </a:spcAft>
              <a:buSzPct val="140000"/>
              <a:buFont typeface="Arial" panose="020B0604020202020204" pitchFamily="34" charset="0"/>
              <a:buNone/>
              <a:defRPr lang="en-ID" sz="800" b="0" i="0" u="none" strike="noStrike" spc="50" baseline="0" smtClean="0">
                <a:solidFill>
                  <a:srgbClr val="57BEED"/>
                </a:solidFill>
                <a:effectLst/>
                <a:latin typeface="+mn-lt"/>
              </a:defRPr>
            </a:lvl1pPr>
          </a:lstStyle>
          <a:p>
            <a:pPr lvl="0"/>
            <a:r>
              <a:rPr lang="en-US" dirty="0"/>
              <a:t>We do that calculation for every grade the state tests: 4th to 5th, 5th to 6th, and so on.</a:t>
            </a:r>
          </a:p>
        </p:txBody>
      </p:sp>
      <p:sp>
        <p:nvSpPr>
          <p:cNvPr id="13" name="Text Placeholder 19">
            <a:extLst>
              <a:ext uri="{FF2B5EF4-FFF2-40B4-BE49-F238E27FC236}">
                <a16:creationId xmlns:a16="http://schemas.microsoft.com/office/drawing/2014/main" id="{0D245615-760F-7C40-BF40-6FAB0139B3A8}"/>
              </a:ext>
            </a:extLst>
          </p:cNvPr>
          <p:cNvSpPr>
            <a:spLocks noGrp="1"/>
          </p:cNvSpPr>
          <p:nvPr>
            <p:ph type="body" sz="quarter" idx="40" hasCustomPrompt="1"/>
          </p:nvPr>
        </p:nvSpPr>
        <p:spPr>
          <a:xfrm>
            <a:off x="6360957" y="3463972"/>
            <a:ext cx="5156503" cy="544503"/>
          </a:xfrm>
          <a:prstGeom prst="rect">
            <a:avLst/>
          </a:prstGeom>
        </p:spPr>
        <p:txBody>
          <a:bodyPr>
            <a:noAutofit/>
          </a:bodyPr>
          <a:lstStyle>
            <a:lvl1pPr marL="0" indent="0" algn="just">
              <a:lnSpc>
                <a:spcPts val="1200"/>
              </a:lnSpc>
              <a:spcBef>
                <a:spcPts val="0"/>
              </a:spcBef>
              <a:spcAft>
                <a:spcPts val="0"/>
              </a:spcAft>
              <a:buSzPct val="140000"/>
              <a:buFont typeface="Arial" panose="020B0604020202020204" pitchFamily="34" charset="0"/>
              <a:buNone/>
              <a:defRPr lang="en-ID" sz="800" b="0" i="0" u="none" strike="noStrike" spc="50" baseline="0" smtClean="0">
                <a:solidFill>
                  <a:srgbClr val="57BEED"/>
                </a:solidFill>
                <a:effectLst/>
                <a:latin typeface="+mn-lt"/>
              </a:defRPr>
            </a:lvl1pPr>
          </a:lstStyle>
          <a:p>
            <a:pPr lvl="0"/>
            <a:r>
              <a:rPr lang="en-US" dirty="0"/>
              <a:t>CREDO uses those annual measures of average learning to represent a typical year of learning, and equates that to a typical 180-day school year. We say that the student in our example has gained 180 days of learning.</a:t>
            </a:r>
          </a:p>
        </p:txBody>
      </p:sp>
      <p:sp>
        <p:nvSpPr>
          <p:cNvPr id="14" name="Text Placeholder 19">
            <a:extLst>
              <a:ext uri="{FF2B5EF4-FFF2-40B4-BE49-F238E27FC236}">
                <a16:creationId xmlns:a16="http://schemas.microsoft.com/office/drawing/2014/main" id="{4036856C-B68B-8B45-9D8F-6FF59C60A6E8}"/>
              </a:ext>
            </a:extLst>
          </p:cNvPr>
          <p:cNvSpPr>
            <a:spLocks noGrp="1"/>
          </p:cNvSpPr>
          <p:nvPr>
            <p:ph type="body" sz="quarter" idx="41" hasCustomPrompt="1"/>
          </p:nvPr>
        </p:nvSpPr>
        <p:spPr>
          <a:xfrm>
            <a:off x="6360957" y="4186986"/>
            <a:ext cx="5156503" cy="1076131"/>
          </a:xfrm>
          <a:prstGeom prst="rect">
            <a:avLst/>
          </a:prstGeom>
        </p:spPr>
        <p:txBody>
          <a:bodyPr>
            <a:noAutofit/>
          </a:bodyPr>
          <a:lstStyle>
            <a:lvl1pPr marL="0" indent="0" algn="just">
              <a:lnSpc>
                <a:spcPts val="1200"/>
              </a:lnSpc>
              <a:spcBef>
                <a:spcPts val="0"/>
              </a:spcBef>
              <a:spcAft>
                <a:spcPts val="0"/>
              </a:spcAft>
              <a:buSzPct val="140000"/>
              <a:buFont typeface="Arial" panose="020B0604020202020204" pitchFamily="34" charset="0"/>
              <a:buNone/>
              <a:defRPr lang="en-ID" sz="800" b="0" i="0" u="none" strike="noStrike" spc="50" baseline="0" smtClean="0">
                <a:solidFill>
                  <a:srgbClr val="57BEED"/>
                </a:solidFill>
                <a:effectLst/>
                <a:latin typeface="+mn-lt"/>
              </a:defRPr>
            </a:lvl1pPr>
          </a:lstStyle>
          <a:p>
            <a:pPr lvl="0"/>
            <a:r>
              <a:rPr lang="en-US" dirty="0"/>
              <a:t>If a student makes more progress than the average student, we take the amount of extra achievement and translate it into 180-days of learning plus “X” extra days. We are creating a measure of student learning as if the student went to school for 180 days plus X days. The size of “X” depends on how much more the student learns than the average student — if it’s a lot more, then “X” will be a large number, and if it’s a small amount more, “X” will be a small number.</a:t>
            </a:r>
          </a:p>
        </p:txBody>
      </p:sp>
      <p:sp>
        <p:nvSpPr>
          <p:cNvPr id="15" name="Text Placeholder 19">
            <a:extLst>
              <a:ext uri="{FF2B5EF4-FFF2-40B4-BE49-F238E27FC236}">
                <a16:creationId xmlns:a16="http://schemas.microsoft.com/office/drawing/2014/main" id="{A8885F9B-D65A-1848-9606-85A12C593D7D}"/>
              </a:ext>
            </a:extLst>
          </p:cNvPr>
          <p:cNvSpPr>
            <a:spLocks noGrp="1"/>
          </p:cNvSpPr>
          <p:nvPr>
            <p:ph type="body" sz="quarter" idx="42" hasCustomPrompt="1"/>
          </p:nvPr>
        </p:nvSpPr>
        <p:spPr>
          <a:xfrm>
            <a:off x="6360957" y="5367200"/>
            <a:ext cx="5156503" cy="1144278"/>
          </a:xfrm>
          <a:prstGeom prst="rect">
            <a:avLst/>
          </a:prstGeom>
        </p:spPr>
        <p:txBody>
          <a:bodyPr>
            <a:noAutofit/>
          </a:bodyPr>
          <a:lstStyle>
            <a:lvl1pPr marL="0" indent="0" algn="just">
              <a:lnSpc>
                <a:spcPts val="1200"/>
              </a:lnSpc>
              <a:spcBef>
                <a:spcPts val="0"/>
              </a:spcBef>
              <a:spcAft>
                <a:spcPts val="0"/>
              </a:spcAft>
              <a:buSzPct val="140000"/>
              <a:buFont typeface="Arial" panose="020B0604020202020204" pitchFamily="34" charset="0"/>
              <a:buNone/>
              <a:defRPr lang="en-ID" sz="800" b="0" i="0" u="none" strike="noStrike" spc="50" baseline="0" smtClean="0">
                <a:solidFill>
                  <a:srgbClr val="57BEED"/>
                </a:solidFill>
                <a:effectLst/>
                <a:latin typeface="+mn-lt"/>
              </a:defRPr>
            </a:lvl1pPr>
          </a:lstStyle>
          <a:p>
            <a:pPr lvl="0"/>
            <a:r>
              <a:rPr lang="en-US" dirty="0"/>
              <a:t>The same is true for students who do not learn as much as the average student. Instead of adding to the 180-days-of-learning average, we subtract from that base to reflect the smaller-than-average advances that those students realize. In these cases, the difference leads to numbers such a “165 days of learning” or “152 days of learning”. Against the average standard of 180 days, these smaller days show that students learned as if they had only attended school for 180 days minus X days during the school year.</a:t>
            </a:r>
          </a:p>
        </p:txBody>
      </p:sp>
      <p:sp>
        <p:nvSpPr>
          <p:cNvPr id="16" name="Text Placeholder 9">
            <a:extLst>
              <a:ext uri="{FF2B5EF4-FFF2-40B4-BE49-F238E27FC236}">
                <a16:creationId xmlns:a16="http://schemas.microsoft.com/office/drawing/2014/main" id="{4DE8B6BA-E52A-E540-A51F-C6547A1613DD}"/>
              </a:ext>
            </a:extLst>
          </p:cNvPr>
          <p:cNvSpPr>
            <a:spLocks noGrp="1"/>
          </p:cNvSpPr>
          <p:nvPr>
            <p:ph type="body" sz="quarter" idx="43" hasCustomPrompt="1"/>
          </p:nvPr>
        </p:nvSpPr>
        <p:spPr>
          <a:xfrm>
            <a:off x="5852310" y="1497822"/>
            <a:ext cx="449089" cy="449060"/>
          </a:xfrm>
          <a:prstGeom prst="ellipse">
            <a:avLst/>
          </a:prstGeom>
          <a:ln w="12700">
            <a:solidFill>
              <a:srgbClr val="9DDBED"/>
            </a:solidFill>
          </a:ln>
        </p:spPr>
        <p:txBody>
          <a:bodyPr lIns="0" tIns="36000" rIns="0" anchor="ctr">
            <a:noAutofit/>
          </a:bodyPr>
          <a:lstStyle>
            <a:lvl1pPr marL="0" indent="0" algn="ctr">
              <a:lnSpc>
                <a:spcPct val="100000"/>
              </a:lnSpc>
              <a:spcBef>
                <a:spcPts val="0"/>
              </a:spcBef>
              <a:buNone/>
              <a:defRPr sz="1500" b="0" spc="55" baseline="0">
                <a:solidFill>
                  <a:srgbClr val="D1EEF6"/>
                </a:solidFill>
                <a:latin typeface="+mn-lt"/>
              </a:defRPr>
            </a:lvl1pPr>
          </a:lstStyle>
          <a:p>
            <a:pPr lvl="0"/>
            <a:r>
              <a:rPr lang="en-US" dirty="0"/>
              <a:t>01</a:t>
            </a:r>
          </a:p>
        </p:txBody>
      </p:sp>
      <p:sp>
        <p:nvSpPr>
          <p:cNvPr id="17" name="Text Placeholder 9">
            <a:extLst>
              <a:ext uri="{FF2B5EF4-FFF2-40B4-BE49-F238E27FC236}">
                <a16:creationId xmlns:a16="http://schemas.microsoft.com/office/drawing/2014/main" id="{58E60E5B-F4DE-9149-9BB9-F77F26FB2BB4}"/>
              </a:ext>
            </a:extLst>
          </p:cNvPr>
          <p:cNvSpPr>
            <a:spLocks noGrp="1"/>
          </p:cNvSpPr>
          <p:nvPr>
            <p:ph type="body" sz="quarter" idx="44" hasCustomPrompt="1"/>
          </p:nvPr>
        </p:nvSpPr>
        <p:spPr>
          <a:xfrm>
            <a:off x="5852310" y="2289872"/>
            <a:ext cx="449089" cy="449060"/>
          </a:xfrm>
          <a:prstGeom prst="ellipse">
            <a:avLst/>
          </a:prstGeom>
          <a:ln w="12700">
            <a:solidFill>
              <a:srgbClr val="9DDBED"/>
            </a:solidFill>
          </a:ln>
        </p:spPr>
        <p:txBody>
          <a:bodyPr lIns="0" tIns="36000" rIns="0" anchor="ctr">
            <a:noAutofit/>
          </a:bodyPr>
          <a:lstStyle>
            <a:lvl1pPr marL="0" indent="0" algn="ctr">
              <a:lnSpc>
                <a:spcPct val="100000"/>
              </a:lnSpc>
              <a:spcBef>
                <a:spcPts val="0"/>
              </a:spcBef>
              <a:buNone/>
              <a:defRPr sz="1500" b="0" spc="55" baseline="0">
                <a:solidFill>
                  <a:srgbClr val="D1EEF6"/>
                </a:solidFill>
                <a:latin typeface="+mn-lt"/>
              </a:defRPr>
            </a:lvl1pPr>
          </a:lstStyle>
          <a:p>
            <a:pPr lvl="0"/>
            <a:r>
              <a:rPr lang="en-US" dirty="0"/>
              <a:t>02</a:t>
            </a:r>
          </a:p>
        </p:txBody>
      </p:sp>
      <p:sp>
        <p:nvSpPr>
          <p:cNvPr id="18" name="Text Placeholder 9">
            <a:extLst>
              <a:ext uri="{FF2B5EF4-FFF2-40B4-BE49-F238E27FC236}">
                <a16:creationId xmlns:a16="http://schemas.microsoft.com/office/drawing/2014/main" id="{36401C41-EFEE-B34A-A4DB-7ABBF457624B}"/>
              </a:ext>
            </a:extLst>
          </p:cNvPr>
          <p:cNvSpPr>
            <a:spLocks noGrp="1"/>
          </p:cNvSpPr>
          <p:nvPr>
            <p:ph type="body" sz="quarter" idx="45" hasCustomPrompt="1"/>
          </p:nvPr>
        </p:nvSpPr>
        <p:spPr>
          <a:xfrm>
            <a:off x="5852310" y="2930596"/>
            <a:ext cx="449089" cy="449060"/>
          </a:xfrm>
          <a:prstGeom prst="ellipse">
            <a:avLst/>
          </a:prstGeom>
          <a:ln w="12700">
            <a:solidFill>
              <a:srgbClr val="9DDBED"/>
            </a:solidFill>
          </a:ln>
        </p:spPr>
        <p:txBody>
          <a:bodyPr lIns="0" tIns="36000" rIns="0" anchor="ctr">
            <a:noAutofit/>
          </a:bodyPr>
          <a:lstStyle>
            <a:lvl1pPr marL="0" indent="0" algn="ctr">
              <a:lnSpc>
                <a:spcPct val="100000"/>
              </a:lnSpc>
              <a:spcBef>
                <a:spcPts val="0"/>
              </a:spcBef>
              <a:buNone/>
              <a:defRPr sz="1500" b="0" spc="55" baseline="0">
                <a:solidFill>
                  <a:srgbClr val="D1EEF6"/>
                </a:solidFill>
                <a:latin typeface="+mn-lt"/>
              </a:defRPr>
            </a:lvl1pPr>
          </a:lstStyle>
          <a:p>
            <a:pPr lvl="0"/>
            <a:r>
              <a:rPr lang="en-US" dirty="0"/>
              <a:t>03</a:t>
            </a:r>
          </a:p>
        </p:txBody>
      </p:sp>
      <p:sp>
        <p:nvSpPr>
          <p:cNvPr id="19" name="Text Placeholder 9">
            <a:extLst>
              <a:ext uri="{FF2B5EF4-FFF2-40B4-BE49-F238E27FC236}">
                <a16:creationId xmlns:a16="http://schemas.microsoft.com/office/drawing/2014/main" id="{E1DCE0C0-1149-7C43-AAC4-0CF1CAAA62B7}"/>
              </a:ext>
            </a:extLst>
          </p:cNvPr>
          <p:cNvSpPr>
            <a:spLocks noGrp="1"/>
          </p:cNvSpPr>
          <p:nvPr>
            <p:ph type="body" sz="quarter" idx="46" hasCustomPrompt="1"/>
          </p:nvPr>
        </p:nvSpPr>
        <p:spPr>
          <a:xfrm>
            <a:off x="5852310" y="3494047"/>
            <a:ext cx="449089" cy="449060"/>
          </a:xfrm>
          <a:prstGeom prst="ellipse">
            <a:avLst/>
          </a:prstGeom>
          <a:ln w="12700">
            <a:solidFill>
              <a:srgbClr val="9DDBED"/>
            </a:solidFill>
          </a:ln>
        </p:spPr>
        <p:txBody>
          <a:bodyPr lIns="0" tIns="36000" rIns="0" anchor="ctr">
            <a:noAutofit/>
          </a:bodyPr>
          <a:lstStyle>
            <a:lvl1pPr marL="0" indent="0" algn="ctr">
              <a:lnSpc>
                <a:spcPct val="100000"/>
              </a:lnSpc>
              <a:spcBef>
                <a:spcPts val="0"/>
              </a:spcBef>
              <a:buNone/>
              <a:defRPr sz="1500" b="0" spc="55" baseline="0">
                <a:solidFill>
                  <a:srgbClr val="D1EEF6"/>
                </a:solidFill>
                <a:latin typeface="+mn-lt"/>
              </a:defRPr>
            </a:lvl1pPr>
          </a:lstStyle>
          <a:p>
            <a:pPr lvl="0"/>
            <a:r>
              <a:rPr lang="en-US" dirty="0"/>
              <a:t>04</a:t>
            </a:r>
          </a:p>
        </p:txBody>
      </p:sp>
      <p:sp>
        <p:nvSpPr>
          <p:cNvPr id="20" name="Text Placeholder 9">
            <a:extLst>
              <a:ext uri="{FF2B5EF4-FFF2-40B4-BE49-F238E27FC236}">
                <a16:creationId xmlns:a16="http://schemas.microsoft.com/office/drawing/2014/main" id="{F63BC3F2-5CD3-864C-8FA5-1A7519C535DB}"/>
              </a:ext>
            </a:extLst>
          </p:cNvPr>
          <p:cNvSpPr>
            <a:spLocks noGrp="1"/>
          </p:cNvSpPr>
          <p:nvPr>
            <p:ph type="body" sz="quarter" idx="47" hasCustomPrompt="1"/>
          </p:nvPr>
        </p:nvSpPr>
        <p:spPr>
          <a:xfrm>
            <a:off x="5852310" y="4434204"/>
            <a:ext cx="449089" cy="449060"/>
          </a:xfrm>
          <a:prstGeom prst="ellipse">
            <a:avLst/>
          </a:prstGeom>
          <a:ln w="12700">
            <a:solidFill>
              <a:srgbClr val="9DDBED"/>
            </a:solidFill>
          </a:ln>
        </p:spPr>
        <p:txBody>
          <a:bodyPr lIns="0" tIns="36000" rIns="0" anchor="ctr">
            <a:noAutofit/>
          </a:bodyPr>
          <a:lstStyle>
            <a:lvl1pPr marL="0" indent="0" algn="ctr">
              <a:lnSpc>
                <a:spcPct val="100000"/>
              </a:lnSpc>
              <a:spcBef>
                <a:spcPts val="0"/>
              </a:spcBef>
              <a:buNone/>
              <a:defRPr sz="1500" b="0" spc="55" baseline="0">
                <a:solidFill>
                  <a:srgbClr val="D1EEF6"/>
                </a:solidFill>
                <a:latin typeface="+mn-lt"/>
              </a:defRPr>
            </a:lvl1pPr>
          </a:lstStyle>
          <a:p>
            <a:pPr lvl="0"/>
            <a:r>
              <a:rPr lang="en-US" dirty="0"/>
              <a:t>05</a:t>
            </a:r>
          </a:p>
        </p:txBody>
      </p:sp>
      <p:sp>
        <p:nvSpPr>
          <p:cNvPr id="21" name="Text Placeholder 9">
            <a:extLst>
              <a:ext uri="{FF2B5EF4-FFF2-40B4-BE49-F238E27FC236}">
                <a16:creationId xmlns:a16="http://schemas.microsoft.com/office/drawing/2014/main" id="{0C56E5B8-83EC-A642-A60D-5EA9EA5C93BB}"/>
              </a:ext>
            </a:extLst>
          </p:cNvPr>
          <p:cNvSpPr>
            <a:spLocks noGrp="1"/>
          </p:cNvSpPr>
          <p:nvPr>
            <p:ph type="body" sz="quarter" idx="48" hasCustomPrompt="1"/>
          </p:nvPr>
        </p:nvSpPr>
        <p:spPr>
          <a:xfrm>
            <a:off x="5852310" y="5686675"/>
            <a:ext cx="449089" cy="449060"/>
          </a:xfrm>
          <a:prstGeom prst="ellipse">
            <a:avLst/>
          </a:prstGeom>
          <a:ln w="12700">
            <a:solidFill>
              <a:srgbClr val="9DDBED"/>
            </a:solidFill>
          </a:ln>
        </p:spPr>
        <p:txBody>
          <a:bodyPr lIns="0" tIns="36000" rIns="0" anchor="ctr">
            <a:noAutofit/>
          </a:bodyPr>
          <a:lstStyle>
            <a:lvl1pPr marL="0" indent="0" algn="ctr">
              <a:lnSpc>
                <a:spcPct val="100000"/>
              </a:lnSpc>
              <a:spcBef>
                <a:spcPts val="0"/>
              </a:spcBef>
              <a:buNone/>
              <a:defRPr sz="1500" b="0" spc="55" baseline="0">
                <a:solidFill>
                  <a:srgbClr val="D1EEF6"/>
                </a:solidFill>
                <a:latin typeface="+mn-lt"/>
              </a:defRPr>
            </a:lvl1pPr>
          </a:lstStyle>
          <a:p>
            <a:pPr lvl="0"/>
            <a:r>
              <a:rPr lang="en-US" dirty="0"/>
              <a:t>06</a:t>
            </a:r>
          </a:p>
        </p:txBody>
      </p:sp>
      <p:sp>
        <p:nvSpPr>
          <p:cNvPr id="25" name="Freeform 24">
            <a:extLst>
              <a:ext uri="{FF2B5EF4-FFF2-40B4-BE49-F238E27FC236}">
                <a16:creationId xmlns:a16="http://schemas.microsoft.com/office/drawing/2014/main" id="{F56A2B28-5587-5B4C-AFB1-935CAFF8D4E7}"/>
              </a:ext>
            </a:extLst>
          </p:cNvPr>
          <p:cNvSpPr/>
          <p:nvPr/>
        </p:nvSpPr>
        <p:spPr>
          <a:xfrm>
            <a:off x="2338426" y="4360442"/>
            <a:ext cx="6361" cy="150030"/>
          </a:xfrm>
          <a:custGeom>
            <a:avLst/>
            <a:gdLst>
              <a:gd name="connsiteX0" fmla="*/ 0 w 12721"/>
              <a:gd name="connsiteY0" fmla="*/ 0 h 300060"/>
              <a:gd name="connsiteX1" fmla="*/ 0 w 12721"/>
              <a:gd name="connsiteY1" fmla="*/ 300060 h 300060"/>
            </a:gdLst>
            <a:ahLst/>
            <a:cxnLst>
              <a:cxn ang="0">
                <a:pos x="connsiteX0" y="connsiteY0"/>
              </a:cxn>
              <a:cxn ang="0">
                <a:pos x="connsiteX1" y="connsiteY1"/>
              </a:cxn>
            </a:cxnLst>
            <a:rect l="l" t="t" r="r" b="b"/>
            <a:pathLst>
              <a:path w="12721" h="300060">
                <a:moveTo>
                  <a:pt x="0" y="0"/>
                </a:moveTo>
                <a:lnTo>
                  <a:pt x="0" y="300060"/>
                </a:lnTo>
              </a:path>
            </a:pathLst>
          </a:custGeom>
          <a:ln w="11944" cap="flat">
            <a:solidFill>
              <a:srgbClr val="9CDAED"/>
            </a:solidFill>
            <a:prstDash val="solid"/>
            <a:miter/>
          </a:ln>
        </p:spPr>
        <p:txBody>
          <a:bodyPr rtlCol="0" anchor="ctr">
            <a:noAutofit/>
          </a:bodyPr>
          <a:lstStyle/>
          <a:p>
            <a:endParaRPr lang="en-US" sz="900"/>
          </a:p>
        </p:txBody>
      </p:sp>
      <p:sp>
        <p:nvSpPr>
          <p:cNvPr id="27" name="Freeform 26">
            <a:extLst>
              <a:ext uri="{FF2B5EF4-FFF2-40B4-BE49-F238E27FC236}">
                <a16:creationId xmlns:a16="http://schemas.microsoft.com/office/drawing/2014/main" id="{6B129F76-A1B2-294C-BE88-BEE1D52FD0F2}"/>
              </a:ext>
            </a:extLst>
          </p:cNvPr>
          <p:cNvSpPr/>
          <p:nvPr/>
        </p:nvSpPr>
        <p:spPr>
          <a:xfrm>
            <a:off x="4939314" y="4360442"/>
            <a:ext cx="6361" cy="150030"/>
          </a:xfrm>
          <a:custGeom>
            <a:avLst/>
            <a:gdLst>
              <a:gd name="connsiteX0" fmla="*/ 0 w 12721"/>
              <a:gd name="connsiteY0" fmla="*/ 0 h 300060"/>
              <a:gd name="connsiteX1" fmla="*/ 0 w 12721"/>
              <a:gd name="connsiteY1" fmla="*/ 300060 h 300060"/>
            </a:gdLst>
            <a:ahLst/>
            <a:cxnLst>
              <a:cxn ang="0">
                <a:pos x="connsiteX0" y="connsiteY0"/>
              </a:cxn>
              <a:cxn ang="0">
                <a:pos x="connsiteX1" y="connsiteY1"/>
              </a:cxn>
            </a:cxnLst>
            <a:rect l="l" t="t" r="r" b="b"/>
            <a:pathLst>
              <a:path w="12721" h="300060">
                <a:moveTo>
                  <a:pt x="0" y="0"/>
                </a:moveTo>
                <a:lnTo>
                  <a:pt x="0" y="300060"/>
                </a:lnTo>
              </a:path>
            </a:pathLst>
          </a:custGeom>
          <a:ln w="11944" cap="flat">
            <a:solidFill>
              <a:srgbClr val="9CDAED"/>
            </a:solidFill>
            <a:prstDash val="solid"/>
            <a:miter/>
          </a:ln>
        </p:spPr>
        <p:txBody>
          <a:bodyPr rtlCol="0" anchor="ctr">
            <a:noAutofit/>
          </a:bodyPr>
          <a:lstStyle/>
          <a:p>
            <a:endParaRPr lang="en-US" sz="900"/>
          </a:p>
        </p:txBody>
      </p:sp>
      <p:sp>
        <p:nvSpPr>
          <p:cNvPr id="28" name="Freeform 27">
            <a:extLst>
              <a:ext uri="{FF2B5EF4-FFF2-40B4-BE49-F238E27FC236}">
                <a16:creationId xmlns:a16="http://schemas.microsoft.com/office/drawing/2014/main" id="{C218BD41-7B1E-534A-AAA0-6E81C6368762}"/>
              </a:ext>
            </a:extLst>
          </p:cNvPr>
          <p:cNvSpPr/>
          <p:nvPr/>
        </p:nvSpPr>
        <p:spPr>
          <a:xfrm>
            <a:off x="2334419" y="4435489"/>
            <a:ext cx="2600887" cy="6360"/>
          </a:xfrm>
          <a:custGeom>
            <a:avLst/>
            <a:gdLst>
              <a:gd name="connsiteX0" fmla="*/ 5201436 w 5201436"/>
              <a:gd name="connsiteY0" fmla="*/ 0 h 12719"/>
              <a:gd name="connsiteX1" fmla="*/ 0 w 5201436"/>
              <a:gd name="connsiteY1" fmla="*/ 0 h 12719"/>
            </a:gdLst>
            <a:ahLst/>
            <a:cxnLst>
              <a:cxn ang="0">
                <a:pos x="connsiteX0" y="connsiteY0"/>
              </a:cxn>
              <a:cxn ang="0">
                <a:pos x="connsiteX1" y="connsiteY1"/>
              </a:cxn>
            </a:cxnLst>
            <a:rect l="l" t="t" r="r" b="b"/>
            <a:pathLst>
              <a:path w="5201436" h="12719">
                <a:moveTo>
                  <a:pt x="5201436" y="0"/>
                </a:moveTo>
                <a:lnTo>
                  <a:pt x="0" y="0"/>
                </a:lnTo>
              </a:path>
            </a:pathLst>
          </a:custGeom>
          <a:ln w="11944" cap="flat">
            <a:solidFill>
              <a:srgbClr val="9CDAED"/>
            </a:solidFill>
            <a:prstDash val="solid"/>
            <a:miter/>
          </a:ln>
        </p:spPr>
        <p:txBody>
          <a:bodyPr rtlCol="0" anchor="ctr">
            <a:noAutofit/>
          </a:bodyPr>
          <a:lstStyle/>
          <a:p>
            <a:endParaRPr lang="en-US" sz="900"/>
          </a:p>
        </p:txBody>
      </p:sp>
      <p:sp>
        <p:nvSpPr>
          <p:cNvPr id="29" name="Freeform 28">
            <a:extLst>
              <a:ext uri="{FF2B5EF4-FFF2-40B4-BE49-F238E27FC236}">
                <a16:creationId xmlns:a16="http://schemas.microsoft.com/office/drawing/2014/main" id="{679C4CCB-9D33-3247-83ED-F83745A56DA8}"/>
              </a:ext>
            </a:extLst>
          </p:cNvPr>
          <p:cNvSpPr/>
          <p:nvPr/>
        </p:nvSpPr>
        <p:spPr>
          <a:xfrm>
            <a:off x="2338426" y="5202938"/>
            <a:ext cx="6361" cy="150030"/>
          </a:xfrm>
          <a:custGeom>
            <a:avLst/>
            <a:gdLst>
              <a:gd name="connsiteX0" fmla="*/ 0 w 12721"/>
              <a:gd name="connsiteY0" fmla="*/ 0 h 300060"/>
              <a:gd name="connsiteX1" fmla="*/ 0 w 12721"/>
              <a:gd name="connsiteY1" fmla="*/ 300060 h 300060"/>
            </a:gdLst>
            <a:ahLst/>
            <a:cxnLst>
              <a:cxn ang="0">
                <a:pos x="connsiteX0" y="connsiteY0"/>
              </a:cxn>
              <a:cxn ang="0">
                <a:pos x="connsiteX1" y="connsiteY1"/>
              </a:cxn>
            </a:cxnLst>
            <a:rect l="l" t="t" r="r" b="b"/>
            <a:pathLst>
              <a:path w="12721" h="300060">
                <a:moveTo>
                  <a:pt x="0" y="0"/>
                </a:moveTo>
                <a:lnTo>
                  <a:pt x="0" y="300060"/>
                </a:lnTo>
              </a:path>
            </a:pathLst>
          </a:custGeom>
          <a:ln w="11944" cap="flat">
            <a:solidFill>
              <a:srgbClr val="9CDAED"/>
            </a:solidFill>
            <a:prstDash val="solid"/>
            <a:miter/>
          </a:ln>
        </p:spPr>
        <p:txBody>
          <a:bodyPr rtlCol="0" anchor="ctr">
            <a:noAutofit/>
          </a:bodyPr>
          <a:lstStyle/>
          <a:p>
            <a:endParaRPr lang="en-US" sz="900"/>
          </a:p>
        </p:txBody>
      </p:sp>
      <p:sp>
        <p:nvSpPr>
          <p:cNvPr id="30" name="Freeform 29">
            <a:extLst>
              <a:ext uri="{FF2B5EF4-FFF2-40B4-BE49-F238E27FC236}">
                <a16:creationId xmlns:a16="http://schemas.microsoft.com/office/drawing/2014/main" id="{AF73E1B6-FAB6-6443-891E-A41EE4E0A9AB}"/>
              </a:ext>
            </a:extLst>
          </p:cNvPr>
          <p:cNvSpPr/>
          <p:nvPr/>
        </p:nvSpPr>
        <p:spPr>
          <a:xfrm>
            <a:off x="4939314" y="5202938"/>
            <a:ext cx="6361" cy="150030"/>
          </a:xfrm>
          <a:custGeom>
            <a:avLst/>
            <a:gdLst>
              <a:gd name="connsiteX0" fmla="*/ 0 w 12721"/>
              <a:gd name="connsiteY0" fmla="*/ 0 h 300060"/>
              <a:gd name="connsiteX1" fmla="*/ 0 w 12721"/>
              <a:gd name="connsiteY1" fmla="*/ 300060 h 300060"/>
            </a:gdLst>
            <a:ahLst/>
            <a:cxnLst>
              <a:cxn ang="0">
                <a:pos x="connsiteX0" y="connsiteY0"/>
              </a:cxn>
              <a:cxn ang="0">
                <a:pos x="connsiteX1" y="connsiteY1"/>
              </a:cxn>
            </a:cxnLst>
            <a:rect l="l" t="t" r="r" b="b"/>
            <a:pathLst>
              <a:path w="12721" h="300060">
                <a:moveTo>
                  <a:pt x="0" y="0"/>
                </a:moveTo>
                <a:lnTo>
                  <a:pt x="0" y="300060"/>
                </a:lnTo>
              </a:path>
            </a:pathLst>
          </a:custGeom>
          <a:ln w="11944" cap="flat">
            <a:solidFill>
              <a:srgbClr val="9CDAED"/>
            </a:solidFill>
            <a:prstDash val="solid"/>
            <a:miter/>
          </a:ln>
        </p:spPr>
        <p:txBody>
          <a:bodyPr rtlCol="0" anchor="ctr">
            <a:noAutofit/>
          </a:bodyPr>
          <a:lstStyle/>
          <a:p>
            <a:endParaRPr lang="en-US" sz="900"/>
          </a:p>
        </p:txBody>
      </p:sp>
      <p:sp>
        <p:nvSpPr>
          <p:cNvPr id="31" name="Freeform 30">
            <a:extLst>
              <a:ext uri="{FF2B5EF4-FFF2-40B4-BE49-F238E27FC236}">
                <a16:creationId xmlns:a16="http://schemas.microsoft.com/office/drawing/2014/main" id="{B5D8A02F-E40A-5949-BF12-F5126B360A5D}"/>
              </a:ext>
            </a:extLst>
          </p:cNvPr>
          <p:cNvSpPr/>
          <p:nvPr/>
        </p:nvSpPr>
        <p:spPr>
          <a:xfrm>
            <a:off x="2334419" y="5277922"/>
            <a:ext cx="2600887" cy="6360"/>
          </a:xfrm>
          <a:custGeom>
            <a:avLst/>
            <a:gdLst>
              <a:gd name="connsiteX0" fmla="*/ 5201436 w 5201436"/>
              <a:gd name="connsiteY0" fmla="*/ 0 h 12719"/>
              <a:gd name="connsiteX1" fmla="*/ 0 w 5201436"/>
              <a:gd name="connsiteY1" fmla="*/ 0 h 12719"/>
            </a:gdLst>
            <a:ahLst/>
            <a:cxnLst>
              <a:cxn ang="0">
                <a:pos x="connsiteX0" y="connsiteY0"/>
              </a:cxn>
              <a:cxn ang="0">
                <a:pos x="connsiteX1" y="connsiteY1"/>
              </a:cxn>
            </a:cxnLst>
            <a:rect l="l" t="t" r="r" b="b"/>
            <a:pathLst>
              <a:path w="5201436" h="12719">
                <a:moveTo>
                  <a:pt x="5201436" y="0"/>
                </a:moveTo>
                <a:lnTo>
                  <a:pt x="0" y="0"/>
                </a:lnTo>
              </a:path>
            </a:pathLst>
          </a:custGeom>
          <a:ln w="11944" cap="flat">
            <a:solidFill>
              <a:srgbClr val="9CDAED"/>
            </a:solidFill>
            <a:prstDash val="solid"/>
            <a:miter/>
          </a:ln>
        </p:spPr>
        <p:txBody>
          <a:bodyPr rtlCol="0" anchor="ctr">
            <a:noAutofit/>
          </a:bodyPr>
          <a:lstStyle/>
          <a:p>
            <a:endParaRPr lang="en-US" sz="900"/>
          </a:p>
        </p:txBody>
      </p:sp>
      <p:grpSp>
        <p:nvGrpSpPr>
          <p:cNvPr id="49" name="Graphic 22">
            <a:extLst>
              <a:ext uri="{FF2B5EF4-FFF2-40B4-BE49-F238E27FC236}">
                <a16:creationId xmlns:a16="http://schemas.microsoft.com/office/drawing/2014/main" id="{37D4484E-2C09-A64F-AFFE-24813B7E3242}"/>
              </a:ext>
            </a:extLst>
          </p:cNvPr>
          <p:cNvGrpSpPr/>
          <p:nvPr userDrawn="1"/>
        </p:nvGrpSpPr>
        <p:grpSpPr>
          <a:xfrm>
            <a:off x="3535717" y="4197501"/>
            <a:ext cx="224665" cy="222024"/>
            <a:chOff x="7040053" y="8369040"/>
            <a:chExt cx="449300" cy="444048"/>
          </a:xfrm>
          <a:solidFill>
            <a:srgbClr val="68C0ED"/>
          </a:solidFill>
        </p:grpSpPr>
        <p:sp>
          <p:nvSpPr>
            <p:cNvPr id="50" name="Freeform 49">
              <a:extLst>
                <a:ext uri="{FF2B5EF4-FFF2-40B4-BE49-F238E27FC236}">
                  <a16:creationId xmlns:a16="http://schemas.microsoft.com/office/drawing/2014/main" id="{E439B363-F2BE-D945-80C5-A9A681199389}"/>
                </a:ext>
              </a:extLst>
            </p:cNvPr>
            <p:cNvSpPr/>
            <p:nvPr/>
          </p:nvSpPr>
          <p:spPr>
            <a:xfrm>
              <a:off x="7428198" y="8370123"/>
              <a:ext cx="59116" cy="52594"/>
            </a:xfrm>
            <a:custGeom>
              <a:avLst/>
              <a:gdLst>
                <a:gd name="connsiteX0" fmla="*/ 21752 w 59116"/>
                <a:gd name="connsiteY0" fmla="*/ 16217 h 52594"/>
                <a:gd name="connsiteX1" fmla="*/ -2 w 59116"/>
                <a:gd name="connsiteY1" fmla="*/ 30717 h 52594"/>
                <a:gd name="connsiteX2" fmla="*/ 17936 w 59116"/>
                <a:gd name="connsiteY2" fmla="*/ 52595 h 52594"/>
                <a:gd name="connsiteX3" fmla="*/ 38672 w 59116"/>
                <a:gd name="connsiteY3" fmla="*/ 39875 h 52594"/>
                <a:gd name="connsiteX4" fmla="*/ 59026 w 59116"/>
                <a:gd name="connsiteY4" fmla="*/ 22195 h 52594"/>
                <a:gd name="connsiteX5" fmla="*/ 46683 w 59116"/>
                <a:gd name="connsiteY5" fmla="*/ 9108 h 52594"/>
                <a:gd name="connsiteX6" fmla="*/ 43251 w 59116"/>
                <a:gd name="connsiteY6" fmla="*/ 9475 h 52594"/>
                <a:gd name="connsiteX7" fmla="*/ 47195 w 59116"/>
                <a:gd name="connsiteY7" fmla="*/ 1716 h 52594"/>
                <a:gd name="connsiteX8" fmla="*/ 21752 w 59116"/>
                <a:gd name="connsiteY8" fmla="*/ 15581 h 5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16" h="52594">
                  <a:moveTo>
                    <a:pt x="21752" y="16217"/>
                  </a:moveTo>
                  <a:lnTo>
                    <a:pt x="-2" y="30717"/>
                  </a:lnTo>
                  <a:lnTo>
                    <a:pt x="17936" y="52595"/>
                  </a:lnTo>
                  <a:lnTo>
                    <a:pt x="38672" y="39875"/>
                  </a:lnTo>
                  <a:cubicBezTo>
                    <a:pt x="38672" y="39875"/>
                    <a:pt x="60680" y="36950"/>
                    <a:pt x="59026" y="22195"/>
                  </a:cubicBezTo>
                  <a:cubicBezTo>
                    <a:pt x="59232" y="15173"/>
                    <a:pt x="53706" y="9314"/>
                    <a:pt x="46683" y="9108"/>
                  </a:cubicBezTo>
                  <a:cubicBezTo>
                    <a:pt x="45528" y="9074"/>
                    <a:pt x="44373" y="9197"/>
                    <a:pt x="43251" y="9475"/>
                  </a:cubicBezTo>
                  <a:cubicBezTo>
                    <a:pt x="43251" y="9475"/>
                    <a:pt x="49739" y="6295"/>
                    <a:pt x="47195" y="1716"/>
                  </a:cubicBezTo>
                  <a:cubicBezTo>
                    <a:pt x="44651" y="-2863"/>
                    <a:pt x="25187" y="1716"/>
                    <a:pt x="21752" y="15581"/>
                  </a:cubicBezTo>
                </a:path>
              </a:pathLst>
            </a:custGeom>
            <a:solidFill>
              <a:srgbClr val="68C0ED"/>
            </a:solidFill>
            <a:ln w="12707" cap="flat">
              <a:noFill/>
              <a:prstDash val="solid"/>
              <a:miter/>
            </a:ln>
          </p:spPr>
          <p:txBody>
            <a:bodyPr rtlCol="0" anchor="ctr">
              <a:noAutofit/>
            </a:bodyPr>
            <a:lstStyle/>
            <a:p>
              <a:endParaRPr lang="en-US" sz="900"/>
            </a:p>
          </p:txBody>
        </p:sp>
        <p:sp>
          <p:nvSpPr>
            <p:cNvPr id="51" name="Freeform 50">
              <a:extLst>
                <a:ext uri="{FF2B5EF4-FFF2-40B4-BE49-F238E27FC236}">
                  <a16:creationId xmlns:a16="http://schemas.microsoft.com/office/drawing/2014/main" id="{5A76D7F2-68E1-B947-B427-E5DBA843A429}"/>
                </a:ext>
              </a:extLst>
            </p:cNvPr>
            <p:cNvSpPr/>
            <p:nvPr/>
          </p:nvSpPr>
          <p:spPr>
            <a:xfrm>
              <a:off x="7426929" y="8369040"/>
              <a:ext cx="62424" cy="55459"/>
            </a:xfrm>
            <a:custGeom>
              <a:avLst/>
              <a:gdLst>
                <a:gd name="connsiteX0" fmla="*/ 4066 w 62424"/>
                <a:gd name="connsiteY0" fmla="*/ 32182 h 55459"/>
                <a:gd name="connsiteX1" fmla="*/ 19586 w 62424"/>
                <a:gd name="connsiteY1" fmla="*/ 51134 h 55459"/>
                <a:gd name="connsiteX2" fmla="*/ 38922 w 62424"/>
                <a:gd name="connsiteY2" fmla="*/ 39814 h 55459"/>
                <a:gd name="connsiteX3" fmla="*/ 39686 w 62424"/>
                <a:gd name="connsiteY3" fmla="*/ 39814 h 55459"/>
                <a:gd name="connsiteX4" fmla="*/ 58386 w 62424"/>
                <a:gd name="connsiteY4" fmla="*/ 24296 h 55459"/>
                <a:gd name="connsiteX5" fmla="*/ 53934 w 62424"/>
                <a:gd name="connsiteY5" fmla="*/ 15265 h 55459"/>
                <a:gd name="connsiteX6" fmla="*/ 44902 w 62424"/>
                <a:gd name="connsiteY6" fmla="*/ 13357 h 55459"/>
                <a:gd name="connsiteX7" fmla="*/ 42739 w 62424"/>
                <a:gd name="connsiteY7" fmla="*/ 11957 h 55459"/>
                <a:gd name="connsiteX8" fmla="*/ 43756 w 62424"/>
                <a:gd name="connsiteY8" fmla="*/ 9668 h 55459"/>
                <a:gd name="connsiteX9" fmla="*/ 46937 w 62424"/>
                <a:gd name="connsiteY9" fmla="*/ 6488 h 55459"/>
                <a:gd name="connsiteX10" fmla="*/ 46937 w 62424"/>
                <a:gd name="connsiteY10" fmla="*/ 4707 h 55459"/>
                <a:gd name="connsiteX11" fmla="*/ 41976 w 62424"/>
                <a:gd name="connsiteY11" fmla="*/ 4707 h 55459"/>
                <a:gd name="connsiteX12" fmla="*/ 25565 w 62424"/>
                <a:gd name="connsiteY12" fmla="*/ 17300 h 55459"/>
                <a:gd name="connsiteX13" fmla="*/ 24674 w 62424"/>
                <a:gd name="connsiteY13" fmla="*/ 18445 h 55459"/>
                <a:gd name="connsiteX14" fmla="*/ 19204 w 62424"/>
                <a:gd name="connsiteY14" fmla="*/ 55459 h 55459"/>
                <a:gd name="connsiteX15" fmla="*/ 17678 w 62424"/>
                <a:gd name="connsiteY15" fmla="*/ 54696 h 55459"/>
                <a:gd name="connsiteX16" fmla="*/ 122 w 62424"/>
                <a:gd name="connsiteY16" fmla="*/ 32564 h 55459"/>
                <a:gd name="connsiteX17" fmla="*/ 122 w 62424"/>
                <a:gd name="connsiteY17" fmla="*/ 31037 h 55459"/>
                <a:gd name="connsiteX18" fmla="*/ 122 w 62424"/>
                <a:gd name="connsiteY18" fmla="*/ 30020 h 55459"/>
                <a:gd name="connsiteX19" fmla="*/ 21240 w 62424"/>
                <a:gd name="connsiteY19" fmla="*/ 16028 h 55459"/>
                <a:gd name="connsiteX20" fmla="*/ 41721 w 62424"/>
                <a:gd name="connsiteY20" fmla="*/ 1 h 55459"/>
                <a:gd name="connsiteX21" fmla="*/ 50117 w 62424"/>
                <a:gd name="connsiteY21" fmla="*/ 2418 h 55459"/>
                <a:gd name="connsiteX22" fmla="*/ 50753 w 62424"/>
                <a:gd name="connsiteY22" fmla="*/ 7251 h 55459"/>
                <a:gd name="connsiteX23" fmla="*/ 49863 w 62424"/>
                <a:gd name="connsiteY23" fmla="*/ 9032 h 55459"/>
                <a:gd name="connsiteX24" fmla="*/ 56224 w 62424"/>
                <a:gd name="connsiteY24" fmla="*/ 11576 h 55459"/>
                <a:gd name="connsiteX25" fmla="*/ 62330 w 62424"/>
                <a:gd name="connsiteY25" fmla="*/ 23532 h 55459"/>
                <a:gd name="connsiteX26" fmla="*/ 40576 w 62424"/>
                <a:gd name="connsiteY26" fmla="*/ 43375 h 55459"/>
                <a:gd name="connsiteX27" fmla="*/ 20095 w 62424"/>
                <a:gd name="connsiteY27" fmla="*/ 55332 h 55459"/>
                <a:gd name="connsiteX28" fmla="*/ 19204 w 62424"/>
                <a:gd name="connsiteY28" fmla="*/ 55332 h 5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424" h="55459">
                  <a:moveTo>
                    <a:pt x="4066" y="32182"/>
                  </a:moveTo>
                  <a:lnTo>
                    <a:pt x="19586" y="51134"/>
                  </a:lnTo>
                  <a:lnTo>
                    <a:pt x="38922" y="39814"/>
                  </a:lnTo>
                  <a:lnTo>
                    <a:pt x="39686" y="39814"/>
                  </a:lnTo>
                  <a:cubicBezTo>
                    <a:pt x="39686" y="39814"/>
                    <a:pt x="59786" y="37015"/>
                    <a:pt x="58386" y="24296"/>
                  </a:cubicBezTo>
                  <a:cubicBezTo>
                    <a:pt x="58208" y="20801"/>
                    <a:pt x="56597" y="17534"/>
                    <a:pt x="53934" y="15265"/>
                  </a:cubicBezTo>
                  <a:cubicBezTo>
                    <a:pt x="51268" y="13520"/>
                    <a:pt x="48045" y="12839"/>
                    <a:pt x="44902" y="13357"/>
                  </a:cubicBezTo>
                  <a:cubicBezTo>
                    <a:pt x="43927" y="13520"/>
                    <a:pt x="42989" y="12913"/>
                    <a:pt x="42739" y="11957"/>
                  </a:cubicBezTo>
                  <a:cubicBezTo>
                    <a:pt x="42393" y="11044"/>
                    <a:pt x="42847" y="10023"/>
                    <a:pt x="43756" y="9668"/>
                  </a:cubicBezTo>
                  <a:cubicBezTo>
                    <a:pt x="44393" y="9668"/>
                    <a:pt x="46555" y="8014"/>
                    <a:pt x="46937" y="6488"/>
                  </a:cubicBezTo>
                  <a:cubicBezTo>
                    <a:pt x="47231" y="5931"/>
                    <a:pt x="47231" y="5264"/>
                    <a:pt x="46937" y="4707"/>
                  </a:cubicBezTo>
                  <a:cubicBezTo>
                    <a:pt x="46937" y="4707"/>
                    <a:pt x="45283" y="3817"/>
                    <a:pt x="41976" y="4707"/>
                  </a:cubicBezTo>
                  <a:cubicBezTo>
                    <a:pt x="34683" y="5755"/>
                    <a:pt x="28464" y="10527"/>
                    <a:pt x="25565" y="17300"/>
                  </a:cubicBezTo>
                  <a:cubicBezTo>
                    <a:pt x="25419" y="17778"/>
                    <a:pt x="25102" y="18185"/>
                    <a:pt x="24674" y="18445"/>
                  </a:cubicBezTo>
                  <a:close/>
                  <a:moveTo>
                    <a:pt x="19204" y="55459"/>
                  </a:moveTo>
                  <a:cubicBezTo>
                    <a:pt x="18599" y="55481"/>
                    <a:pt x="18024" y="55193"/>
                    <a:pt x="17678" y="54696"/>
                  </a:cubicBezTo>
                  <a:lnTo>
                    <a:pt x="122" y="32564"/>
                  </a:lnTo>
                  <a:cubicBezTo>
                    <a:pt x="-43" y="32068"/>
                    <a:pt x="-43" y="31533"/>
                    <a:pt x="122" y="31037"/>
                  </a:cubicBezTo>
                  <a:cubicBezTo>
                    <a:pt x="23" y="30705"/>
                    <a:pt x="23" y="30352"/>
                    <a:pt x="122" y="30020"/>
                  </a:cubicBezTo>
                  <a:lnTo>
                    <a:pt x="21240" y="16028"/>
                  </a:lnTo>
                  <a:cubicBezTo>
                    <a:pt x="24614" y="7337"/>
                    <a:pt x="32473" y="1187"/>
                    <a:pt x="41721" y="1"/>
                  </a:cubicBezTo>
                  <a:cubicBezTo>
                    <a:pt x="45920" y="1"/>
                    <a:pt x="48973" y="1"/>
                    <a:pt x="50117" y="2418"/>
                  </a:cubicBezTo>
                  <a:cubicBezTo>
                    <a:pt x="51007" y="3865"/>
                    <a:pt x="51238" y="5623"/>
                    <a:pt x="50753" y="7251"/>
                  </a:cubicBezTo>
                  <a:cubicBezTo>
                    <a:pt x="50534" y="7881"/>
                    <a:pt x="50235" y="8479"/>
                    <a:pt x="49863" y="9032"/>
                  </a:cubicBezTo>
                  <a:cubicBezTo>
                    <a:pt x="52130" y="9454"/>
                    <a:pt x="54291" y="10318"/>
                    <a:pt x="56224" y="11576"/>
                  </a:cubicBezTo>
                  <a:cubicBezTo>
                    <a:pt x="59859" y="14519"/>
                    <a:pt x="62077" y="18863"/>
                    <a:pt x="62330" y="23532"/>
                  </a:cubicBezTo>
                  <a:cubicBezTo>
                    <a:pt x="63730" y="36252"/>
                    <a:pt x="48973" y="42103"/>
                    <a:pt x="40576" y="43375"/>
                  </a:cubicBezTo>
                  <a:lnTo>
                    <a:pt x="20095" y="55332"/>
                  </a:lnTo>
                  <a:lnTo>
                    <a:pt x="19204" y="55332"/>
                  </a:lnTo>
                </a:path>
              </a:pathLst>
            </a:custGeom>
            <a:solidFill>
              <a:srgbClr val="68C0ED"/>
            </a:solidFill>
            <a:ln w="12707" cap="flat">
              <a:noFill/>
              <a:prstDash val="solid"/>
              <a:miter/>
            </a:ln>
          </p:spPr>
          <p:txBody>
            <a:bodyPr rtlCol="0" anchor="ctr">
              <a:noAutofit/>
            </a:bodyPr>
            <a:lstStyle/>
            <a:p>
              <a:endParaRPr lang="en-US" sz="900"/>
            </a:p>
          </p:txBody>
        </p:sp>
        <p:sp>
          <p:nvSpPr>
            <p:cNvPr id="52" name="Freeform 51">
              <a:extLst>
                <a:ext uri="{FF2B5EF4-FFF2-40B4-BE49-F238E27FC236}">
                  <a16:creationId xmlns:a16="http://schemas.microsoft.com/office/drawing/2014/main" id="{07D2F375-4BB2-E543-B430-CD3C320C02FD}"/>
                </a:ext>
              </a:extLst>
            </p:cNvPr>
            <p:cNvSpPr/>
            <p:nvPr/>
          </p:nvSpPr>
          <p:spPr>
            <a:xfrm>
              <a:off x="7043372" y="8477159"/>
              <a:ext cx="276183" cy="334022"/>
            </a:xfrm>
            <a:custGeom>
              <a:avLst/>
              <a:gdLst>
                <a:gd name="connsiteX0" fmla="*/ 118435 w 276183"/>
                <a:gd name="connsiteY0" fmla="*/ 2926 h 334022"/>
                <a:gd name="connsiteX1" fmla="*/ 276182 w 276183"/>
                <a:gd name="connsiteY1" fmla="*/ 1 h 334022"/>
                <a:gd name="connsiteX2" fmla="*/ 273638 w 276183"/>
                <a:gd name="connsiteY2" fmla="*/ 52661 h 334022"/>
                <a:gd name="connsiteX3" fmla="*/ 269185 w 276183"/>
                <a:gd name="connsiteY3" fmla="*/ 334023 h 334022"/>
                <a:gd name="connsiteX4" fmla="*/ 213974 w 276183"/>
                <a:gd name="connsiteY4" fmla="*/ 334023 h 334022"/>
                <a:gd name="connsiteX5" fmla="*/ 200616 w 276183"/>
                <a:gd name="connsiteY5" fmla="*/ 86114 h 334022"/>
                <a:gd name="connsiteX6" fmla="*/ 187895 w 276183"/>
                <a:gd name="connsiteY6" fmla="*/ 87386 h 334022"/>
                <a:gd name="connsiteX7" fmla="*/ 162452 w 276183"/>
                <a:gd name="connsiteY7" fmla="*/ 227304 h 334022"/>
                <a:gd name="connsiteX8" fmla="*/ 138026 w 276183"/>
                <a:gd name="connsiteY8" fmla="*/ 245112 h 334022"/>
                <a:gd name="connsiteX9" fmla="*/ -2 w 276183"/>
                <a:gd name="connsiteY9" fmla="*/ 213058 h 334022"/>
                <a:gd name="connsiteX10" fmla="*/ 13610 w 276183"/>
                <a:gd name="connsiteY10" fmla="*/ 158108 h 334022"/>
                <a:gd name="connsiteX11" fmla="*/ 107749 w 276183"/>
                <a:gd name="connsiteY11" fmla="*/ 178460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183" h="334022">
                  <a:moveTo>
                    <a:pt x="118435" y="2926"/>
                  </a:moveTo>
                  <a:lnTo>
                    <a:pt x="276182" y="1"/>
                  </a:lnTo>
                  <a:cubicBezTo>
                    <a:pt x="276182" y="1"/>
                    <a:pt x="274783" y="38160"/>
                    <a:pt x="273638" y="52661"/>
                  </a:cubicBezTo>
                  <a:cubicBezTo>
                    <a:pt x="273001" y="61819"/>
                    <a:pt x="269185" y="334023"/>
                    <a:pt x="269185" y="334023"/>
                  </a:cubicBezTo>
                  <a:lnTo>
                    <a:pt x="213974" y="334023"/>
                  </a:lnTo>
                  <a:lnTo>
                    <a:pt x="200616" y="86114"/>
                  </a:lnTo>
                  <a:lnTo>
                    <a:pt x="187895" y="87386"/>
                  </a:lnTo>
                  <a:lnTo>
                    <a:pt x="162452" y="227304"/>
                  </a:lnTo>
                  <a:cubicBezTo>
                    <a:pt x="160319" y="238776"/>
                    <a:pt x="149602" y="246589"/>
                    <a:pt x="138026" y="245112"/>
                  </a:cubicBezTo>
                  <a:lnTo>
                    <a:pt x="-2" y="213058"/>
                  </a:lnTo>
                  <a:lnTo>
                    <a:pt x="13610" y="158108"/>
                  </a:lnTo>
                  <a:lnTo>
                    <a:pt x="107749" y="178460"/>
                  </a:lnTo>
                  <a:close/>
                </a:path>
              </a:pathLst>
            </a:custGeom>
            <a:solidFill>
              <a:srgbClr val="68C0ED"/>
            </a:solidFill>
            <a:ln w="12707" cap="flat">
              <a:noFill/>
              <a:prstDash val="solid"/>
              <a:miter/>
            </a:ln>
          </p:spPr>
          <p:txBody>
            <a:bodyPr rtlCol="0" anchor="ctr">
              <a:noAutofit/>
            </a:bodyPr>
            <a:lstStyle/>
            <a:p>
              <a:endParaRPr lang="en-US" sz="900"/>
            </a:p>
          </p:txBody>
        </p:sp>
        <p:sp>
          <p:nvSpPr>
            <p:cNvPr id="53" name="Freeform 52">
              <a:extLst>
                <a:ext uri="{FF2B5EF4-FFF2-40B4-BE49-F238E27FC236}">
                  <a16:creationId xmlns:a16="http://schemas.microsoft.com/office/drawing/2014/main" id="{A9E4F14D-975F-DC48-9E10-283676D73E48}"/>
                </a:ext>
              </a:extLst>
            </p:cNvPr>
            <p:cNvSpPr/>
            <p:nvPr/>
          </p:nvSpPr>
          <p:spPr>
            <a:xfrm>
              <a:off x="7040053" y="8475123"/>
              <a:ext cx="281026" cy="337965"/>
            </a:xfrm>
            <a:custGeom>
              <a:avLst/>
              <a:gdLst>
                <a:gd name="connsiteX0" fmla="*/ 218693 w 281026"/>
                <a:gd name="connsiteY0" fmla="*/ 334023 h 337965"/>
                <a:gd name="connsiteX1" fmla="*/ 269579 w 281026"/>
                <a:gd name="connsiteY1" fmla="*/ 334023 h 337965"/>
                <a:gd name="connsiteX2" fmla="*/ 274540 w 281026"/>
                <a:gd name="connsiteY2" fmla="*/ 54188 h 337965"/>
                <a:gd name="connsiteX3" fmla="*/ 277084 w 281026"/>
                <a:gd name="connsiteY3" fmla="*/ 3308 h 337965"/>
                <a:gd name="connsiteX4" fmla="*/ 123281 w 281026"/>
                <a:gd name="connsiteY4" fmla="*/ 6234 h 337965"/>
                <a:gd name="connsiteX5" fmla="*/ 111196 w 281026"/>
                <a:gd name="connsiteY5" fmla="*/ 179478 h 337965"/>
                <a:gd name="connsiteX6" fmla="*/ 110433 w 281026"/>
                <a:gd name="connsiteY6" fmla="*/ 180877 h 337965"/>
                <a:gd name="connsiteX7" fmla="*/ 108779 w 281026"/>
                <a:gd name="connsiteY7" fmla="*/ 180877 h 337965"/>
                <a:gd name="connsiteX8" fmla="*/ 16803 w 281026"/>
                <a:gd name="connsiteY8" fmla="*/ 161797 h 337965"/>
                <a:gd name="connsiteX9" fmla="*/ 4081 w 281026"/>
                <a:gd name="connsiteY9" fmla="*/ 212676 h 337965"/>
                <a:gd name="connsiteX10" fmla="*/ 140201 w 281026"/>
                <a:gd name="connsiteY10" fmla="*/ 244349 h 337965"/>
                <a:gd name="connsiteX11" fmla="*/ 162210 w 281026"/>
                <a:gd name="connsiteY11" fmla="*/ 228067 h 337965"/>
                <a:gd name="connsiteX12" fmla="*/ 187652 w 281026"/>
                <a:gd name="connsiteY12" fmla="*/ 88149 h 337965"/>
                <a:gd name="connsiteX13" fmla="*/ 189433 w 281026"/>
                <a:gd name="connsiteY13" fmla="*/ 86623 h 337965"/>
                <a:gd name="connsiteX14" fmla="*/ 202155 w 281026"/>
                <a:gd name="connsiteY14" fmla="*/ 85351 h 337965"/>
                <a:gd name="connsiteX15" fmla="*/ 203681 w 281026"/>
                <a:gd name="connsiteY15" fmla="*/ 85351 h 337965"/>
                <a:gd name="connsiteX16" fmla="*/ 204317 w 281026"/>
                <a:gd name="connsiteY16" fmla="*/ 86623 h 337965"/>
                <a:gd name="connsiteX17" fmla="*/ 271996 w 281026"/>
                <a:gd name="connsiteY17" fmla="*/ 337967 h 337965"/>
                <a:gd name="connsiteX18" fmla="*/ 216785 w 281026"/>
                <a:gd name="connsiteY18" fmla="*/ 337967 h 337965"/>
                <a:gd name="connsiteX19" fmla="*/ 214749 w 281026"/>
                <a:gd name="connsiteY19" fmla="*/ 336186 h 337965"/>
                <a:gd name="connsiteX20" fmla="*/ 202028 w 281026"/>
                <a:gd name="connsiteY20" fmla="*/ 90312 h 337965"/>
                <a:gd name="connsiteX21" fmla="*/ 192232 w 281026"/>
                <a:gd name="connsiteY21" fmla="*/ 91329 h 337965"/>
                <a:gd name="connsiteX22" fmla="*/ 166789 w 281026"/>
                <a:gd name="connsiteY22" fmla="*/ 229085 h 337965"/>
                <a:gd name="connsiteX23" fmla="*/ 140201 w 281026"/>
                <a:gd name="connsiteY23" fmla="*/ 248546 h 337965"/>
                <a:gd name="connsiteX24" fmla="*/ 1410 w 281026"/>
                <a:gd name="connsiteY24" fmla="*/ 216492 h 337965"/>
                <a:gd name="connsiteX25" fmla="*/ 138 w 281026"/>
                <a:gd name="connsiteY25" fmla="*/ 215602 h 337965"/>
                <a:gd name="connsiteX26" fmla="*/ 138 w 281026"/>
                <a:gd name="connsiteY26" fmla="*/ 214076 h 337965"/>
                <a:gd name="connsiteX27" fmla="*/ 13750 w 281026"/>
                <a:gd name="connsiteY27" fmla="*/ 159126 h 337965"/>
                <a:gd name="connsiteX28" fmla="*/ 16039 w 281026"/>
                <a:gd name="connsiteY28" fmla="*/ 157727 h 337965"/>
                <a:gd name="connsiteX29" fmla="*/ 108016 w 281026"/>
                <a:gd name="connsiteY29" fmla="*/ 177570 h 337965"/>
                <a:gd name="connsiteX30" fmla="*/ 119847 w 281026"/>
                <a:gd name="connsiteY30" fmla="*/ 4835 h 337965"/>
                <a:gd name="connsiteX31" fmla="*/ 121755 w 281026"/>
                <a:gd name="connsiteY31" fmla="*/ 2927 h 337965"/>
                <a:gd name="connsiteX32" fmla="*/ 279501 w 281026"/>
                <a:gd name="connsiteY32" fmla="*/ 1 h 337965"/>
                <a:gd name="connsiteX33" fmla="*/ 280901 w 281026"/>
                <a:gd name="connsiteY33" fmla="*/ 637 h 337965"/>
                <a:gd name="connsiteX34" fmla="*/ 280901 w 281026"/>
                <a:gd name="connsiteY34" fmla="*/ 2036 h 337965"/>
                <a:gd name="connsiteX35" fmla="*/ 278230 w 281026"/>
                <a:gd name="connsiteY35" fmla="*/ 54824 h 337965"/>
                <a:gd name="connsiteX36" fmla="*/ 273268 w 281026"/>
                <a:gd name="connsiteY36" fmla="*/ 336059 h 337965"/>
                <a:gd name="connsiteX37" fmla="*/ 271360 w 281026"/>
                <a:gd name="connsiteY37" fmla="*/ 337967 h 33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1026" h="337965">
                  <a:moveTo>
                    <a:pt x="218693" y="334023"/>
                  </a:moveTo>
                  <a:lnTo>
                    <a:pt x="269579" y="334023"/>
                  </a:lnTo>
                  <a:cubicBezTo>
                    <a:pt x="269579" y="307693"/>
                    <a:pt x="273904" y="62964"/>
                    <a:pt x="274540" y="54188"/>
                  </a:cubicBezTo>
                  <a:cubicBezTo>
                    <a:pt x="275558" y="41468"/>
                    <a:pt x="276830" y="11831"/>
                    <a:pt x="277084" y="3308"/>
                  </a:cubicBezTo>
                  <a:lnTo>
                    <a:pt x="123281" y="6234"/>
                  </a:lnTo>
                  <a:lnTo>
                    <a:pt x="111196" y="179478"/>
                  </a:lnTo>
                  <a:cubicBezTo>
                    <a:pt x="111129" y="180024"/>
                    <a:pt x="110856" y="180525"/>
                    <a:pt x="110433" y="180877"/>
                  </a:cubicBezTo>
                  <a:cubicBezTo>
                    <a:pt x="109899" y="181071"/>
                    <a:pt x="109313" y="181071"/>
                    <a:pt x="108779" y="180877"/>
                  </a:cubicBezTo>
                  <a:lnTo>
                    <a:pt x="16803" y="161797"/>
                  </a:lnTo>
                  <a:lnTo>
                    <a:pt x="4081" y="212676"/>
                  </a:lnTo>
                  <a:lnTo>
                    <a:pt x="140201" y="244349"/>
                  </a:lnTo>
                  <a:cubicBezTo>
                    <a:pt x="150671" y="245528"/>
                    <a:pt x="160275" y="238423"/>
                    <a:pt x="162210" y="228067"/>
                  </a:cubicBezTo>
                  <a:lnTo>
                    <a:pt x="187652" y="88149"/>
                  </a:lnTo>
                  <a:cubicBezTo>
                    <a:pt x="187863" y="87315"/>
                    <a:pt x="188577" y="86704"/>
                    <a:pt x="189433" y="86623"/>
                  </a:cubicBezTo>
                  <a:lnTo>
                    <a:pt x="202155" y="85351"/>
                  </a:lnTo>
                  <a:cubicBezTo>
                    <a:pt x="202650" y="85186"/>
                    <a:pt x="203186" y="85186"/>
                    <a:pt x="203681" y="85351"/>
                  </a:cubicBezTo>
                  <a:cubicBezTo>
                    <a:pt x="204090" y="85644"/>
                    <a:pt x="204328" y="86120"/>
                    <a:pt x="204317" y="86623"/>
                  </a:cubicBezTo>
                  <a:close/>
                  <a:moveTo>
                    <a:pt x="271996" y="337967"/>
                  </a:moveTo>
                  <a:lnTo>
                    <a:pt x="216785" y="337967"/>
                  </a:lnTo>
                  <a:cubicBezTo>
                    <a:pt x="215753" y="337975"/>
                    <a:pt x="214878" y="337209"/>
                    <a:pt x="214749" y="336186"/>
                  </a:cubicBezTo>
                  <a:lnTo>
                    <a:pt x="202028" y="90312"/>
                  </a:lnTo>
                  <a:lnTo>
                    <a:pt x="192232" y="91329"/>
                  </a:lnTo>
                  <a:lnTo>
                    <a:pt x="166789" y="229085"/>
                  </a:lnTo>
                  <a:cubicBezTo>
                    <a:pt x="164464" y="241579"/>
                    <a:pt x="152815" y="250106"/>
                    <a:pt x="140201" y="248546"/>
                  </a:cubicBezTo>
                  <a:lnTo>
                    <a:pt x="1410" y="216492"/>
                  </a:lnTo>
                  <a:cubicBezTo>
                    <a:pt x="872" y="216406"/>
                    <a:pt x="403" y="216078"/>
                    <a:pt x="138" y="215602"/>
                  </a:cubicBezTo>
                  <a:cubicBezTo>
                    <a:pt x="-48" y="215110"/>
                    <a:pt x="-48" y="214568"/>
                    <a:pt x="138" y="214076"/>
                  </a:cubicBezTo>
                  <a:lnTo>
                    <a:pt x="13750" y="159126"/>
                  </a:lnTo>
                  <a:cubicBezTo>
                    <a:pt x="14001" y="158111"/>
                    <a:pt x="15022" y="157487"/>
                    <a:pt x="16039" y="157727"/>
                  </a:cubicBezTo>
                  <a:lnTo>
                    <a:pt x="108016" y="177570"/>
                  </a:lnTo>
                  <a:lnTo>
                    <a:pt x="119847" y="4835"/>
                  </a:lnTo>
                  <a:cubicBezTo>
                    <a:pt x="119959" y="3831"/>
                    <a:pt x="120751" y="3039"/>
                    <a:pt x="121755" y="2927"/>
                  </a:cubicBezTo>
                  <a:lnTo>
                    <a:pt x="279501" y="1"/>
                  </a:lnTo>
                  <a:cubicBezTo>
                    <a:pt x="280040" y="-9"/>
                    <a:pt x="280555" y="225"/>
                    <a:pt x="280901" y="637"/>
                  </a:cubicBezTo>
                  <a:cubicBezTo>
                    <a:pt x="281066" y="1089"/>
                    <a:pt x="281066" y="1585"/>
                    <a:pt x="280901" y="2036"/>
                  </a:cubicBezTo>
                  <a:cubicBezTo>
                    <a:pt x="280901" y="2036"/>
                    <a:pt x="279374" y="40196"/>
                    <a:pt x="278230" y="54824"/>
                  </a:cubicBezTo>
                  <a:cubicBezTo>
                    <a:pt x="277593" y="63473"/>
                    <a:pt x="273268" y="333387"/>
                    <a:pt x="273268" y="336059"/>
                  </a:cubicBezTo>
                  <a:cubicBezTo>
                    <a:pt x="273268" y="337112"/>
                    <a:pt x="272413" y="337967"/>
                    <a:pt x="271360" y="337967"/>
                  </a:cubicBezTo>
                </a:path>
              </a:pathLst>
            </a:custGeom>
            <a:solidFill>
              <a:srgbClr val="68C0ED"/>
            </a:solidFill>
            <a:ln w="12707" cap="flat">
              <a:noFill/>
              <a:prstDash val="solid"/>
              <a:miter/>
            </a:ln>
          </p:spPr>
          <p:txBody>
            <a:bodyPr rtlCol="0" anchor="ctr">
              <a:noAutofit/>
            </a:bodyPr>
            <a:lstStyle/>
            <a:p>
              <a:endParaRPr lang="en-US" sz="900"/>
            </a:p>
          </p:txBody>
        </p:sp>
      </p:grpSp>
      <p:sp>
        <p:nvSpPr>
          <p:cNvPr id="54" name="Freeform 53">
            <a:extLst>
              <a:ext uri="{FF2B5EF4-FFF2-40B4-BE49-F238E27FC236}">
                <a16:creationId xmlns:a16="http://schemas.microsoft.com/office/drawing/2014/main" id="{762708D2-6D66-3346-B5A5-1987F4F5ECFF}"/>
              </a:ext>
            </a:extLst>
          </p:cNvPr>
          <p:cNvSpPr/>
          <p:nvPr userDrawn="1"/>
        </p:nvSpPr>
        <p:spPr>
          <a:xfrm>
            <a:off x="3637502" y="4292391"/>
            <a:ext cx="6361" cy="2226"/>
          </a:xfrm>
          <a:custGeom>
            <a:avLst/>
            <a:gdLst>
              <a:gd name="connsiteX0" fmla="*/ -2 w 12721"/>
              <a:gd name="connsiteY0" fmla="*/ 4453 h 4451"/>
              <a:gd name="connsiteX1" fmla="*/ 12720 w 12721"/>
              <a:gd name="connsiteY1" fmla="*/ 1 h 4451"/>
            </a:gdLst>
            <a:ahLst/>
            <a:cxnLst>
              <a:cxn ang="0">
                <a:pos x="connsiteX0" y="connsiteY0"/>
              </a:cxn>
              <a:cxn ang="0">
                <a:pos x="connsiteX1" y="connsiteY1"/>
              </a:cxn>
            </a:cxnLst>
            <a:rect l="l" t="t" r="r" b="b"/>
            <a:pathLst>
              <a:path w="12721" h="4451">
                <a:moveTo>
                  <a:pt x="-2" y="4453"/>
                </a:moveTo>
                <a:lnTo>
                  <a:pt x="12720" y="1"/>
                </a:lnTo>
                <a:close/>
              </a:path>
            </a:pathLst>
          </a:custGeom>
          <a:solidFill>
            <a:srgbClr val="68C0ED"/>
          </a:solidFill>
          <a:ln w="12707" cap="flat">
            <a:noFill/>
            <a:prstDash val="solid"/>
            <a:miter/>
          </a:ln>
        </p:spPr>
        <p:txBody>
          <a:bodyPr rtlCol="0" anchor="ctr">
            <a:noAutofit/>
          </a:bodyPr>
          <a:lstStyle/>
          <a:p>
            <a:endParaRPr lang="en-US" sz="900"/>
          </a:p>
        </p:txBody>
      </p:sp>
      <p:grpSp>
        <p:nvGrpSpPr>
          <p:cNvPr id="55" name="Graphic 22">
            <a:extLst>
              <a:ext uri="{FF2B5EF4-FFF2-40B4-BE49-F238E27FC236}">
                <a16:creationId xmlns:a16="http://schemas.microsoft.com/office/drawing/2014/main" id="{37D4484E-2C09-A64F-AFFE-24813B7E3242}"/>
              </a:ext>
            </a:extLst>
          </p:cNvPr>
          <p:cNvGrpSpPr/>
          <p:nvPr userDrawn="1"/>
        </p:nvGrpSpPr>
        <p:grpSpPr>
          <a:xfrm>
            <a:off x="3593292" y="4162649"/>
            <a:ext cx="153026" cy="132986"/>
            <a:chOff x="7155193" y="8299336"/>
            <a:chExt cx="306033" cy="265972"/>
          </a:xfrm>
          <a:solidFill>
            <a:srgbClr val="68C0ED"/>
          </a:solidFill>
        </p:grpSpPr>
        <p:sp>
          <p:nvSpPr>
            <p:cNvPr id="56" name="Freeform 55">
              <a:extLst>
                <a:ext uri="{FF2B5EF4-FFF2-40B4-BE49-F238E27FC236}">
                  <a16:creationId xmlns:a16="http://schemas.microsoft.com/office/drawing/2014/main" id="{73B7DA28-AA40-0644-BBC6-0573DC88C067}"/>
                </a:ext>
              </a:extLst>
            </p:cNvPr>
            <p:cNvSpPr/>
            <p:nvPr/>
          </p:nvSpPr>
          <p:spPr>
            <a:xfrm>
              <a:off x="7241555" y="8556927"/>
              <a:ext cx="16654" cy="8380"/>
            </a:xfrm>
            <a:custGeom>
              <a:avLst/>
              <a:gdLst>
                <a:gd name="connsiteX0" fmla="*/ 2052 w 16654"/>
                <a:gd name="connsiteY0" fmla="*/ 8381 h 8380"/>
                <a:gd name="connsiteX1" fmla="*/ 144 w 16654"/>
                <a:gd name="connsiteY1" fmla="*/ 6981 h 8380"/>
                <a:gd name="connsiteX2" fmla="*/ 1075 w 16654"/>
                <a:gd name="connsiteY2" fmla="*/ 4641 h 8380"/>
                <a:gd name="connsiteX3" fmla="*/ 1289 w 16654"/>
                <a:gd name="connsiteY3" fmla="*/ 4565 h 8380"/>
                <a:gd name="connsiteX4" fmla="*/ 14011 w 16654"/>
                <a:gd name="connsiteY4" fmla="*/ 113 h 8380"/>
                <a:gd name="connsiteX5" fmla="*/ 16555 w 16654"/>
                <a:gd name="connsiteY5" fmla="*/ 1257 h 8380"/>
                <a:gd name="connsiteX6" fmla="*/ 15283 w 16654"/>
                <a:gd name="connsiteY6" fmla="*/ 3801 h 8380"/>
                <a:gd name="connsiteX7" fmla="*/ 2561 w 16654"/>
                <a:gd name="connsiteY7" fmla="*/ 8253 h 8380"/>
                <a:gd name="connsiteX8" fmla="*/ 1925 w 16654"/>
                <a:gd name="connsiteY8" fmla="*/ 8253 h 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4" h="8380">
                  <a:moveTo>
                    <a:pt x="2052" y="8381"/>
                  </a:moveTo>
                  <a:cubicBezTo>
                    <a:pt x="1169" y="8412"/>
                    <a:pt x="380" y="7833"/>
                    <a:pt x="144" y="6981"/>
                  </a:cubicBezTo>
                  <a:cubicBezTo>
                    <a:pt x="-245" y="6078"/>
                    <a:pt x="171" y="5030"/>
                    <a:pt x="1075" y="4641"/>
                  </a:cubicBezTo>
                  <a:cubicBezTo>
                    <a:pt x="1145" y="4611"/>
                    <a:pt x="1216" y="4585"/>
                    <a:pt x="1289" y="4565"/>
                  </a:cubicBezTo>
                  <a:lnTo>
                    <a:pt x="14011" y="113"/>
                  </a:lnTo>
                  <a:cubicBezTo>
                    <a:pt x="15028" y="-238"/>
                    <a:pt x="16143" y="263"/>
                    <a:pt x="16555" y="1257"/>
                  </a:cubicBezTo>
                  <a:cubicBezTo>
                    <a:pt x="16892" y="2310"/>
                    <a:pt x="16328" y="3440"/>
                    <a:pt x="15283" y="3801"/>
                  </a:cubicBezTo>
                  <a:lnTo>
                    <a:pt x="2561" y="8253"/>
                  </a:lnTo>
                  <a:lnTo>
                    <a:pt x="1925" y="8253"/>
                  </a:lnTo>
                </a:path>
              </a:pathLst>
            </a:custGeom>
            <a:solidFill>
              <a:srgbClr val="68C0ED"/>
            </a:solidFill>
            <a:ln w="12707" cap="flat">
              <a:noFill/>
              <a:prstDash val="solid"/>
              <a:miter/>
            </a:ln>
          </p:spPr>
          <p:txBody>
            <a:bodyPr rtlCol="0" anchor="ctr">
              <a:noAutofit/>
            </a:bodyPr>
            <a:lstStyle/>
            <a:p>
              <a:endParaRPr lang="en-US" sz="900"/>
            </a:p>
          </p:txBody>
        </p:sp>
        <p:sp>
          <p:nvSpPr>
            <p:cNvPr id="57" name="Freeform 56">
              <a:extLst>
                <a:ext uri="{FF2B5EF4-FFF2-40B4-BE49-F238E27FC236}">
                  <a16:creationId xmlns:a16="http://schemas.microsoft.com/office/drawing/2014/main" id="{06D4F8B1-BC91-1E44-9A0A-794FA69CEE9B}"/>
                </a:ext>
              </a:extLst>
            </p:cNvPr>
            <p:cNvSpPr/>
            <p:nvPr/>
          </p:nvSpPr>
          <p:spPr>
            <a:xfrm>
              <a:off x="7157230" y="8301371"/>
              <a:ext cx="301880" cy="182020"/>
            </a:xfrm>
            <a:custGeom>
              <a:avLst/>
              <a:gdLst>
                <a:gd name="connsiteX0" fmla="*/ 163342 w 301880"/>
                <a:gd name="connsiteY0" fmla="*/ 99470 h 182020"/>
                <a:gd name="connsiteX1" fmla="*/ 204941 w 301880"/>
                <a:gd name="connsiteY1" fmla="*/ 156709 h 182020"/>
                <a:gd name="connsiteX2" fmla="*/ 227204 w 301880"/>
                <a:gd name="connsiteY2" fmla="*/ 161288 h 182020"/>
                <a:gd name="connsiteX3" fmla="*/ 301879 w 301880"/>
                <a:gd name="connsiteY3" fmla="*/ 116769 h 182020"/>
                <a:gd name="connsiteX4" fmla="*/ 284960 w 301880"/>
                <a:gd name="connsiteY4" fmla="*/ 82552 h 182020"/>
                <a:gd name="connsiteX5" fmla="*/ 229494 w 301880"/>
                <a:gd name="connsiteY5" fmla="*/ 115242 h 182020"/>
                <a:gd name="connsiteX6" fmla="*/ 185859 w 301880"/>
                <a:gd name="connsiteY6" fmla="*/ 36761 h 182020"/>
                <a:gd name="connsiteX7" fmla="*/ 149857 w 301880"/>
                <a:gd name="connsiteY7" fmla="*/ 4834 h 182020"/>
                <a:gd name="connsiteX8" fmla="*/ 102534 w 301880"/>
                <a:gd name="connsiteY8" fmla="*/ 1 h 182020"/>
                <a:gd name="connsiteX9" fmla="*/ 59407 w 301880"/>
                <a:gd name="connsiteY9" fmla="*/ 1 h 182020"/>
                <a:gd name="connsiteX10" fmla="*/ -2 w 301880"/>
                <a:gd name="connsiteY10" fmla="*/ 8523 h 182020"/>
                <a:gd name="connsiteX11" fmla="*/ 6104 w 301880"/>
                <a:gd name="connsiteY11" fmla="*/ 66907 h 182020"/>
                <a:gd name="connsiteX12" fmla="*/ 4705 w 301880"/>
                <a:gd name="connsiteY12" fmla="*/ 182021 h 182020"/>
                <a:gd name="connsiteX13" fmla="*/ 162324 w 301880"/>
                <a:gd name="connsiteY13" fmla="*/ 182021 h 182020"/>
                <a:gd name="connsiteX14" fmla="*/ 163724 w 301880"/>
                <a:gd name="connsiteY14" fmla="*/ 66144 h 18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880" h="182020">
                  <a:moveTo>
                    <a:pt x="163342" y="99470"/>
                  </a:moveTo>
                  <a:cubicBezTo>
                    <a:pt x="175773" y="119552"/>
                    <a:pt x="189678" y="138684"/>
                    <a:pt x="204941" y="156709"/>
                  </a:cubicBezTo>
                  <a:cubicBezTo>
                    <a:pt x="211347" y="161392"/>
                    <a:pt x="219470" y="163063"/>
                    <a:pt x="227204" y="161288"/>
                  </a:cubicBezTo>
                  <a:cubicBezTo>
                    <a:pt x="248831" y="157472"/>
                    <a:pt x="301879" y="116769"/>
                    <a:pt x="301879" y="116769"/>
                  </a:cubicBezTo>
                  <a:cubicBezTo>
                    <a:pt x="294960" y="106041"/>
                    <a:pt x="289284" y="94562"/>
                    <a:pt x="284960" y="82552"/>
                  </a:cubicBezTo>
                  <a:lnTo>
                    <a:pt x="229494" y="115242"/>
                  </a:lnTo>
                  <a:lnTo>
                    <a:pt x="185859" y="36761"/>
                  </a:lnTo>
                  <a:cubicBezTo>
                    <a:pt x="174537" y="15773"/>
                    <a:pt x="162833" y="6870"/>
                    <a:pt x="149857" y="4834"/>
                  </a:cubicBezTo>
                  <a:cubicBezTo>
                    <a:pt x="134188" y="2323"/>
                    <a:pt x="118387" y="709"/>
                    <a:pt x="102534" y="1"/>
                  </a:cubicBezTo>
                  <a:lnTo>
                    <a:pt x="59407" y="1"/>
                  </a:lnTo>
                  <a:cubicBezTo>
                    <a:pt x="53683" y="1"/>
                    <a:pt x="12974" y="1"/>
                    <a:pt x="-2" y="8523"/>
                  </a:cubicBezTo>
                  <a:lnTo>
                    <a:pt x="6104" y="66907"/>
                  </a:lnTo>
                  <a:lnTo>
                    <a:pt x="4705" y="182021"/>
                  </a:lnTo>
                  <a:lnTo>
                    <a:pt x="162324" y="182021"/>
                  </a:lnTo>
                  <a:lnTo>
                    <a:pt x="163724" y="66144"/>
                  </a:lnTo>
                  <a:close/>
                </a:path>
              </a:pathLst>
            </a:custGeom>
            <a:solidFill>
              <a:srgbClr val="68C0ED"/>
            </a:solidFill>
            <a:ln w="12707" cap="flat">
              <a:noFill/>
              <a:prstDash val="solid"/>
              <a:miter/>
            </a:ln>
          </p:spPr>
          <p:txBody>
            <a:bodyPr rtlCol="0" anchor="ctr">
              <a:noAutofit/>
            </a:bodyPr>
            <a:lstStyle/>
            <a:p>
              <a:endParaRPr lang="en-US" sz="900"/>
            </a:p>
          </p:txBody>
        </p:sp>
        <p:sp>
          <p:nvSpPr>
            <p:cNvPr id="58" name="Freeform 57">
              <a:extLst>
                <a:ext uri="{FF2B5EF4-FFF2-40B4-BE49-F238E27FC236}">
                  <a16:creationId xmlns:a16="http://schemas.microsoft.com/office/drawing/2014/main" id="{E9591E6D-703B-0D4E-9727-C1B7F93295DA}"/>
                </a:ext>
              </a:extLst>
            </p:cNvPr>
            <p:cNvSpPr/>
            <p:nvPr/>
          </p:nvSpPr>
          <p:spPr>
            <a:xfrm>
              <a:off x="7155193" y="8299336"/>
              <a:ext cx="306033" cy="185968"/>
            </a:xfrm>
            <a:custGeom>
              <a:avLst/>
              <a:gdLst>
                <a:gd name="connsiteX0" fmla="*/ 8778 w 306033"/>
                <a:gd name="connsiteY0" fmla="*/ 182021 h 185968"/>
                <a:gd name="connsiteX1" fmla="*/ 162327 w 306033"/>
                <a:gd name="connsiteY1" fmla="*/ 182021 h 185968"/>
                <a:gd name="connsiteX2" fmla="*/ 163344 w 306033"/>
                <a:gd name="connsiteY2" fmla="*/ 101632 h 185968"/>
                <a:gd name="connsiteX3" fmla="*/ 163344 w 306033"/>
                <a:gd name="connsiteY3" fmla="*/ 101632 h 185968"/>
                <a:gd name="connsiteX4" fmla="*/ 163344 w 306033"/>
                <a:gd name="connsiteY4" fmla="*/ 68306 h 185968"/>
                <a:gd name="connsiteX5" fmla="*/ 165252 w 306033"/>
                <a:gd name="connsiteY5" fmla="*/ 66398 h 185968"/>
                <a:gd name="connsiteX6" fmla="*/ 167288 w 306033"/>
                <a:gd name="connsiteY6" fmla="*/ 68433 h 185968"/>
                <a:gd name="connsiteX7" fmla="*/ 167288 w 306033"/>
                <a:gd name="connsiteY7" fmla="*/ 101123 h 185968"/>
                <a:gd name="connsiteX8" fmla="*/ 208251 w 306033"/>
                <a:gd name="connsiteY8" fmla="*/ 157345 h 185968"/>
                <a:gd name="connsiteX9" fmla="*/ 228860 w 306033"/>
                <a:gd name="connsiteY9" fmla="*/ 161415 h 185968"/>
                <a:gd name="connsiteX10" fmla="*/ 301245 w 306033"/>
                <a:gd name="connsiteY10" fmla="*/ 118422 h 185968"/>
                <a:gd name="connsiteX11" fmla="*/ 285979 w 306033"/>
                <a:gd name="connsiteY11" fmla="*/ 87513 h 185968"/>
                <a:gd name="connsiteX12" fmla="*/ 232549 w 306033"/>
                <a:gd name="connsiteY12" fmla="*/ 119058 h 185968"/>
                <a:gd name="connsiteX13" fmla="*/ 231023 w 306033"/>
                <a:gd name="connsiteY13" fmla="*/ 119058 h 185968"/>
                <a:gd name="connsiteX14" fmla="*/ 229750 w 306033"/>
                <a:gd name="connsiteY14" fmla="*/ 118168 h 185968"/>
                <a:gd name="connsiteX15" fmla="*/ 186116 w 306033"/>
                <a:gd name="connsiteY15" fmla="*/ 39687 h 185968"/>
                <a:gd name="connsiteX16" fmla="*/ 151640 w 306033"/>
                <a:gd name="connsiteY16" fmla="*/ 8778 h 185968"/>
                <a:gd name="connsiteX17" fmla="*/ 104571 w 306033"/>
                <a:gd name="connsiteY17" fmla="*/ 3817 h 185968"/>
                <a:gd name="connsiteX18" fmla="*/ 61445 w 306033"/>
                <a:gd name="connsiteY18" fmla="*/ 3817 h 185968"/>
                <a:gd name="connsiteX19" fmla="*/ 4071 w 306033"/>
                <a:gd name="connsiteY19" fmla="*/ 11449 h 185968"/>
                <a:gd name="connsiteX20" fmla="*/ 10177 w 306033"/>
                <a:gd name="connsiteY20" fmla="*/ 68561 h 185968"/>
                <a:gd name="connsiteX21" fmla="*/ 164362 w 306033"/>
                <a:gd name="connsiteY21" fmla="*/ 185964 h 185968"/>
                <a:gd name="connsiteX22" fmla="*/ 6743 w 306033"/>
                <a:gd name="connsiteY22" fmla="*/ 185964 h 185968"/>
                <a:gd name="connsiteX23" fmla="*/ 4835 w 306033"/>
                <a:gd name="connsiteY23" fmla="*/ 184321 h 185968"/>
                <a:gd name="connsiteX24" fmla="*/ 4835 w 306033"/>
                <a:gd name="connsiteY24" fmla="*/ 184057 h 185968"/>
                <a:gd name="connsiteX25" fmla="*/ 6234 w 306033"/>
                <a:gd name="connsiteY25" fmla="*/ 68942 h 185968"/>
                <a:gd name="connsiteX26" fmla="*/ 0 w 306033"/>
                <a:gd name="connsiteY26" fmla="*/ 10686 h 185968"/>
                <a:gd name="connsiteX27" fmla="*/ 891 w 306033"/>
                <a:gd name="connsiteY27" fmla="*/ 8778 h 185968"/>
                <a:gd name="connsiteX28" fmla="*/ 61191 w 306033"/>
                <a:gd name="connsiteY28" fmla="*/ 1 h 185968"/>
                <a:gd name="connsiteX29" fmla="*/ 104571 w 306033"/>
                <a:gd name="connsiteY29" fmla="*/ 1 h 185968"/>
                <a:gd name="connsiteX30" fmla="*/ 152277 w 306033"/>
                <a:gd name="connsiteY30" fmla="*/ 4834 h 185968"/>
                <a:gd name="connsiteX31" fmla="*/ 189678 w 306033"/>
                <a:gd name="connsiteY31" fmla="*/ 37779 h 185968"/>
                <a:gd name="connsiteX32" fmla="*/ 232295 w 306033"/>
                <a:gd name="connsiteY32" fmla="*/ 114098 h 185968"/>
                <a:gd name="connsiteX33" fmla="*/ 286107 w 306033"/>
                <a:gd name="connsiteY33" fmla="*/ 82298 h 185968"/>
                <a:gd name="connsiteX34" fmla="*/ 287760 w 306033"/>
                <a:gd name="connsiteY34" fmla="*/ 82298 h 185968"/>
                <a:gd name="connsiteX35" fmla="*/ 288905 w 306033"/>
                <a:gd name="connsiteY35" fmla="*/ 83570 h 185968"/>
                <a:gd name="connsiteX36" fmla="*/ 305570 w 306033"/>
                <a:gd name="connsiteY36" fmla="*/ 117405 h 185968"/>
                <a:gd name="connsiteX37" fmla="*/ 305570 w 306033"/>
                <a:gd name="connsiteY37" fmla="*/ 120076 h 185968"/>
                <a:gd name="connsiteX38" fmla="*/ 230132 w 306033"/>
                <a:gd name="connsiteY38" fmla="*/ 164850 h 185968"/>
                <a:gd name="connsiteX39" fmla="*/ 206088 w 306033"/>
                <a:gd name="connsiteY39" fmla="*/ 159889 h 185968"/>
                <a:gd name="connsiteX40" fmla="*/ 167924 w 306033"/>
                <a:gd name="connsiteY40" fmla="*/ 107738 h 185968"/>
                <a:gd name="connsiteX41" fmla="*/ 166906 w 306033"/>
                <a:gd name="connsiteY41" fmla="*/ 184057 h 185968"/>
                <a:gd name="connsiteX42" fmla="*/ 164998 w 306033"/>
                <a:gd name="connsiteY42" fmla="*/ 185965 h 18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6033" h="185968">
                  <a:moveTo>
                    <a:pt x="8778" y="182021"/>
                  </a:moveTo>
                  <a:lnTo>
                    <a:pt x="162327" y="182021"/>
                  </a:lnTo>
                  <a:lnTo>
                    <a:pt x="163344" y="101632"/>
                  </a:lnTo>
                  <a:lnTo>
                    <a:pt x="163344" y="101632"/>
                  </a:lnTo>
                  <a:lnTo>
                    <a:pt x="163344" y="68306"/>
                  </a:lnTo>
                  <a:cubicBezTo>
                    <a:pt x="163344" y="67289"/>
                    <a:pt x="164107" y="66653"/>
                    <a:pt x="165252" y="66398"/>
                  </a:cubicBezTo>
                  <a:cubicBezTo>
                    <a:pt x="166377" y="66398"/>
                    <a:pt x="167288" y="67309"/>
                    <a:pt x="167288" y="68433"/>
                  </a:cubicBezTo>
                  <a:lnTo>
                    <a:pt x="167288" y="101123"/>
                  </a:lnTo>
                  <a:cubicBezTo>
                    <a:pt x="179564" y="120830"/>
                    <a:pt x="193255" y="139620"/>
                    <a:pt x="208251" y="157345"/>
                  </a:cubicBezTo>
                  <a:cubicBezTo>
                    <a:pt x="214265" y="161487"/>
                    <a:pt x="221723" y="162960"/>
                    <a:pt x="228860" y="161415"/>
                  </a:cubicBezTo>
                  <a:cubicBezTo>
                    <a:pt x="247942" y="158108"/>
                    <a:pt x="292467" y="124909"/>
                    <a:pt x="301245" y="118422"/>
                  </a:cubicBezTo>
                  <a:cubicBezTo>
                    <a:pt x="295111" y="108669"/>
                    <a:pt x="289995" y="98312"/>
                    <a:pt x="285979" y="87513"/>
                  </a:cubicBezTo>
                  <a:lnTo>
                    <a:pt x="232549" y="119058"/>
                  </a:lnTo>
                  <a:cubicBezTo>
                    <a:pt x="232057" y="119244"/>
                    <a:pt x="231515" y="119244"/>
                    <a:pt x="231023" y="119058"/>
                  </a:cubicBezTo>
                  <a:cubicBezTo>
                    <a:pt x="230508" y="118919"/>
                    <a:pt x="230058" y="118604"/>
                    <a:pt x="229750" y="118168"/>
                  </a:cubicBezTo>
                  <a:lnTo>
                    <a:pt x="186116" y="39687"/>
                  </a:lnTo>
                  <a:cubicBezTo>
                    <a:pt x="175811" y="20480"/>
                    <a:pt x="164871" y="10686"/>
                    <a:pt x="151640" y="8778"/>
                  </a:cubicBezTo>
                  <a:cubicBezTo>
                    <a:pt x="136057" y="6233"/>
                    <a:pt x="120342" y="4577"/>
                    <a:pt x="104571" y="3817"/>
                  </a:cubicBezTo>
                  <a:lnTo>
                    <a:pt x="61445" y="3817"/>
                  </a:lnTo>
                  <a:cubicBezTo>
                    <a:pt x="42004" y="2556"/>
                    <a:pt x="22506" y="5149"/>
                    <a:pt x="4071" y="11449"/>
                  </a:cubicBezTo>
                  <a:lnTo>
                    <a:pt x="10177" y="68561"/>
                  </a:lnTo>
                  <a:close/>
                  <a:moveTo>
                    <a:pt x="164362" y="185964"/>
                  </a:moveTo>
                  <a:lnTo>
                    <a:pt x="6743" y="185964"/>
                  </a:lnTo>
                  <a:cubicBezTo>
                    <a:pt x="5762" y="186037"/>
                    <a:pt x="4907" y="185302"/>
                    <a:pt x="4835" y="184321"/>
                  </a:cubicBezTo>
                  <a:cubicBezTo>
                    <a:pt x="4828" y="184233"/>
                    <a:pt x="4828" y="184144"/>
                    <a:pt x="4835" y="184057"/>
                  </a:cubicBezTo>
                  <a:lnTo>
                    <a:pt x="6234" y="68942"/>
                  </a:lnTo>
                  <a:lnTo>
                    <a:pt x="0" y="10686"/>
                  </a:lnTo>
                  <a:cubicBezTo>
                    <a:pt x="-30" y="9943"/>
                    <a:pt x="302" y="9231"/>
                    <a:pt x="891" y="8778"/>
                  </a:cubicBezTo>
                  <a:cubicBezTo>
                    <a:pt x="12976" y="764"/>
                    <a:pt x="47070" y="1"/>
                    <a:pt x="61191" y="1"/>
                  </a:cubicBezTo>
                  <a:lnTo>
                    <a:pt x="104571" y="1"/>
                  </a:lnTo>
                  <a:cubicBezTo>
                    <a:pt x="120554" y="671"/>
                    <a:pt x="136484" y="2285"/>
                    <a:pt x="152277" y="4834"/>
                  </a:cubicBezTo>
                  <a:cubicBezTo>
                    <a:pt x="166779" y="6997"/>
                    <a:pt x="178737" y="17554"/>
                    <a:pt x="189678" y="37779"/>
                  </a:cubicBezTo>
                  <a:lnTo>
                    <a:pt x="232295" y="114098"/>
                  </a:lnTo>
                  <a:lnTo>
                    <a:pt x="286107" y="82298"/>
                  </a:lnTo>
                  <a:cubicBezTo>
                    <a:pt x="286629" y="82047"/>
                    <a:pt x="287238" y="82047"/>
                    <a:pt x="287760" y="82298"/>
                  </a:cubicBezTo>
                  <a:cubicBezTo>
                    <a:pt x="288349" y="82476"/>
                    <a:pt x="288790" y="82966"/>
                    <a:pt x="288905" y="83570"/>
                  </a:cubicBezTo>
                  <a:cubicBezTo>
                    <a:pt x="293105" y="95467"/>
                    <a:pt x="298699" y="106824"/>
                    <a:pt x="305570" y="117405"/>
                  </a:cubicBezTo>
                  <a:cubicBezTo>
                    <a:pt x="306186" y="118189"/>
                    <a:pt x="306186" y="119292"/>
                    <a:pt x="305570" y="120076"/>
                  </a:cubicBezTo>
                  <a:cubicBezTo>
                    <a:pt x="303408" y="121729"/>
                    <a:pt x="252013" y="161034"/>
                    <a:pt x="230132" y="164850"/>
                  </a:cubicBezTo>
                  <a:cubicBezTo>
                    <a:pt x="221777" y="166665"/>
                    <a:pt x="213043" y="164863"/>
                    <a:pt x="206088" y="159889"/>
                  </a:cubicBezTo>
                  <a:cubicBezTo>
                    <a:pt x="191984" y="143560"/>
                    <a:pt x="179221" y="126120"/>
                    <a:pt x="167924" y="107738"/>
                  </a:cubicBezTo>
                  <a:lnTo>
                    <a:pt x="166906" y="184057"/>
                  </a:lnTo>
                  <a:cubicBezTo>
                    <a:pt x="166906" y="185110"/>
                    <a:pt x="166052" y="185965"/>
                    <a:pt x="164998" y="185965"/>
                  </a:cubicBezTo>
                </a:path>
              </a:pathLst>
            </a:custGeom>
            <a:solidFill>
              <a:srgbClr val="68C0ED"/>
            </a:solidFill>
            <a:ln w="12707" cap="flat">
              <a:noFill/>
              <a:prstDash val="solid"/>
              <a:miter/>
            </a:ln>
          </p:spPr>
          <p:txBody>
            <a:bodyPr rtlCol="0" anchor="ctr">
              <a:noAutofit/>
            </a:bodyPr>
            <a:lstStyle/>
            <a:p>
              <a:endParaRPr lang="en-US" sz="900"/>
            </a:p>
          </p:txBody>
        </p:sp>
      </p:grpSp>
      <p:sp>
        <p:nvSpPr>
          <p:cNvPr id="59" name="Freeform 58">
            <a:extLst>
              <a:ext uri="{FF2B5EF4-FFF2-40B4-BE49-F238E27FC236}">
                <a16:creationId xmlns:a16="http://schemas.microsoft.com/office/drawing/2014/main" id="{172839C5-27EB-C34D-9638-472F7285A41D}"/>
              </a:ext>
            </a:extLst>
          </p:cNvPr>
          <p:cNvSpPr/>
          <p:nvPr userDrawn="1"/>
        </p:nvSpPr>
        <p:spPr>
          <a:xfrm>
            <a:off x="3625671" y="4146622"/>
            <a:ext cx="22645" cy="24931"/>
          </a:xfrm>
          <a:custGeom>
            <a:avLst/>
            <a:gdLst>
              <a:gd name="connsiteX0" fmla="*/ 45288 w 45288"/>
              <a:gd name="connsiteY0" fmla="*/ 0 h 49861"/>
              <a:gd name="connsiteX1" fmla="*/ 45288 w 45288"/>
              <a:gd name="connsiteY1" fmla="*/ 35234 h 49861"/>
              <a:gd name="connsiteX2" fmla="*/ 24680 w 45288"/>
              <a:gd name="connsiteY2" fmla="*/ 49862 h 49861"/>
              <a:gd name="connsiteX3" fmla="*/ 0 w 45288"/>
              <a:gd name="connsiteY3" fmla="*/ 34089 h 49861"/>
              <a:gd name="connsiteX4" fmla="*/ 382 w 45288"/>
              <a:gd name="connsiteY4" fmla="*/ 5724 h 49861"/>
              <a:gd name="connsiteX5" fmla="*/ 45288 w 45288"/>
              <a:gd name="connsiteY5" fmla="*/ 0 h 4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88" h="49861">
                <a:moveTo>
                  <a:pt x="45288" y="0"/>
                </a:moveTo>
                <a:lnTo>
                  <a:pt x="45288" y="35234"/>
                </a:lnTo>
                <a:lnTo>
                  <a:pt x="24680" y="49862"/>
                </a:lnTo>
                <a:lnTo>
                  <a:pt x="0" y="34089"/>
                </a:lnTo>
                <a:lnTo>
                  <a:pt x="382" y="5724"/>
                </a:lnTo>
                <a:lnTo>
                  <a:pt x="45288" y="0"/>
                </a:lnTo>
                <a:close/>
              </a:path>
            </a:pathLst>
          </a:custGeom>
          <a:solidFill>
            <a:srgbClr val="68C0ED"/>
          </a:solidFill>
          <a:ln w="12707" cap="flat">
            <a:noFill/>
            <a:prstDash val="solid"/>
            <a:miter/>
          </a:ln>
        </p:spPr>
        <p:txBody>
          <a:bodyPr rtlCol="0" anchor="ctr">
            <a:noAutofit/>
          </a:bodyPr>
          <a:lstStyle/>
          <a:p>
            <a:endParaRPr lang="en-US" sz="900"/>
          </a:p>
        </p:txBody>
      </p:sp>
      <p:sp>
        <p:nvSpPr>
          <p:cNvPr id="60" name="Freeform 59">
            <a:extLst>
              <a:ext uri="{FF2B5EF4-FFF2-40B4-BE49-F238E27FC236}">
                <a16:creationId xmlns:a16="http://schemas.microsoft.com/office/drawing/2014/main" id="{8FFC187E-096E-9B47-901C-B3DE7E7CE707}"/>
              </a:ext>
            </a:extLst>
          </p:cNvPr>
          <p:cNvSpPr/>
          <p:nvPr userDrawn="1"/>
        </p:nvSpPr>
        <p:spPr>
          <a:xfrm>
            <a:off x="3624716" y="4145709"/>
            <a:ext cx="24364" cy="26838"/>
          </a:xfrm>
          <a:custGeom>
            <a:avLst/>
            <a:gdLst>
              <a:gd name="connsiteX0" fmla="*/ 3942 w 48724"/>
              <a:gd name="connsiteY0" fmla="*/ 34898 h 53675"/>
              <a:gd name="connsiteX1" fmla="*/ 26459 w 48724"/>
              <a:gd name="connsiteY1" fmla="*/ 49271 h 53675"/>
              <a:gd name="connsiteX2" fmla="*/ 45160 w 48724"/>
              <a:gd name="connsiteY2" fmla="*/ 36551 h 53675"/>
              <a:gd name="connsiteX3" fmla="*/ 45160 w 48724"/>
              <a:gd name="connsiteY3" fmla="*/ 4116 h 53675"/>
              <a:gd name="connsiteX4" fmla="*/ 4324 w 48724"/>
              <a:gd name="connsiteY4" fmla="*/ 9331 h 53675"/>
              <a:gd name="connsiteX5" fmla="*/ 26459 w 48724"/>
              <a:gd name="connsiteY5" fmla="*/ 53596 h 53675"/>
              <a:gd name="connsiteX6" fmla="*/ 25442 w 48724"/>
              <a:gd name="connsiteY6" fmla="*/ 53596 h 53675"/>
              <a:gd name="connsiteX7" fmla="*/ 889 w 48724"/>
              <a:gd name="connsiteY7" fmla="*/ 37823 h 53675"/>
              <a:gd name="connsiteX8" fmla="*/ -1 w 48724"/>
              <a:gd name="connsiteY8" fmla="*/ 36170 h 53675"/>
              <a:gd name="connsiteX9" fmla="*/ -1 w 48724"/>
              <a:gd name="connsiteY9" fmla="*/ 7805 h 53675"/>
              <a:gd name="connsiteX10" fmla="*/ 1653 w 48724"/>
              <a:gd name="connsiteY10" fmla="*/ 5769 h 53675"/>
              <a:gd name="connsiteX11" fmla="*/ 46559 w 48724"/>
              <a:gd name="connsiteY11" fmla="*/ 173 h 53675"/>
              <a:gd name="connsiteX12" fmla="*/ 48086 w 48724"/>
              <a:gd name="connsiteY12" fmla="*/ 173 h 53675"/>
              <a:gd name="connsiteX13" fmla="*/ 48722 w 48724"/>
              <a:gd name="connsiteY13" fmla="*/ 1572 h 53675"/>
              <a:gd name="connsiteX14" fmla="*/ 48722 w 48724"/>
              <a:gd name="connsiteY14" fmla="*/ 36806 h 53675"/>
              <a:gd name="connsiteX15" fmla="*/ 47959 w 48724"/>
              <a:gd name="connsiteY15" fmla="*/ 38332 h 53675"/>
              <a:gd name="connsiteX16" fmla="*/ 27223 w 48724"/>
              <a:gd name="connsiteY16" fmla="*/ 53087 h 53675"/>
              <a:gd name="connsiteX17" fmla="*/ 26078 w 48724"/>
              <a:gd name="connsiteY17" fmla="*/ 53087 h 5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724" h="53675">
                <a:moveTo>
                  <a:pt x="3942" y="34898"/>
                </a:moveTo>
                <a:lnTo>
                  <a:pt x="26459" y="49271"/>
                </a:lnTo>
                <a:lnTo>
                  <a:pt x="45160" y="36551"/>
                </a:lnTo>
                <a:lnTo>
                  <a:pt x="45160" y="4116"/>
                </a:lnTo>
                <a:lnTo>
                  <a:pt x="4324" y="9331"/>
                </a:lnTo>
                <a:close/>
                <a:moveTo>
                  <a:pt x="26459" y="53596"/>
                </a:moveTo>
                <a:cubicBezTo>
                  <a:pt x="26128" y="53703"/>
                  <a:pt x="25772" y="53703"/>
                  <a:pt x="25442" y="53596"/>
                </a:cubicBezTo>
                <a:lnTo>
                  <a:pt x="889" y="37823"/>
                </a:lnTo>
                <a:cubicBezTo>
                  <a:pt x="323" y="37466"/>
                  <a:pt x="-15" y="36839"/>
                  <a:pt x="-1" y="36170"/>
                </a:cubicBezTo>
                <a:lnTo>
                  <a:pt x="-1" y="7805"/>
                </a:lnTo>
                <a:cubicBezTo>
                  <a:pt x="-19" y="6814"/>
                  <a:pt x="679" y="5955"/>
                  <a:pt x="1653" y="5769"/>
                </a:cubicBezTo>
                <a:lnTo>
                  <a:pt x="46559" y="173"/>
                </a:lnTo>
                <a:cubicBezTo>
                  <a:pt x="47042" y="-56"/>
                  <a:pt x="47603" y="-56"/>
                  <a:pt x="48086" y="173"/>
                </a:cubicBezTo>
                <a:cubicBezTo>
                  <a:pt x="48499" y="519"/>
                  <a:pt x="48733" y="1033"/>
                  <a:pt x="48722" y="1572"/>
                </a:cubicBezTo>
                <a:lnTo>
                  <a:pt x="48722" y="36806"/>
                </a:lnTo>
                <a:cubicBezTo>
                  <a:pt x="48744" y="37411"/>
                  <a:pt x="48456" y="37986"/>
                  <a:pt x="47959" y="38332"/>
                </a:cubicBezTo>
                <a:lnTo>
                  <a:pt x="27223" y="53087"/>
                </a:lnTo>
                <a:lnTo>
                  <a:pt x="26078" y="53087"/>
                </a:lnTo>
              </a:path>
            </a:pathLst>
          </a:custGeom>
          <a:solidFill>
            <a:srgbClr val="68C0ED"/>
          </a:solidFill>
          <a:ln w="12707" cap="flat">
            <a:noFill/>
            <a:prstDash val="solid"/>
            <a:miter/>
          </a:ln>
        </p:spPr>
        <p:txBody>
          <a:bodyPr rtlCol="0" anchor="ctr">
            <a:noAutofit/>
          </a:bodyPr>
          <a:lstStyle/>
          <a:p>
            <a:endParaRPr lang="en-US" sz="900"/>
          </a:p>
        </p:txBody>
      </p:sp>
      <p:sp>
        <p:nvSpPr>
          <p:cNvPr id="61" name="Freeform 60">
            <a:extLst>
              <a:ext uri="{FF2B5EF4-FFF2-40B4-BE49-F238E27FC236}">
                <a16:creationId xmlns:a16="http://schemas.microsoft.com/office/drawing/2014/main" id="{6DE648DF-53D8-474D-AE2B-8F13250582BE}"/>
              </a:ext>
            </a:extLst>
          </p:cNvPr>
          <p:cNvSpPr/>
          <p:nvPr userDrawn="1"/>
        </p:nvSpPr>
        <p:spPr>
          <a:xfrm>
            <a:off x="3638011" y="4164239"/>
            <a:ext cx="10305" cy="14501"/>
          </a:xfrm>
          <a:custGeom>
            <a:avLst/>
            <a:gdLst>
              <a:gd name="connsiteX0" fmla="*/ 20609 w 20608"/>
              <a:gd name="connsiteY0" fmla="*/ 0 h 29001"/>
              <a:gd name="connsiteX1" fmla="*/ 11322 w 20608"/>
              <a:gd name="connsiteY1" fmla="*/ 29001 h 29001"/>
              <a:gd name="connsiteX2" fmla="*/ 0 w 20608"/>
              <a:gd name="connsiteY2" fmla="*/ 14628 h 29001"/>
              <a:gd name="connsiteX3" fmla="*/ 20609 w 20608"/>
              <a:gd name="connsiteY3" fmla="*/ 0 h 29001"/>
            </a:gdLst>
            <a:ahLst/>
            <a:cxnLst>
              <a:cxn ang="0">
                <a:pos x="connsiteX0" y="connsiteY0"/>
              </a:cxn>
              <a:cxn ang="0">
                <a:pos x="connsiteX1" y="connsiteY1"/>
              </a:cxn>
              <a:cxn ang="0">
                <a:pos x="connsiteX2" y="connsiteY2"/>
              </a:cxn>
              <a:cxn ang="0">
                <a:pos x="connsiteX3" y="connsiteY3"/>
              </a:cxn>
            </a:cxnLst>
            <a:rect l="l" t="t" r="r" b="b"/>
            <a:pathLst>
              <a:path w="20608" h="29001">
                <a:moveTo>
                  <a:pt x="20609" y="0"/>
                </a:moveTo>
                <a:lnTo>
                  <a:pt x="11322" y="29001"/>
                </a:lnTo>
                <a:lnTo>
                  <a:pt x="0" y="14628"/>
                </a:lnTo>
                <a:lnTo>
                  <a:pt x="20609" y="0"/>
                </a:lnTo>
                <a:close/>
              </a:path>
            </a:pathLst>
          </a:custGeom>
          <a:solidFill>
            <a:srgbClr val="68C0ED"/>
          </a:solidFill>
          <a:ln w="12707" cap="flat">
            <a:noFill/>
            <a:prstDash val="solid"/>
            <a:miter/>
          </a:ln>
        </p:spPr>
        <p:txBody>
          <a:bodyPr rtlCol="0" anchor="ctr">
            <a:noAutofit/>
          </a:bodyPr>
          <a:lstStyle/>
          <a:p>
            <a:endParaRPr lang="en-US" sz="900"/>
          </a:p>
        </p:txBody>
      </p:sp>
      <p:sp>
        <p:nvSpPr>
          <p:cNvPr id="62" name="Freeform 61">
            <a:extLst>
              <a:ext uri="{FF2B5EF4-FFF2-40B4-BE49-F238E27FC236}">
                <a16:creationId xmlns:a16="http://schemas.microsoft.com/office/drawing/2014/main" id="{3F3A2526-FD06-1B4F-A4AA-C733D51D3B6E}"/>
              </a:ext>
            </a:extLst>
          </p:cNvPr>
          <p:cNvSpPr/>
          <p:nvPr userDrawn="1"/>
        </p:nvSpPr>
        <p:spPr>
          <a:xfrm>
            <a:off x="3637141" y="4163221"/>
            <a:ext cx="12354" cy="16536"/>
          </a:xfrm>
          <a:custGeom>
            <a:avLst/>
            <a:gdLst>
              <a:gd name="connsiteX0" fmla="*/ 4537 w 24706"/>
              <a:gd name="connsiteY0" fmla="*/ 17045 h 33071"/>
              <a:gd name="connsiteX1" fmla="*/ 12297 w 24706"/>
              <a:gd name="connsiteY1" fmla="*/ 26967 h 33071"/>
              <a:gd name="connsiteX2" fmla="*/ 18657 w 24706"/>
              <a:gd name="connsiteY2" fmla="*/ 6997 h 33071"/>
              <a:gd name="connsiteX3" fmla="*/ 13060 w 24706"/>
              <a:gd name="connsiteY3" fmla="*/ 33072 h 33071"/>
              <a:gd name="connsiteX4" fmla="*/ 11533 w 24706"/>
              <a:gd name="connsiteY4" fmla="*/ 32309 h 33071"/>
              <a:gd name="connsiteX5" fmla="*/ 84 w 24706"/>
              <a:gd name="connsiteY5" fmla="*/ 17936 h 33071"/>
              <a:gd name="connsiteX6" fmla="*/ 84 w 24706"/>
              <a:gd name="connsiteY6" fmla="*/ 16409 h 33071"/>
              <a:gd name="connsiteX7" fmla="*/ 975 w 24706"/>
              <a:gd name="connsiteY7" fmla="*/ 15010 h 33071"/>
              <a:gd name="connsiteX8" fmla="*/ 21584 w 24706"/>
              <a:gd name="connsiteY8" fmla="*/ 382 h 33071"/>
              <a:gd name="connsiteX9" fmla="*/ 23873 w 24706"/>
              <a:gd name="connsiteY9" fmla="*/ 382 h 33071"/>
              <a:gd name="connsiteX10" fmla="*/ 24637 w 24706"/>
              <a:gd name="connsiteY10" fmla="*/ 2545 h 33071"/>
              <a:gd name="connsiteX11" fmla="*/ 15350 w 24706"/>
              <a:gd name="connsiteY11" fmla="*/ 31673 h 33071"/>
              <a:gd name="connsiteX12" fmla="*/ 13824 w 24706"/>
              <a:gd name="connsiteY12" fmla="*/ 33072 h 33071"/>
              <a:gd name="connsiteX13" fmla="*/ 13823 w 24706"/>
              <a:gd name="connsiteY13" fmla="*/ 33072 h 3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06" h="33071">
                <a:moveTo>
                  <a:pt x="4537" y="17045"/>
                </a:moveTo>
                <a:lnTo>
                  <a:pt x="12297" y="26967"/>
                </a:lnTo>
                <a:lnTo>
                  <a:pt x="18657" y="6997"/>
                </a:lnTo>
                <a:close/>
                <a:moveTo>
                  <a:pt x="13060" y="33072"/>
                </a:moveTo>
                <a:cubicBezTo>
                  <a:pt x="12464" y="33054"/>
                  <a:pt x="11906" y="32775"/>
                  <a:pt x="11533" y="32309"/>
                </a:cubicBezTo>
                <a:lnTo>
                  <a:pt x="84" y="17936"/>
                </a:lnTo>
                <a:cubicBezTo>
                  <a:pt x="-30" y="17433"/>
                  <a:pt x="-30" y="16912"/>
                  <a:pt x="84" y="16409"/>
                </a:cubicBezTo>
                <a:cubicBezTo>
                  <a:pt x="207" y="15853"/>
                  <a:pt x="522" y="15357"/>
                  <a:pt x="975" y="15010"/>
                </a:cubicBezTo>
                <a:lnTo>
                  <a:pt x="21584" y="382"/>
                </a:lnTo>
                <a:cubicBezTo>
                  <a:pt x="22262" y="-126"/>
                  <a:pt x="23195" y="-126"/>
                  <a:pt x="23873" y="382"/>
                </a:cubicBezTo>
                <a:cubicBezTo>
                  <a:pt x="24548" y="878"/>
                  <a:pt x="24851" y="1736"/>
                  <a:pt x="24637" y="2545"/>
                </a:cubicBezTo>
                <a:lnTo>
                  <a:pt x="15350" y="31673"/>
                </a:lnTo>
                <a:cubicBezTo>
                  <a:pt x="15161" y="32399"/>
                  <a:pt x="14563" y="32947"/>
                  <a:pt x="13824" y="33072"/>
                </a:cubicBezTo>
                <a:lnTo>
                  <a:pt x="13823" y="33072"/>
                </a:lnTo>
              </a:path>
            </a:pathLst>
          </a:custGeom>
          <a:solidFill>
            <a:srgbClr val="68C0ED"/>
          </a:solidFill>
          <a:ln w="12707" cap="flat">
            <a:noFill/>
            <a:prstDash val="solid"/>
            <a:miter/>
          </a:ln>
        </p:spPr>
        <p:txBody>
          <a:bodyPr rtlCol="0" anchor="ctr">
            <a:noAutofit/>
          </a:bodyPr>
          <a:lstStyle/>
          <a:p>
            <a:endParaRPr lang="en-US" sz="900"/>
          </a:p>
        </p:txBody>
      </p:sp>
      <p:sp>
        <p:nvSpPr>
          <p:cNvPr id="63" name="Freeform 62">
            <a:extLst>
              <a:ext uri="{FF2B5EF4-FFF2-40B4-BE49-F238E27FC236}">
                <a16:creationId xmlns:a16="http://schemas.microsoft.com/office/drawing/2014/main" id="{F6ACAF75-3C3B-BE42-8415-51418D5514CF}"/>
              </a:ext>
            </a:extLst>
          </p:cNvPr>
          <p:cNvSpPr/>
          <p:nvPr userDrawn="1"/>
        </p:nvSpPr>
        <p:spPr>
          <a:xfrm>
            <a:off x="3625671" y="4163666"/>
            <a:ext cx="12340" cy="15137"/>
          </a:xfrm>
          <a:custGeom>
            <a:avLst/>
            <a:gdLst>
              <a:gd name="connsiteX0" fmla="*/ 0 w 24679"/>
              <a:gd name="connsiteY0" fmla="*/ 0 h 30273"/>
              <a:gd name="connsiteX1" fmla="*/ 24680 w 24679"/>
              <a:gd name="connsiteY1" fmla="*/ 15773 h 30273"/>
              <a:gd name="connsiteX2" fmla="*/ 15012 w 24679"/>
              <a:gd name="connsiteY2" fmla="*/ 30273 h 30273"/>
              <a:gd name="connsiteX3" fmla="*/ 0 w 24679"/>
              <a:gd name="connsiteY3" fmla="*/ 0 h 30273"/>
            </a:gdLst>
            <a:ahLst/>
            <a:cxnLst>
              <a:cxn ang="0">
                <a:pos x="connsiteX0" y="connsiteY0"/>
              </a:cxn>
              <a:cxn ang="0">
                <a:pos x="connsiteX1" y="connsiteY1"/>
              </a:cxn>
              <a:cxn ang="0">
                <a:pos x="connsiteX2" y="connsiteY2"/>
              </a:cxn>
              <a:cxn ang="0">
                <a:pos x="connsiteX3" y="connsiteY3"/>
              </a:cxn>
            </a:cxnLst>
            <a:rect l="l" t="t" r="r" b="b"/>
            <a:pathLst>
              <a:path w="24679" h="30273">
                <a:moveTo>
                  <a:pt x="0" y="0"/>
                </a:moveTo>
                <a:lnTo>
                  <a:pt x="24680" y="15773"/>
                </a:lnTo>
                <a:lnTo>
                  <a:pt x="15012" y="30273"/>
                </a:lnTo>
                <a:lnTo>
                  <a:pt x="0" y="0"/>
                </a:lnTo>
                <a:close/>
              </a:path>
            </a:pathLst>
          </a:custGeom>
          <a:solidFill>
            <a:srgbClr val="68C0ED"/>
          </a:solidFill>
          <a:ln w="12707" cap="flat">
            <a:noFill/>
            <a:prstDash val="solid"/>
            <a:miter/>
          </a:ln>
        </p:spPr>
        <p:txBody>
          <a:bodyPr rtlCol="0" anchor="ctr">
            <a:noAutofit/>
          </a:bodyPr>
          <a:lstStyle/>
          <a:p>
            <a:endParaRPr lang="en-US" sz="900"/>
          </a:p>
        </p:txBody>
      </p:sp>
      <p:grpSp>
        <p:nvGrpSpPr>
          <p:cNvPr id="64" name="Graphic 22">
            <a:extLst>
              <a:ext uri="{FF2B5EF4-FFF2-40B4-BE49-F238E27FC236}">
                <a16:creationId xmlns:a16="http://schemas.microsoft.com/office/drawing/2014/main" id="{37D4484E-2C09-A64F-AFFE-24813B7E3242}"/>
              </a:ext>
            </a:extLst>
          </p:cNvPr>
          <p:cNvGrpSpPr/>
          <p:nvPr userDrawn="1"/>
        </p:nvGrpSpPr>
        <p:grpSpPr>
          <a:xfrm>
            <a:off x="3624652" y="4162751"/>
            <a:ext cx="63000" cy="272674"/>
            <a:chOff x="7217911" y="8299540"/>
            <a:chExt cx="125991" cy="545348"/>
          </a:xfrm>
          <a:solidFill>
            <a:srgbClr val="68C0ED"/>
          </a:solidFill>
        </p:grpSpPr>
        <p:sp>
          <p:nvSpPr>
            <p:cNvPr id="65" name="Freeform 64">
              <a:extLst>
                <a:ext uri="{FF2B5EF4-FFF2-40B4-BE49-F238E27FC236}">
                  <a16:creationId xmlns:a16="http://schemas.microsoft.com/office/drawing/2014/main" id="{62022471-373D-5C41-B09B-058389523961}"/>
                </a:ext>
              </a:extLst>
            </p:cNvPr>
            <p:cNvSpPr/>
            <p:nvPr/>
          </p:nvSpPr>
          <p:spPr>
            <a:xfrm>
              <a:off x="7217911" y="8299540"/>
              <a:ext cx="28372" cy="34011"/>
            </a:xfrm>
            <a:custGeom>
              <a:avLst/>
              <a:gdLst>
                <a:gd name="connsiteX0" fmla="*/ 6995 w 28372"/>
                <a:gd name="connsiteY0" fmla="*/ 7301 h 34011"/>
                <a:gd name="connsiteX1" fmla="*/ 17300 w 28372"/>
                <a:gd name="connsiteY1" fmla="*/ 28161 h 34011"/>
                <a:gd name="connsiteX2" fmla="*/ 23915 w 28372"/>
                <a:gd name="connsiteY2" fmla="*/ 18113 h 34011"/>
                <a:gd name="connsiteX3" fmla="*/ 17045 w 28372"/>
                <a:gd name="connsiteY3" fmla="*/ 34013 h 34011"/>
                <a:gd name="connsiteX4" fmla="*/ 17045 w 28372"/>
                <a:gd name="connsiteY4" fmla="*/ 34013 h 34011"/>
                <a:gd name="connsiteX5" fmla="*/ 15391 w 28372"/>
                <a:gd name="connsiteY5" fmla="*/ 32868 h 34011"/>
                <a:gd name="connsiteX6" fmla="*/ 380 w 28372"/>
                <a:gd name="connsiteY6" fmla="*/ 2722 h 34011"/>
                <a:gd name="connsiteX7" fmla="*/ 380 w 28372"/>
                <a:gd name="connsiteY7" fmla="*/ 432 h 34011"/>
                <a:gd name="connsiteX8" fmla="*/ 2797 w 28372"/>
                <a:gd name="connsiteY8" fmla="*/ 432 h 34011"/>
                <a:gd name="connsiteX9" fmla="*/ 27350 w 28372"/>
                <a:gd name="connsiteY9" fmla="*/ 16205 h 34011"/>
                <a:gd name="connsiteX10" fmla="*/ 28240 w 28372"/>
                <a:gd name="connsiteY10" fmla="*/ 17477 h 34011"/>
                <a:gd name="connsiteX11" fmla="*/ 28240 w 28372"/>
                <a:gd name="connsiteY11" fmla="*/ 19003 h 34011"/>
                <a:gd name="connsiteX12" fmla="*/ 18317 w 28372"/>
                <a:gd name="connsiteY12" fmla="*/ 33122 h 34011"/>
                <a:gd name="connsiteX13" fmla="*/ 16664 w 28372"/>
                <a:gd name="connsiteY13" fmla="*/ 34013 h 3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372" h="34011">
                  <a:moveTo>
                    <a:pt x="6995" y="7301"/>
                  </a:moveTo>
                  <a:lnTo>
                    <a:pt x="17300" y="28161"/>
                  </a:lnTo>
                  <a:lnTo>
                    <a:pt x="23915" y="18113"/>
                  </a:lnTo>
                  <a:close/>
                  <a:moveTo>
                    <a:pt x="17045" y="34013"/>
                  </a:moveTo>
                  <a:lnTo>
                    <a:pt x="17045" y="34013"/>
                  </a:lnTo>
                  <a:cubicBezTo>
                    <a:pt x="16331" y="33949"/>
                    <a:pt x="15702" y="33514"/>
                    <a:pt x="15391" y="32868"/>
                  </a:cubicBezTo>
                  <a:lnTo>
                    <a:pt x="380" y="2722"/>
                  </a:lnTo>
                  <a:cubicBezTo>
                    <a:pt x="-129" y="2043"/>
                    <a:pt x="-129" y="1111"/>
                    <a:pt x="380" y="432"/>
                  </a:cubicBezTo>
                  <a:cubicBezTo>
                    <a:pt x="1083" y="-143"/>
                    <a:pt x="2094" y="-143"/>
                    <a:pt x="2797" y="432"/>
                  </a:cubicBezTo>
                  <a:lnTo>
                    <a:pt x="27350" y="16205"/>
                  </a:lnTo>
                  <a:cubicBezTo>
                    <a:pt x="27786" y="16512"/>
                    <a:pt x="28100" y="16962"/>
                    <a:pt x="28240" y="17477"/>
                  </a:cubicBezTo>
                  <a:cubicBezTo>
                    <a:pt x="28415" y="17971"/>
                    <a:pt x="28415" y="18509"/>
                    <a:pt x="28240" y="19003"/>
                  </a:cubicBezTo>
                  <a:lnTo>
                    <a:pt x="18317" y="33122"/>
                  </a:lnTo>
                  <a:cubicBezTo>
                    <a:pt x="17931" y="33655"/>
                    <a:pt x="17322" y="33983"/>
                    <a:pt x="16664" y="34013"/>
                  </a:cubicBezTo>
                </a:path>
              </a:pathLst>
            </a:custGeom>
            <a:solidFill>
              <a:srgbClr val="68C0ED"/>
            </a:solidFill>
            <a:ln w="12707" cap="flat">
              <a:noFill/>
              <a:prstDash val="solid"/>
              <a:miter/>
            </a:ln>
          </p:spPr>
          <p:txBody>
            <a:bodyPr rtlCol="0" anchor="ctr">
              <a:noAutofit/>
            </a:bodyPr>
            <a:lstStyle/>
            <a:p>
              <a:endParaRPr lang="en-US" sz="900"/>
            </a:p>
          </p:txBody>
        </p:sp>
        <p:sp>
          <p:nvSpPr>
            <p:cNvPr id="66" name="Freeform 65">
              <a:extLst>
                <a:ext uri="{FF2B5EF4-FFF2-40B4-BE49-F238E27FC236}">
                  <a16:creationId xmlns:a16="http://schemas.microsoft.com/office/drawing/2014/main" id="{9CC7989B-EBEF-4642-9E70-9C67D59599D2}"/>
                </a:ext>
              </a:extLst>
            </p:cNvPr>
            <p:cNvSpPr/>
            <p:nvPr/>
          </p:nvSpPr>
          <p:spPr>
            <a:xfrm>
              <a:off x="7254870" y="8811308"/>
              <a:ext cx="86809" cy="31672"/>
            </a:xfrm>
            <a:custGeom>
              <a:avLst/>
              <a:gdLst>
                <a:gd name="connsiteX0" fmla="*/ 4385 w 86809"/>
                <a:gd name="connsiteY0" fmla="*/ 1 h 31672"/>
                <a:gd name="connsiteX1" fmla="*/ 4385 w 86809"/>
                <a:gd name="connsiteY1" fmla="*/ 31674 h 31672"/>
                <a:gd name="connsiteX2" fmla="*/ 86311 w 86809"/>
                <a:gd name="connsiteY2" fmla="*/ 31674 h 31672"/>
                <a:gd name="connsiteX3" fmla="*/ 51581 w 86809"/>
                <a:gd name="connsiteY3" fmla="*/ 1 h 31672"/>
                <a:gd name="connsiteX4" fmla="*/ 4385 w 86809"/>
                <a:gd name="connsiteY4" fmla="*/ 1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09" h="31672">
                  <a:moveTo>
                    <a:pt x="4385" y="1"/>
                  </a:moveTo>
                  <a:cubicBezTo>
                    <a:pt x="-1464" y="9749"/>
                    <a:pt x="-1464" y="21926"/>
                    <a:pt x="4385" y="31674"/>
                  </a:cubicBezTo>
                  <a:lnTo>
                    <a:pt x="86311" y="31674"/>
                  </a:lnTo>
                  <a:cubicBezTo>
                    <a:pt x="86311" y="31674"/>
                    <a:pt x="93690" y="-126"/>
                    <a:pt x="51581" y="1"/>
                  </a:cubicBezTo>
                  <a:lnTo>
                    <a:pt x="4385" y="1"/>
                  </a:lnTo>
                  <a:close/>
                </a:path>
              </a:pathLst>
            </a:custGeom>
            <a:solidFill>
              <a:srgbClr val="68C0ED"/>
            </a:solidFill>
            <a:ln w="12707" cap="flat">
              <a:noFill/>
              <a:prstDash val="solid"/>
              <a:miter/>
            </a:ln>
          </p:spPr>
          <p:txBody>
            <a:bodyPr rtlCol="0" anchor="ctr">
              <a:noAutofit/>
            </a:bodyPr>
            <a:lstStyle/>
            <a:p>
              <a:endParaRPr lang="en-US" sz="900"/>
            </a:p>
          </p:txBody>
        </p:sp>
        <p:sp>
          <p:nvSpPr>
            <p:cNvPr id="67" name="Freeform 66">
              <a:extLst>
                <a:ext uri="{FF2B5EF4-FFF2-40B4-BE49-F238E27FC236}">
                  <a16:creationId xmlns:a16="http://schemas.microsoft.com/office/drawing/2014/main" id="{54DB9063-9B1C-7D4F-B6AE-93775B473EA6}"/>
                </a:ext>
              </a:extLst>
            </p:cNvPr>
            <p:cNvSpPr/>
            <p:nvPr/>
          </p:nvSpPr>
          <p:spPr>
            <a:xfrm>
              <a:off x="7253095" y="8809077"/>
              <a:ext cx="90807" cy="35810"/>
            </a:xfrm>
            <a:custGeom>
              <a:avLst/>
              <a:gdLst>
                <a:gd name="connsiteX0" fmla="*/ 7177 w 90807"/>
                <a:gd name="connsiteY0" fmla="*/ 31869 h 35810"/>
                <a:gd name="connsiteX1" fmla="*/ 86432 w 90807"/>
                <a:gd name="connsiteY1" fmla="*/ 31869 h 35810"/>
                <a:gd name="connsiteX2" fmla="*/ 81852 w 90807"/>
                <a:gd name="connsiteY2" fmla="*/ 14188 h 35810"/>
                <a:gd name="connsiteX3" fmla="*/ 53611 w 90807"/>
                <a:gd name="connsiteY3" fmla="*/ 4139 h 35810"/>
                <a:gd name="connsiteX4" fmla="*/ 7304 w 90807"/>
                <a:gd name="connsiteY4" fmla="*/ 4139 h 35810"/>
                <a:gd name="connsiteX5" fmla="*/ 7304 w 90807"/>
                <a:gd name="connsiteY5" fmla="*/ 31741 h 35810"/>
                <a:gd name="connsiteX6" fmla="*/ 88213 w 90807"/>
                <a:gd name="connsiteY6" fmla="*/ 35685 h 35810"/>
                <a:gd name="connsiteX7" fmla="*/ 6287 w 90807"/>
                <a:gd name="connsiteY7" fmla="*/ 35685 h 35810"/>
                <a:gd name="connsiteX8" fmla="*/ 4760 w 90807"/>
                <a:gd name="connsiteY8" fmla="*/ 34921 h 35810"/>
                <a:gd name="connsiteX9" fmla="*/ 4760 w 90807"/>
                <a:gd name="connsiteY9" fmla="*/ 1087 h 35810"/>
                <a:gd name="connsiteX10" fmla="*/ 6414 w 90807"/>
                <a:gd name="connsiteY10" fmla="*/ 196 h 35810"/>
                <a:gd name="connsiteX11" fmla="*/ 53865 w 90807"/>
                <a:gd name="connsiteY11" fmla="*/ 196 h 35810"/>
                <a:gd name="connsiteX12" fmla="*/ 85287 w 90807"/>
                <a:gd name="connsiteY12" fmla="*/ 11771 h 35810"/>
                <a:gd name="connsiteX13" fmla="*/ 90249 w 90807"/>
                <a:gd name="connsiteY13" fmla="*/ 34285 h 35810"/>
                <a:gd name="connsiteX14" fmla="*/ 88340 w 90807"/>
                <a:gd name="connsiteY14" fmla="*/ 35812 h 3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807" h="35810">
                  <a:moveTo>
                    <a:pt x="7177" y="31869"/>
                  </a:moveTo>
                  <a:lnTo>
                    <a:pt x="86432" y="31869"/>
                  </a:lnTo>
                  <a:cubicBezTo>
                    <a:pt x="87277" y="25603"/>
                    <a:pt x="85633" y="19256"/>
                    <a:pt x="81852" y="14188"/>
                  </a:cubicBezTo>
                  <a:cubicBezTo>
                    <a:pt x="74474" y="6691"/>
                    <a:pt x="64067" y="2988"/>
                    <a:pt x="53611" y="4139"/>
                  </a:cubicBezTo>
                  <a:lnTo>
                    <a:pt x="7304" y="4139"/>
                  </a:lnTo>
                  <a:cubicBezTo>
                    <a:pt x="2550" y="12726"/>
                    <a:pt x="2550" y="23155"/>
                    <a:pt x="7304" y="31741"/>
                  </a:cubicBezTo>
                  <a:moveTo>
                    <a:pt x="88213" y="35685"/>
                  </a:moveTo>
                  <a:lnTo>
                    <a:pt x="6287" y="35685"/>
                  </a:lnTo>
                  <a:cubicBezTo>
                    <a:pt x="5681" y="35706"/>
                    <a:pt x="5106" y="35419"/>
                    <a:pt x="4760" y="34921"/>
                  </a:cubicBezTo>
                  <a:cubicBezTo>
                    <a:pt x="-1589" y="24536"/>
                    <a:pt x="-1589" y="11472"/>
                    <a:pt x="4760" y="1087"/>
                  </a:cubicBezTo>
                  <a:cubicBezTo>
                    <a:pt x="5098" y="500"/>
                    <a:pt x="5738" y="155"/>
                    <a:pt x="6414" y="196"/>
                  </a:cubicBezTo>
                  <a:lnTo>
                    <a:pt x="53865" y="196"/>
                  </a:lnTo>
                  <a:cubicBezTo>
                    <a:pt x="65563" y="-991"/>
                    <a:pt x="77156" y="3279"/>
                    <a:pt x="85287" y="11771"/>
                  </a:cubicBezTo>
                  <a:cubicBezTo>
                    <a:pt x="90025" y="18249"/>
                    <a:pt x="91824" y="26417"/>
                    <a:pt x="90249" y="34285"/>
                  </a:cubicBezTo>
                  <a:cubicBezTo>
                    <a:pt x="90023" y="35162"/>
                    <a:pt x="89245" y="35784"/>
                    <a:pt x="88340" y="35812"/>
                  </a:cubicBezTo>
                </a:path>
              </a:pathLst>
            </a:custGeom>
            <a:solidFill>
              <a:srgbClr val="68C0ED"/>
            </a:solidFill>
            <a:ln w="12707" cap="flat">
              <a:noFill/>
              <a:prstDash val="solid"/>
              <a:miter/>
            </a:ln>
          </p:spPr>
          <p:txBody>
            <a:bodyPr rtlCol="0" anchor="ctr">
              <a:noAutofit/>
            </a:bodyPr>
            <a:lstStyle/>
            <a:p>
              <a:endParaRPr lang="en-US" sz="900"/>
            </a:p>
          </p:txBody>
        </p:sp>
      </p:grpSp>
      <p:sp>
        <p:nvSpPr>
          <p:cNvPr id="68" name="Freeform 67">
            <a:extLst>
              <a:ext uri="{FF2B5EF4-FFF2-40B4-BE49-F238E27FC236}">
                <a16:creationId xmlns:a16="http://schemas.microsoft.com/office/drawing/2014/main" id="{491421BA-1270-294F-825A-6FFB72093BE3}"/>
              </a:ext>
            </a:extLst>
          </p:cNvPr>
          <p:cNvSpPr/>
          <p:nvPr userDrawn="1"/>
        </p:nvSpPr>
        <p:spPr>
          <a:xfrm>
            <a:off x="3668926" y="4423977"/>
            <a:ext cx="6361" cy="6360"/>
          </a:xfrm>
          <a:custGeom>
            <a:avLst/>
            <a:gdLst>
              <a:gd name="connsiteX0" fmla="*/ -2 w 12721"/>
              <a:gd name="connsiteY0" fmla="*/ 1 h 12719"/>
              <a:gd name="connsiteX1" fmla="*/ -2 w 12721"/>
              <a:gd name="connsiteY1" fmla="*/ 1 h 12719"/>
            </a:gdLst>
            <a:ahLst/>
            <a:cxnLst>
              <a:cxn ang="0">
                <a:pos x="connsiteX0" y="connsiteY0"/>
              </a:cxn>
              <a:cxn ang="0">
                <a:pos x="connsiteX1" y="connsiteY1"/>
              </a:cxn>
            </a:cxnLst>
            <a:rect l="l" t="t" r="r" b="b"/>
            <a:pathLst>
              <a:path w="12721" h="12719">
                <a:moveTo>
                  <a:pt x="-2" y="1"/>
                </a:moveTo>
                <a:lnTo>
                  <a:pt x="-2" y="1"/>
                </a:lnTo>
                <a:close/>
              </a:path>
            </a:pathLst>
          </a:custGeom>
          <a:solidFill>
            <a:srgbClr val="68C0ED"/>
          </a:solidFill>
          <a:ln w="12707" cap="flat">
            <a:noFill/>
            <a:prstDash val="solid"/>
            <a:miter/>
          </a:ln>
        </p:spPr>
        <p:txBody>
          <a:bodyPr rtlCol="0" anchor="ctr">
            <a:noAutofit/>
          </a:bodyPr>
          <a:lstStyle/>
          <a:p>
            <a:endParaRPr lang="en-US" sz="900"/>
          </a:p>
        </p:txBody>
      </p:sp>
      <p:sp>
        <p:nvSpPr>
          <p:cNvPr id="69" name="Freeform 68">
            <a:extLst>
              <a:ext uri="{FF2B5EF4-FFF2-40B4-BE49-F238E27FC236}">
                <a16:creationId xmlns:a16="http://schemas.microsoft.com/office/drawing/2014/main" id="{AAD0C939-02BD-3C4B-A283-E91649849E16}"/>
              </a:ext>
            </a:extLst>
          </p:cNvPr>
          <p:cNvSpPr/>
          <p:nvPr userDrawn="1"/>
        </p:nvSpPr>
        <p:spPr>
          <a:xfrm>
            <a:off x="3667972" y="4417617"/>
            <a:ext cx="1972" cy="7314"/>
          </a:xfrm>
          <a:custGeom>
            <a:avLst/>
            <a:gdLst>
              <a:gd name="connsiteX0" fmla="*/ 1906 w 3943"/>
              <a:gd name="connsiteY0" fmla="*/ 14629 h 14627"/>
              <a:gd name="connsiteX1" fmla="*/ -2 w 3943"/>
              <a:gd name="connsiteY1" fmla="*/ 12721 h 14627"/>
              <a:gd name="connsiteX2" fmla="*/ -2 w 3943"/>
              <a:gd name="connsiteY2" fmla="*/ 2036 h 14627"/>
              <a:gd name="connsiteX3" fmla="*/ 1906 w 3943"/>
              <a:gd name="connsiteY3" fmla="*/ 1 h 14627"/>
              <a:gd name="connsiteX4" fmla="*/ 3942 w 3943"/>
              <a:gd name="connsiteY4" fmla="*/ 2036 h 14627"/>
              <a:gd name="connsiteX5" fmla="*/ 3942 w 3943"/>
              <a:gd name="connsiteY5" fmla="*/ 12721 h 14627"/>
              <a:gd name="connsiteX6" fmla="*/ 1906 w 3943"/>
              <a:gd name="connsiteY6" fmla="*/ 14629 h 1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 h="14627">
                <a:moveTo>
                  <a:pt x="1906" y="14629"/>
                </a:moveTo>
                <a:cubicBezTo>
                  <a:pt x="852" y="14629"/>
                  <a:pt x="-2" y="13774"/>
                  <a:pt x="-2" y="12721"/>
                </a:cubicBezTo>
                <a:lnTo>
                  <a:pt x="-2" y="2036"/>
                </a:lnTo>
                <a:cubicBezTo>
                  <a:pt x="-4" y="960"/>
                  <a:pt x="832" y="68"/>
                  <a:pt x="1906" y="1"/>
                </a:cubicBezTo>
                <a:cubicBezTo>
                  <a:pt x="3031" y="1"/>
                  <a:pt x="3942" y="912"/>
                  <a:pt x="3942" y="2036"/>
                </a:cubicBezTo>
                <a:lnTo>
                  <a:pt x="3942" y="12721"/>
                </a:lnTo>
                <a:cubicBezTo>
                  <a:pt x="3875" y="13795"/>
                  <a:pt x="2983" y="14631"/>
                  <a:pt x="1906" y="14629"/>
                </a:cubicBezTo>
              </a:path>
            </a:pathLst>
          </a:custGeom>
          <a:solidFill>
            <a:srgbClr val="68C0ED"/>
          </a:solidFill>
          <a:ln w="12707" cap="flat">
            <a:noFill/>
            <a:prstDash val="solid"/>
            <a:miter/>
          </a:ln>
        </p:spPr>
        <p:txBody>
          <a:bodyPr rtlCol="0" anchor="ctr">
            <a:noAutofit/>
          </a:bodyPr>
          <a:lstStyle/>
          <a:p>
            <a:endParaRPr lang="en-US" sz="900"/>
          </a:p>
        </p:txBody>
      </p:sp>
      <p:sp>
        <p:nvSpPr>
          <p:cNvPr id="70" name="Freeform 69">
            <a:extLst>
              <a:ext uri="{FF2B5EF4-FFF2-40B4-BE49-F238E27FC236}">
                <a16:creationId xmlns:a16="http://schemas.microsoft.com/office/drawing/2014/main" id="{EBB40B02-1636-8545-8794-BC91509F917E}"/>
              </a:ext>
            </a:extLst>
          </p:cNvPr>
          <p:cNvSpPr/>
          <p:nvPr userDrawn="1"/>
        </p:nvSpPr>
        <p:spPr>
          <a:xfrm>
            <a:off x="3663202" y="4423977"/>
            <a:ext cx="6361" cy="6360"/>
          </a:xfrm>
          <a:custGeom>
            <a:avLst/>
            <a:gdLst>
              <a:gd name="connsiteX0" fmla="*/ -2 w 12721"/>
              <a:gd name="connsiteY0" fmla="*/ 1 h 12719"/>
              <a:gd name="connsiteX1" fmla="*/ -2 w 12721"/>
              <a:gd name="connsiteY1" fmla="*/ 1 h 12719"/>
            </a:gdLst>
            <a:ahLst/>
            <a:cxnLst>
              <a:cxn ang="0">
                <a:pos x="connsiteX0" y="connsiteY0"/>
              </a:cxn>
              <a:cxn ang="0">
                <a:pos x="connsiteX1" y="connsiteY1"/>
              </a:cxn>
            </a:cxnLst>
            <a:rect l="l" t="t" r="r" b="b"/>
            <a:pathLst>
              <a:path w="12721" h="12719">
                <a:moveTo>
                  <a:pt x="-2" y="1"/>
                </a:moveTo>
                <a:lnTo>
                  <a:pt x="-2" y="1"/>
                </a:lnTo>
                <a:close/>
              </a:path>
            </a:pathLst>
          </a:custGeom>
          <a:solidFill>
            <a:srgbClr val="68C0ED"/>
          </a:solidFill>
          <a:ln w="12707" cap="flat">
            <a:noFill/>
            <a:prstDash val="solid"/>
            <a:miter/>
          </a:ln>
        </p:spPr>
        <p:txBody>
          <a:bodyPr rtlCol="0" anchor="ctr">
            <a:noAutofit/>
          </a:bodyPr>
          <a:lstStyle/>
          <a:p>
            <a:endParaRPr lang="en-US" sz="900"/>
          </a:p>
        </p:txBody>
      </p:sp>
      <p:grpSp>
        <p:nvGrpSpPr>
          <p:cNvPr id="71" name="Graphic 22">
            <a:extLst>
              <a:ext uri="{FF2B5EF4-FFF2-40B4-BE49-F238E27FC236}">
                <a16:creationId xmlns:a16="http://schemas.microsoft.com/office/drawing/2014/main" id="{37D4484E-2C09-A64F-AFFE-24813B7E3242}"/>
              </a:ext>
            </a:extLst>
          </p:cNvPr>
          <p:cNvGrpSpPr/>
          <p:nvPr userDrawn="1"/>
        </p:nvGrpSpPr>
        <p:grpSpPr>
          <a:xfrm>
            <a:off x="3516216" y="4326167"/>
            <a:ext cx="148003" cy="98764"/>
            <a:chOff x="7001053" y="8626372"/>
            <a:chExt cx="295986" cy="197528"/>
          </a:xfrm>
          <a:solidFill>
            <a:srgbClr val="68C0ED"/>
          </a:solidFill>
        </p:grpSpPr>
        <p:sp>
          <p:nvSpPr>
            <p:cNvPr id="72" name="Freeform 71">
              <a:extLst>
                <a:ext uri="{FF2B5EF4-FFF2-40B4-BE49-F238E27FC236}">
                  <a16:creationId xmlns:a16="http://schemas.microsoft.com/office/drawing/2014/main" id="{28B2227A-C50C-5043-A21F-4A45ED6DE910}"/>
                </a:ext>
              </a:extLst>
            </p:cNvPr>
            <p:cNvSpPr/>
            <p:nvPr/>
          </p:nvSpPr>
          <p:spPr>
            <a:xfrm>
              <a:off x="7293091" y="8809273"/>
              <a:ext cx="3948" cy="14627"/>
            </a:xfrm>
            <a:custGeom>
              <a:avLst/>
              <a:gdLst>
                <a:gd name="connsiteX0" fmla="*/ 1911 w 3948"/>
                <a:gd name="connsiteY0" fmla="*/ 14629 h 14627"/>
                <a:gd name="connsiteX1" fmla="*/ 3 w 3948"/>
                <a:gd name="connsiteY1" fmla="*/ 12721 h 14627"/>
                <a:gd name="connsiteX2" fmla="*/ 3 w 3948"/>
                <a:gd name="connsiteY2" fmla="*/ 2036 h 14627"/>
                <a:gd name="connsiteX3" fmla="*/ 1780 w 3948"/>
                <a:gd name="connsiteY3" fmla="*/ 5 h 14627"/>
                <a:gd name="connsiteX4" fmla="*/ 1911 w 3948"/>
                <a:gd name="connsiteY4" fmla="*/ 1 h 14627"/>
                <a:gd name="connsiteX5" fmla="*/ 3947 w 3948"/>
                <a:gd name="connsiteY5" fmla="*/ 2036 h 14627"/>
                <a:gd name="connsiteX6" fmla="*/ 3946 w 3948"/>
                <a:gd name="connsiteY6" fmla="*/ 12721 h 14627"/>
                <a:gd name="connsiteX7" fmla="*/ 1911 w 3948"/>
                <a:gd name="connsiteY7" fmla="*/ 14629 h 1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8" h="14627">
                  <a:moveTo>
                    <a:pt x="1911" y="14629"/>
                  </a:moveTo>
                  <a:cubicBezTo>
                    <a:pt x="857" y="14629"/>
                    <a:pt x="3" y="13774"/>
                    <a:pt x="3" y="12721"/>
                  </a:cubicBezTo>
                  <a:lnTo>
                    <a:pt x="3" y="2036"/>
                  </a:lnTo>
                  <a:cubicBezTo>
                    <a:pt x="-68" y="985"/>
                    <a:pt x="728" y="75"/>
                    <a:pt x="1780" y="5"/>
                  </a:cubicBezTo>
                  <a:cubicBezTo>
                    <a:pt x="1823" y="2"/>
                    <a:pt x="1867" y="1"/>
                    <a:pt x="1911" y="1"/>
                  </a:cubicBezTo>
                  <a:cubicBezTo>
                    <a:pt x="3035" y="1"/>
                    <a:pt x="3947" y="912"/>
                    <a:pt x="3947" y="2036"/>
                  </a:cubicBezTo>
                  <a:lnTo>
                    <a:pt x="3946" y="12721"/>
                  </a:lnTo>
                  <a:cubicBezTo>
                    <a:pt x="3879" y="13795"/>
                    <a:pt x="2987" y="14631"/>
                    <a:pt x="1911" y="14629"/>
                  </a:cubicBezTo>
                </a:path>
              </a:pathLst>
            </a:custGeom>
            <a:solidFill>
              <a:srgbClr val="68C0ED"/>
            </a:solidFill>
            <a:ln w="12707" cap="flat">
              <a:noFill/>
              <a:prstDash val="solid"/>
              <a:miter/>
            </a:ln>
          </p:spPr>
          <p:txBody>
            <a:bodyPr rtlCol="0" anchor="ctr">
              <a:noAutofit/>
            </a:bodyPr>
            <a:lstStyle/>
            <a:p>
              <a:endParaRPr lang="en-US" sz="900"/>
            </a:p>
          </p:txBody>
        </p:sp>
        <p:sp>
          <p:nvSpPr>
            <p:cNvPr id="73" name="Freeform 72">
              <a:extLst>
                <a:ext uri="{FF2B5EF4-FFF2-40B4-BE49-F238E27FC236}">
                  <a16:creationId xmlns:a16="http://schemas.microsoft.com/office/drawing/2014/main" id="{383918C4-B163-DB4D-959E-91CB844C4623}"/>
                </a:ext>
              </a:extLst>
            </p:cNvPr>
            <p:cNvSpPr/>
            <p:nvPr/>
          </p:nvSpPr>
          <p:spPr>
            <a:xfrm>
              <a:off x="7003045" y="8628386"/>
              <a:ext cx="50504" cy="83465"/>
            </a:xfrm>
            <a:custGeom>
              <a:avLst/>
              <a:gdLst>
                <a:gd name="connsiteX0" fmla="*/ 50503 w 50504"/>
                <a:gd name="connsiteY0" fmla="*/ 9043 h 83465"/>
                <a:gd name="connsiteX1" fmla="*/ 19844 w 50504"/>
                <a:gd name="connsiteY1" fmla="*/ 1284 h 83465"/>
                <a:gd name="connsiteX2" fmla="*/ -2 w 50504"/>
                <a:gd name="connsiteY2" fmla="*/ 80783 h 83465"/>
                <a:gd name="connsiteX3" fmla="*/ 39181 w 50504"/>
                <a:gd name="connsiteY3" fmla="*/ 55343 h 83465"/>
                <a:gd name="connsiteX4" fmla="*/ 41343 w 50504"/>
                <a:gd name="connsiteY4" fmla="*/ 46566 h 8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4" h="83465">
                  <a:moveTo>
                    <a:pt x="50503" y="9043"/>
                  </a:moveTo>
                  <a:cubicBezTo>
                    <a:pt x="42480" y="1030"/>
                    <a:pt x="30713" y="-1948"/>
                    <a:pt x="19844" y="1284"/>
                  </a:cubicBezTo>
                  <a:lnTo>
                    <a:pt x="-2" y="80783"/>
                  </a:lnTo>
                  <a:cubicBezTo>
                    <a:pt x="-2" y="80783"/>
                    <a:pt x="29003" y="95665"/>
                    <a:pt x="39181" y="55343"/>
                  </a:cubicBezTo>
                  <a:lnTo>
                    <a:pt x="41343" y="46566"/>
                  </a:lnTo>
                  <a:close/>
                </a:path>
              </a:pathLst>
            </a:custGeom>
            <a:solidFill>
              <a:srgbClr val="68C0ED"/>
            </a:solidFill>
            <a:ln w="12707" cap="flat">
              <a:noFill/>
              <a:prstDash val="solid"/>
              <a:miter/>
            </a:ln>
          </p:spPr>
          <p:txBody>
            <a:bodyPr rtlCol="0" anchor="ctr">
              <a:noAutofit/>
            </a:bodyPr>
            <a:lstStyle/>
            <a:p>
              <a:endParaRPr lang="en-US" sz="900"/>
            </a:p>
          </p:txBody>
        </p:sp>
        <p:sp>
          <p:nvSpPr>
            <p:cNvPr id="74" name="Freeform 73">
              <a:extLst>
                <a:ext uri="{FF2B5EF4-FFF2-40B4-BE49-F238E27FC236}">
                  <a16:creationId xmlns:a16="http://schemas.microsoft.com/office/drawing/2014/main" id="{C660EEAD-B553-604A-9F59-726B7F43CDB9}"/>
                </a:ext>
              </a:extLst>
            </p:cNvPr>
            <p:cNvSpPr/>
            <p:nvPr/>
          </p:nvSpPr>
          <p:spPr>
            <a:xfrm>
              <a:off x="7001053" y="8626372"/>
              <a:ext cx="54156" cy="87375"/>
            </a:xfrm>
            <a:custGeom>
              <a:avLst/>
              <a:gdLst>
                <a:gd name="connsiteX0" fmla="*/ 4281 w 54156"/>
                <a:gd name="connsiteY0" fmla="*/ 81652 h 87375"/>
                <a:gd name="connsiteX1" fmla="*/ 22600 w 54156"/>
                <a:gd name="connsiteY1" fmla="*/ 81652 h 87375"/>
                <a:gd name="connsiteX2" fmla="*/ 39265 w 54156"/>
                <a:gd name="connsiteY2" fmla="*/ 56213 h 87375"/>
                <a:gd name="connsiteX3" fmla="*/ 50333 w 54156"/>
                <a:gd name="connsiteY3" fmla="*/ 11566 h 87375"/>
                <a:gd name="connsiteX4" fmla="*/ 23490 w 54156"/>
                <a:gd name="connsiteY4" fmla="*/ 4697 h 87375"/>
                <a:gd name="connsiteX5" fmla="*/ 13822 w 54156"/>
                <a:gd name="connsiteY5" fmla="*/ 87376 h 87375"/>
                <a:gd name="connsiteX6" fmla="*/ 1101 w 54156"/>
                <a:gd name="connsiteY6" fmla="*/ 84578 h 87375"/>
                <a:gd name="connsiteX7" fmla="*/ 83 w 54156"/>
                <a:gd name="connsiteY7" fmla="*/ 82288 h 87375"/>
                <a:gd name="connsiteX8" fmla="*/ 19928 w 54156"/>
                <a:gd name="connsiteY8" fmla="*/ 2917 h 87375"/>
                <a:gd name="connsiteX9" fmla="*/ 21073 w 54156"/>
                <a:gd name="connsiteY9" fmla="*/ 1517 h 87375"/>
                <a:gd name="connsiteX10" fmla="*/ 53895 w 54156"/>
                <a:gd name="connsiteY10" fmla="*/ 9658 h 87375"/>
                <a:gd name="connsiteX11" fmla="*/ 53895 w 54156"/>
                <a:gd name="connsiteY11" fmla="*/ 11439 h 87375"/>
                <a:gd name="connsiteX12" fmla="*/ 42573 w 54156"/>
                <a:gd name="connsiteY12" fmla="*/ 57357 h 87375"/>
                <a:gd name="connsiteX13" fmla="*/ 23745 w 54156"/>
                <a:gd name="connsiteY13" fmla="*/ 85214 h 87375"/>
                <a:gd name="connsiteX14" fmla="*/ 13313 w 54156"/>
                <a:gd name="connsiteY14" fmla="*/ 87376 h 8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156" h="87375">
                  <a:moveTo>
                    <a:pt x="4281" y="81652"/>
                  </a:moveTo>
                  <a:cubicBezTo>
                    <a:pt x="10158" y="84015"/>
                    <a:pt x="16722" y="84015"/>
                    <a:pt x="22600" y="81652"/>
                  </a:cubicBezTo>
                  <a:cubicBezTo>
                    <a:pt x="31744" y="76157"/>
                    <a:pt x="37880" y="66790"/>
                    <a:pt x="39265" y="56213"/>
                  </a:cubicBezTo>
                  <a:lnTo>
                    <a:pt x="50333" y="11566"/>
                  </a:lnTo>
                  <a:cubicBezTo>
                    <a:pt x="43188" y="4766"/>
                    <a:pt x="33024" y="2165"/>
                    <a:pt x="23490" y="4697"/>
                  </a:cubicBezTo>
                  <a:close/>
                  <a:moveTo>
                    <a:pt x="13822" y="87376"/>
                  </a:moveTo>
                  <a:cubicBezTo>
                    <a:pt x="9432" y="87350"/>
                    <a:pt x="5097" y="86396"/>
                    <a:pt x="1101" y="84578"/>
                  </a:cubicBezTo>
                  <a:cubicBezTo>
                    <a:pt x="237" y="84176"/>
                    <a:pt x="-197" y="83198"/>
                    <a:pt x="83" y="82288"/>
                  </a:cubicBezTo>
                  <a:lnTo>
                    <a:pt x="19928" y="2917"/>
                  </a:lnTo>
                  <a:cubicBezTo>
                    <a:pt x="20027" y="2277"/>
                    <a:pt x="20466" y="1741"/>
                    <a:pt x="21073" y="1517"/>
                  </a:cubicBezTo>
                  <a:cubicBezTo>
                    <a:pt x="32674" y="-2166"/>
                    <a:pt x="45361" y="980"/>
                    <a:pt x="53895" y="9658"/>
                  </a:cubicBezTo>
                  <a:cubicBezTo>
                    <a:pt x="54242" y="10201"/>
                    <a:pt x="54242" y="10896"/>
                    <a:pt x="53895" y="11439"/>
                  </a:cubicBezTo>
                  <a:lnTo>
                    <a:pt x="42573" y="57357"/>
                  </a:lnTo>
                  <a:cubicBezTo>
                    <a:pt x="40946" y="69056"/>
                    <a:pt x="33994" y="79342"/>
                    <a:pt x="23745" y="85214"/>
                  </a:cubicBezTo>
                  <a:cubicBezTo>
                    <a:pt x="20459" y="86663"/>
                    <a:pt x="16904" y="87400"/>
                    <a:pt x="13313" y="87376"/>
                  </a:cubicBezTo>
                </a:path>
              </a:pathLst>
            </a:custGeom>
            <a:solidFill>
              <a:srgbClr val="68C0ED"/>
            </a:solidFill>
            <a:ln w="12707" cap="flat">
              <a:noFill/>
              <a:prstDash val="solid"/>
              <a:miter/>
            </a:ln>
          </p:spPr>
          <p:txBody>
            <a:bodyPr rtlCol="0" anchor="ctr">
              <a:noAutofit/>
            </a:bodyPr>
            <a:lstStyle/>
            <a:p>
              <a:endParaRPr lang="en-US" sz="900"/>
            </a:p>
          </p:txBody>
        </p:sp>
      </p:grpSp>
      <p:sp>
        <p:nvSpPr>
          <p:cNvPr id="75" name="Freeform 74">
            <a:extLst>
              <a:ext uri="{FF2B5EF4-FFF2-40B4-BE49-F238E27FC236}">
                <a16:creationId xmlns:a16="http://schemas.microsoft.com/office/drawing/2014/main" id="{AEAD08F6-0EAE-4448-BCF3-AC639E0546E1}"/>
              </a:ext>
            </a:extLst>
          </p:cNvPr>
          <p:cNvSpPr/>
          <p:nvPr userDrawn="1"/>
        </p:nvSpPr>
        <p:spPr>
          <a:xfrm>
            <a:off x="3531589" y="4353319"/>
            <a:ext cx="5216" cy="1272"/>
          </a:xfrm>
          <a:custGeom>
            <a:avLst/>
            <a:gdLst>
              <a:gd name="connsiteX0" fmla="*/ 10430 w 10431"/>
              <a:gd name="connsiteY0" fmla="*/ 2545 h 2543"/>
              <a:gd name="connsiteX1" fmla="*/ -2 w 10431"/>
              <a:gd name="connsiteY1" fmla="*/ 1 h 2543"/>
            </a:gdLst>
            <a:ahLst/>
            <a:cxnLst>
              <a:cxn ang="0">
                <a:pos x="connsiteX0" y="connsiteY0"/>
              </a:cxn>
              <a:cxn ang="0">
                <a:pos x="connsiteX1" y="connsiteY1"/>
              </a:cxn>
            </a:cxnLst>
            <a:rect l="l" t="t" r="r" b="b"/>
            <a:pathLst>
              <a:path w="10431" h="2543">
                <a:moveTo>
                  <a:pt x="10430" y="2545"/>
                </a:moveTo>
                <a:lnTo>
                  <a:pt x="-2" y="1"/>
                </a:lnTo>
                <a:close/>
              </a:path>
            </a:pathLst>
          </a:custGeom>
          <a:solidFill>
            <a:srgbClr val="68C0ED"/>
          </a:solidFill>
          <a:ln w="12707" cap="flat">
            <a:noFill/>
            <a:prstDash val="solid"/>
            <a:miter/>
          </a:ln>
        </p:spPr>
        <p:txBody>
          <a:bodyPr rtlCol="0" anchor="ctr">
            <a:noAutofit/>
          </a:bodyPr>
          <a:lstStyle/>
          <a:p>
            <a:endParaRPr lang="en-US" sz="900"/>
          </a:p>
        </p:txBody>
      </p:sp>
      <p:sp>
        <p:nvSpPr>
          <p:cNvPr id="76" name="Freeform 75">
            <a:extLst>
              <a:ext uri="{FF2B5EF4-FFF2-40B4-BE49-F238E27FC236}">
                <a16:creationId xmlns:a16="http://schemas.microsoft.com/office/drawing/2014/main" id="{850CBA0D-9B9C-6F4B-8229-9B213291CE06}"/>
              </a:ext>
            </a:extLst>
          </p:cNvPr>
          <p:cNvSpPr/>
          <p:nvPr userDrawn="1"/>
        </p:nvSpPr>
        <p:spPr>
          <a:xfrm>
            <a:off x="3530864" y="4352398"/>
            <a:ext cx="7124" cy="3274"/>
          </a:xfrm>
          <a:custGeom>
            <a:avLst/>
            <a:gdLst>
              <a:gd name="connsiteX0" fmla="*/ 11881 w 14248"/>
              <a:gd name="connsiteY0" fmla="*/ 6293 h 6547"/>
              <a:gd name="connsiteX1" fmla="*/ 11881 w 14248"/>
              <a:gd name="connsiteY1" fmla="*/ 6293 h 6547"/>
              <a:gd name="connsiteX2" fmla="*/ 1449 w 14248"/>
              <a:gd name="connsiteY2" fmla="*/ 3622 h 6547"/>
              <a:gd name="connsiteX3" fmla="*/ 50 w 14248"/>
              <a:gd name="connsiteY3" fmla="*/ 1332 h 6547"/>
              <a:gd name="connsiteX4" fmla="*/ 2339 w 14248"/>
              <a:gd name="connsiteY4" fmla="*/ 60 h 6547"/>
              <a:gd name="connsiteX5" fmla="*/ 12644 w 14248"/>
              <a:gd name="connsiteY5" fmla="*/ 2731 h 6547"/>
              <a:gd name="connsiteX6" fmla="*/ 14222 w 14248"/>
              <a:gd name="connsiteY6" fmla="*/ 4920 h 6547"/>
              <a:gd name="connsiteX7" fmla="*/ 14170 w 14248"/>
              <a:gd name="connsiteY7" fmla="*/ 5148 h 6547"/>
              <a:gd name="connsiteX8" fmla="*/ 12262 w 14248"/>
              <a:gd name="connsiteY8" fmla="*/ 6547 h 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48" h="6547">
                <a:moveTo>
                  <a:pt x="11881" y="6293"/>
                </a:moveTo>
                <a:lnTo>
                  <a:pt x="11881" y="6293"/>
                </a:lnTo>
                <a:lnTo>
                  <a:pt x="1449" y="3622"/>
                </a:lnTo>
                <a:cubicBezTo>
                  <a:pt x="434" y="3371"/>
                  <a:pt x="-190" y="2350"/>
                  <a:pt x="50" y="1332"/>
                </a:cubicBezTo>
                <a:cubicBezTo>
                  <a:pt x="355" y="369"/>
                  <a:pt x="1360" y="-189"/>
                  <a:pt x="2339" y="60"/>
                </a:cubicBezTo>
                <a:lnTo>
                  <a:pt x="12644" y="2731"/>
                </a:lnTo>
                <a:cubicBezTo>
                  <a:pt x="13684" y="2900"/>
                  <a:pt x="14391" y="3880"/>
                  <a:pt x="14222" y="4920"/>
                </a:cubicBezTo>
                <a:cubicBezTo>
                  <a:pt x="14209" y="4997"/>
                  <a:pt x="14192" y="5073"/>
                  <a:pt x="14170" y="5148"/>
                </a:cubicBezTo>
                <a:cubicBezTo>
                  <a:pt x="13935" y="6000"/>
                  <a:pt x="13146" y="6579"/>
                  <a:pt x="12262" y="6547"/>
                </a:cubicBezTo>
              </a:path>
            </a:pathLst>
          </a:custGeom>
          <a:solidFill>
            <a:srgbClr val="68C0ED"/>
          </a:solidFill>
          <a:ln w="12707" cap="flat">
            <a:noFill/>
            <a:prstDash val="solid"/>
            <a:miter/>
          </a:ln>
        </p:spPr>
        <p:txBody>
          <a:bodyPr rtlCol="0" anchor="ctr">
            <a:noAutofit/>
          </a:bodyPr>
          <a:lstStyle/>
          <a:p>
            <a:endParaRPr lang="en-US" sz="900"/>
          </a:p>
        </p:txBody>
      </p:sp>
      <p:sp>
        <p:nvSpPr>
          <p:cNvPr id="77" name="Freeform 76">
            <a:extLst>
              <a:ext uri="{FF2B5EF4-FFF2-40B4-BE49-F238E27FC236}">
                <a16:creationId xmlns:a16="http://schemas.microsoft.com/office/drawing/2014/main" id="{1BDA31FB-2CC1-9E41-81FF-5EB2D9721188}"/>
              </a:ext>
            </a:extLst>
          </p:cNvPr>
          <p:cNvSpPr/>
          <p:nvPr userDrawn="1"/>
        </p:nvSpPr>
        <p:spPr>
          <a:xfrm>
            <a:off x="3533243" y="4347722"/>
            <a:ext cx="5152" cy="1272"/>
          </a:xfrm>
          <a:custGeom>
            <a:avLst/>
            <a:gdLst>
              <a:gd name="connsiteX0" fmla="*/ 10303 w 10304"/>
              <a:gd name="connsiteY0" fmla="*/ 2545 h 2543"/>
              <a:gd name="connsiteX1" fmla="*/ -2 w 10304"/>
              <a:gd name="connsiteY1" fmla="*/ 1 h 2543"/>
            </a:gdLst>
            <a:ahLst/>
            <a:cxnLst>
              <a:cxn ang="0">
                <a:pos x="connsiteX0" y="connsiteY0"/>
              </a:cxn>
              <a:cxn ang="0">
                <a:pos x="connsiteX1" y="connsiteY1"/>
              </a:cxn>
            </a:cxnLst>
            <a:rect l="l" t="t" r="r" b="b"/>
            <a:pathLst>
              <a:path w="10304" h="2543">
                <a:moveTo>
                  <a:pt x="10303" y="2545"/>
                </a:moveTo>
                <a:lnTo>
                  <a:pt x="-2" y="1"/>
                </a:lnTo>
                <a:close/>
              </a:path>
            </a:pathLst>
          </a:custGeom>
          <a:solidFill>
            <a:srgbClr val="68C0ED"/>
          </a:solidFill>
          <a:ln w="12707" cap="flat">
            <a:noFill/>
            <a:prstDash val="solid"/>
            <a:miter/>
          </a:ln>
        </p:spPr>
        <p:txBody>
          <a:bodyPr rtlCol="0" anchor="ctr">
            <a:noAutofit/>
          </a:bodyPr>
          <a:lstStyle/>
          <a:p>
            <a:endParaRPr lang="en-US" sz="900"/>
          </a:p>
        </p:txBody>
      </p:sp>
      <p:grpSp>
        <p:nvGrpSpPr>
          <p:cNvPr id="78" name="Graphic 22">
            <a:extLst>
              <a:ext uri="{FF2B5EF4-FFF2-40B4-BE49-F238E27FC236}">
                <a16:creationId xmlns:a16="http://schemas.microsoft.com/office/drawing/2014/main" id="{37D4484E-2C09-A64F-AFFE-24813B7E3242}"/>
              </a:ext>
            </a:extLst>
          </p:cNvPr>
          <p:cNvGrpSpPr/>
          <p:nvPr userDrawn="1"/>
        </p:nvGrpSpPr>
        <p:grpSpPr>
          <a:xfrm>
            <a:off x="3532653" y="4084913"/>
            <a:ext cx="139617" cy="265162"/>
            <a:chOff x="7033925" y="8143865"/>
            <a:chExt cx="279216" cy="530324"/>
          </a:xfrm>
          <a:solidFill>
            <a:srgbClr val="68C0ED"/>
          </a:solidFill>
        </p:grpSpPr>
        <p:sp>
          <p:nvSpPr>
            <p:cNvPr id="79" name="Freeform 78">
              <a:extLst>
                <a:ext uri="{FF2B5EF4-FFF2-40B4-BE49-F238E27FC236}">
                  <a16:creationId xmlns:a16="http://schemas.microsoft.com/office/drawing/2014/main" id="{D9BAFA59-4AD9-BD4F-848B-851C88688D02}"/>
                </a:ext>
              </a:extLst>
            </p:cNvPr>
            <p:cNvSpPr/>
            <p:nvPr/>
          </p:nvSpPr>
          <p:spPr>
            <a:xfrm>
              <a:off x="7033925" y="8667701"/>
              <a:ext cx="13856" cy="6487"/>
            </a:xfrm>
            <a:custGeom>
              <a:avLst/>
              <a:gdLst>
                <a:gd name="connsiteX0" fmla="*/ 11481 w 13856"/>
                <a:gd name="connsiteY0" fmla="*/ 6361 h 6487"/>
                <a:gd name="connsiteX1" fmla="*/ 11481 w 13856"/>
                <a:gd name="connsiteY1" fmla="*/ 6361 h 6487"/>
                <a:gd name="connsiteX2" fmla="*/ 1049 w 13856"/>
                <a:gd name="connsiteY2" fmla="*/ 3817 h 6487"/>
                <a:gd name="connsiteX3" fmla="*/ 253 w 13856"/>
                <a:gd name="connsiteY3" fmla="*/ 1051 h 6487"/>
                <a:gd name="connsiteX4" fmla="*/ 2067 w 13856"/>
                <a:gd name="connsiteY4" fmla="*/ 1 h 6487"/>
                <a:gd name="connsiteX5" fmla="*/ 12372 w 13856"/>
                <a:gd name="connsiteY5" fmla="*/ 2545 h 6487"/>
                <a:gd name="connsiteX6" fmla="*/ 13806 w 13856"/>
                <a:gd name="connsiteY6" fmla="*/ 4831 h 6487"/>
                <a:gd name="connsiteX7" fmla="*/ 13771 w 13856"/>
                <a:gd name="connsiteY7" fmla="*/ 4962 h 6487"/>
                <a:gd name="connsiteX8" fmla="*/ 11863 w 13856"/>
                <a:gd name="connsiteY8" fmla="*/ 6488 h 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6" h="6487">
                  <a:moveTo>
                    <a:pt x="11481" y="6361"/>
                  </a:moveTo>
                  <a:lnTo>
                    <a:pt x="11481" y="6361"/>
                  </a:lnTo>
                  <a:lnTo>
                    <a:pt x="1049" y="3817"/>
                  </a:lnTo>
                  <a:cubicBezTo>
                    <a:pt x="65" y="3273"/>
                    <a:pt x="-291" y="2035"/>
                    <a:pt x="253" y="1051"/>
                  </a:cubicBezTo>
                  <a:cubicBezTo>
                    <a:pt x="617" y="393"/>
                    <a:pt x="1315" y="-11"/>
                    <a:pt x="2067" y="1"/>
                  </a:cubicBezTo>
                  <a:lnTo>
                    <a:pt x="12372" y="2545"/>
                  </a:lnTo>
                  <a:cubicBezTo>
                    <a:pt x="13399" y="2780"/>
                    <a:pt x="14041" y="3804"/>
                    <a:pt x="13806" y="4831"/>
                  </a:cubicBezTo>
                  <a:cubicBezTo>
                    <a:pt x="13796" y="4875"/>
                    <a:pt x="13784" y="4919"/>
                    <a:pt x="13771" y="4962"/>
                  </a:cubicBezTo>
                  <a:cubicBezTo>
                    <a:pt x="13587" y="5865"/>
                    <a:pt x="12784" y="6507"/>
                    <a:pt x="11863" y="6488"/>
                  </a:cubicBezTo>
                </a:path>
              </a:pathLst>
            </a:custGeom>
            <a:solidFill>
              <a:srgbClr val="68C0ED"/>
            </a:solidFill>
            <a:ln w="12707" cap="flat">
              <a:noFill/>
              <a:prstDash val="solid"/>
              <a:miter/>
            </a:ln>
          </p:spPr>
          <p:txBody>
            <a:bodyPr rtlCol="0" anchor="ctr">
              <a:noAutofit/>
            </a:bodyPr>
            <a:lstStyle/>
            <a:p>
              <a:endParaRPr lang="en-US" sz="900"/>
            </a:p>
          </p:txBody>
        </p:sp>
        <p:sp>
          <p:nvSpPr>
            <p:cNvPr id="80" name="Freeform 79">
              <a:extLst>
                <a:ext uri="{FF2B5EF4-FFF2-40B4-BE49-F238E27FC236}">
                  <a16:creationId xmlns:a16="http://schemas.microsoft.com/office/drawing/2014/main" id="{3D44F6E4-0F52-C743-B24B-C7C87F29FDC3}"/>
                </a:ext>
              </a:extLst>
            </p:cNvPr>
            <p:cNvSpPr/>
            <p:nvPr/>
          </p:nvSpPr>
          <p:spPr>
            <a:xfrm>
              <a:off x="7170015" y="8169950"/>
              <a:ext cx="143126" cy="118780"/>
            </a:xfrm>
            <a:custGeom>
              <a:avLst/>
              <a:gdLst>
                <a:gd name="connsiteX0" fmla="*/ 13165 w 143126"/>
                <a:gd name="connsiteY0" fmla="*/ 51923 h 118780"/>
                <a:gd name="connsiteX1" fmla="*/ -2 w 143126"/>
                <a:gd name="connsiteY1" fmla="*/ 65088 h 118780"/>
                <a:gd name="connsiteX2" fmla="*/ 13165 w 143126"/>
                <a:gd name="connsiteY2" fmla="*/ 78253 h 118780"/>
                <a:gd name="connsiteX3" fmla="*/ 16091 w 143126"/>
                <a:gd name="connsiteY3" fmla="*/ 78253 h 118780"/>
                <a:gd name="connsiteX4" fmla="*/ 90432 w 143126"/>
                <a:gd name="connsiteY4" fmla="*/ 115824 h 118780"/>
                <a:gd name="connsiteX5" fmla="*/ 130585 w 143126"/>
                <a:gd name="connsiteY5" fmla="*/ 66423 h 118780"/>
                <a:gd name="connsiteX6" fmla="*/ 143115 w 143126"/>
                <a:gd name="connsiteY6" fmla="*/ 52877 h 118780"/>
                <a:gd name="connsiteX7" fmla="*/ 129567 w 143126"/>
                <a:gd name="connsiteY7" fmla="*/ 40348 h 118780"/>
                <a:gd name="connsiteX8" fmla="*/ 128040 w 143126"/>
                <a:gd name="connsiteY8" fmla="*/ 40348 h 118780"/>
                <a:gd name="connsiteX9" fmla="*/ 74991 w 143126"/>
                <a:gd name="connsiteY9" fmla="*/ 153 h 118780"/>
                <a:gd name="connsiteX10" fmla="*/ 16982 w 143126"/>
                <a:gd name="connsiteY10" fmla="*/ 40093 h 11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126" h="118780">
                  <a:moveTo>
                    <a:pt x="13165" y="51923"/>
                  </a:moveTo>
                  <a:cubicBezTo>
                    <a:pt x="5893" y="51923"/>
                    <a:pt x="-2" y="57817"/>
                    <a:pt x="-2" y="65088"/>
                  </a:cubicBezTo>
                  <a:cubicBezTo>
                    <a:pt x="-2" y="72359"/>
                    <a:pt x="5893" y="78253"/>
                    <a:pt x="13165" y="78253"/>
                  </a:cubicBezTo>
                  <a:cubicBezTo>
                    <a:pt x="14136" y="78384"/>
                    <a:pt x="15120" y="78384"/>
                    <a:pt x="16091" y="78253"/>
                  </a:cubicBezTo>
                  <a:cubicBezTo>
                    <a:pt x="26244" y="109154"/>
                    <a:pt x="59527" y="125975"/>
                    <a:pt x="90432" y="115824"/>
                  </a:cubicBezTo>
                  <a:cubicBezTo>
                    <a:pt x="112331" y="108631"/>
                    <a:pt x="128021" y="89327"/>
                    <a:pt x="130585" y="66423"/>
                  </a:cubicBezTo>
                  <a:cubicBezTo>
                    <a:pt x="137786" y="66142"/>
                    <a:pt x="143396" y="60077"/>
                    <a:pt x="143115" y="52877"/>
                  </a:cubicBezTo>
                  <a:cubicBezTo>
                    <a:pt x="142834" y="45676"/>
                    <a:pt x="136768" y="40067"/>
                    <a:pt x="129567" y="40348"/>
                  </a:cubicBezTo>
                  <a:cubicBezTo>
                    <a:pt x="129060" y="40284"/>
                    <a:pt x="128547" y="40284"/>
                    <a:pt x="128040" y="40348"/>
                  </a:cubicBezTo>
                  <a:cubicBezTo>
                    <a:pt x="120900" y="16897"/>
                    <a:pt x="99503" y="684"/>
                    <a:pt x="74991" y="153"/>
                  </a:cubicBezTo>
                  <a:cubicBezTo>
                    <a:pt x="63288" y="153"/>
                    <a:pt x="28049" y="-4680"/>
                    <a:pt x="16982" y="40093"/>
                  </a:cubicBezTo>
                  <a:close/>
                </a:path>
              </a:pathLst>
            </a:custGeom>
            <a:solidFill>
              <a:srgbClr val="68C0ED"/>
            </a:solidFill>
            <a:ln w="12707" cap="flat">
              <a:noFill/>
              <a:prstDash val="solid"/>
              <a:miter/>
            </a:ln>
          </p:spPr>
          <p:txBody>
            <a:bodyPr rtlCol="0" anchor="ctr">
              <a:noAutofit/>
            </a:bodyPr>
            <a:lstStyle/>
            <a:p>
              <a:endParaRPr lang="en-US" sz="900"/>
            </a:p>
          </p:txBody>
        </p:sp>
        <p:sp>
          <p:nvSpPr>
            <p:cNvPr id="81" name="Freeform 80">
              <a:extLst>
                <a:ext uri="{FF2B5EF4-FFF2-40B4-BE49-F238E27FC236}">
                  <a16:creationId xmlns:a16="http://schemas.microsoft.com/office/drawing/2014/main" id="{DC6E39BA-3CFB-404F-858D-F857CF88A883}"/>
                </a:ext>
              </a:extLst>
            </p:cNvPr>
            <p:cNvSpPr/>
            <p:nvPr/>
          </p:nvSpPr>
          <p:spPr>
            <a:xfrm>
              <a:off x="7168472" y="8167009"/>
              <a:ext cx="144540" cy="123295"/>
            </a:xfrm>
            <a:custGeom>
              <a:avLst/>
              <a:gdLst>
                <a:gd name="connsiteX0" fmla="*/ 73227 w 144540"/>
                <a:gd name="connsiteY0" fmla="*/ 123042 h 123295"/>
                <a:gd name="connsiteX1" fmla="*/ 69919 w 144540"/>
                <a:gd name="connsiteY1" fmla="*/ 123042 h 123295"/>
                <a:gd name="connsiteX2" fmla="*/ 16107 w 144540"/>
                <a:gd name="connsiteY2" fmla="*/ 83229 h 123295"/>
                <a:gd name="connsiteX3" fmla="*/ 14326 w 144540"/>
                <a:gd name="connsiteY3" fmla="*/ 83229 h 123295"/>
                <a:gd name="connsiteX4" fmla="*/ 14 w 144540"/>
                <a:gd name="connsiteY4" fmla="*/ 67551 h 123295"/>
                <a:gd name="connsiteX5" fmla="*/ 78 w 144540"/>
                <a:gd name="connsiteY5" fmla="*/ 66693 h 123295"/>
                <a:gd name="connsiteX6" fmla="*/ 14707 w 144540"/>
                <a:gd name="connsiteY6" fmla="*/ 52447 h 123295"/>
                <a:gd name="connsiteX7" fmla="*/ 14708 w 144540"/>
                <a:gd name="connsiteY7" fmla="*/ 52447 h 123295"/>
                <a:gd name="connsiteX8" fmla="*/ 17184 w 144540"/>
                <a:gd name="connsiteY8" fmla="*/ 53913 h 123295"/>
                <a:gd name="connsiteX9" fmla="*/ 15717 w 144540"/>
                <a:gd name="connsiteY9" fmla="*/ 56390 h 123295"/>
                <a:gd name="connsiteX10" fmla="*/ 14707 w 144540"/>
                <a:gd name="connsiteY10" fmla="*/ 56390 h 123295"/>
                <a:gd name="connsiteX11" fmla="*/ 3894 w 144540"/>
                <a:gd name="connsiteY11" fmla="*/ 66820 h 123295"/>
                <a:gd name="connsiteX12" fmla="*/ 6693 w 144540"/>
                <a:gd name="connsiteY12" fmla="*/ 74961 h 123295"/>
                <a:gd name="connsiteX13" fmla="*/ 14326 w 144540"/>
                <a:gd name="connsiteY13" fmla="*/ 78650 h 123295"/>
                <a:gd name="connsiteX14" fmla="*/ 16997 w 144540"/>
                <a:gd name="connsiteY14" fmla="*/ 78650 h 123295"/>
                <a:gd name="connsiteX15" fmla="*/ 19160 w 144540"/>
                <a:gd name="connsiteY15" fmla="*/ 79922 h 123295"/>
                <a:gd name="connsiteX16" fmla="*/ 91440 w 144540"/>
                <a:gd name="connsiteY16" fmla="*/ 115581 h 123295"/>
                <a:gd name="connsiteX17" fmla="*/ 129710 w 144540"/>
                <a:gd name="connsiteY17" fmla="*/ 68474 h 123295"/>
                <a:gd name="connsiteX18" fmla="*/ 131364 w 144540"/>
                <a:gd name="connsiteY18" fmla="*/ 66693 h 123295"/>
                <a:gd name="connsiteX19" fmla="*/ 140901 w 144540"/>
                <a:gd name="connsiteY19" fmla="*/ 54058 h 123295"/>
                <a:gd name="connsiteX20" fmla="*/ 130473 w 144540"/>
                <a:gd name="connsiteY20" fmla="*/ 44433 h 123295"/>
                <a:gd name="connsiteX21" fmla="*/ 129201 w 144540"/>
                <a:gd name="connsiteY21" fmla="*/ 44433 h 123295"/>
                <a:gd name="connsiteX22" fmla="*/ 127166 w 144540"/>
                <a:gd name="connsiteY22" fmla="*/ 43034 h 123295"/>
                <a:gd name="connsiteX23" fmla="*/ 77043 w 144540"/>
                <a:gd name="connsiteY23" fmla="*/ 4875 h 123295"/>
                <a:gd name="connsiteX24" fmla="*/ 72845 w 144540"/>
                <a:gd name="connsiteY24" fmla="*/ 4875 h 123295"/>
                <a:gd name="connsiteX25" fmla="*/ 20305 w 144540"/>
                <a:gd name="connsiteY25" fmla="*/ 43034 h 123295"/>
                <a:gd name="connsiteX26" fmla="*/ 17888 w 144540"/>
                <a:gd name="connsiteY26" fmla="*/ 44560 h 123295"/>
                <a:gd name="connsiteX27" fmla="*/ 16489 w 144540"/>
                <a:gd name="connsiteY27" fmla="*/ 42144 h 123295"/>
                <a:gd name="connsiteX28" fmla="*/ 72973 w 144540"/>
                <a:gd name="connsiteY28" fmla="*/ 550 h 123295"/>
                <a:gd name="connsiteX29" fmla="*/ 76407 w 144540"/>
                <a:gd name="connsiteY29" fmla="*/ 550 h 123295"/>
                <a:gd name="connsiteX30" fmla="*/ 77043 w 144540"/>
                <a:gd name="connsiteY30" fmla="*/ 550 h 123295"/>
                <a:gd name="connsiteX31" fmla="*/ 130474 w 144540"/>
                <a:gd name="connsiteY31" fmla="*/ 41253 h 123295"/>
                <a:gd name="connsiteX32" fmla="*/ 130474 w 144540"/>
                <a:gd name="connsiteY32" fmla="*/ 41253 h 123295"/>
                <a:gd name="connsiteX33" fmla="*/ 144500 w 144540"/>
                <a:gd name="connsiteY33" fmla="*/ 57426 h 123295"/>
                <a:gd name="connsiteX34" fmla="*/ 133145 w 144540"/>
                <a:gd name="connsiteY34" fmla="*/ 71018 h 123295"/>
                <a:gd name="connsiteX35" fmla="*/ 72845 w 144540"/>
                <a:gd name="connsiteY35" fmla="*/ 123296 h 12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540" h="123295">
                  <a:moveTo>
                    <a:pt x="73227" y="123042"/>
                  </a:moveTo>
                  <a:lnTo>
                    <a:pt x="69919" y="123042"/>
                  </a:lnTo>
                  <a:cubicBezTo>
                    <a:pt x="45621" y="121758"/>
                    <a:pt x="24440" y="106087"/>
                    <a:pt x="16107" y="83229"/>
                  </a:cubicBezTo>
                  <a:lnTo>
                    <a:pt x="14326" y="83229"/>
                  </a:lnTo>
                  <a:cubicBezTo>
                    <a:pt x="6044" y="82851"/>
                    <a:pt x="-363" y="75832"/>
                    <a:pt x="14" y="67551"/>
                  </a:cubicBezTo>
                  <a:cubicBezTo>
                    <a:pt x="27" y="67264"/>
                    <a:pt x="49" y="66978"/>
                    <a:pt x="78" y="66693"/>
                  </a:cubicBezTo>
                  <a:cubicBezTo>
                    <a:pt x="475" y="58848"/>
                    <a:pt x="6854" y="52636"/>
                    <a:pt x="14707" y="52447"/>
                  </a:cubicBezTo>
                  <a:lnTo>
                    <a:pt x="14708" y="52447"/>
                  </a:lnTo>
                  <a:cubicBezTo>
                    <a:pt x="15797" y="52168"/>
                    <a:pt x="16906" y="52825"/>
                    <a:pt x="17184" y="53913"/>
                  </a:cubicBezTo>
                  <a:cubicBezTo>
                    <a:pt x="17463" y="55002"/>
                    <a:pt x="16806" y="56111"/>
                    <a:pt x="15717" y="56390"/>
                  </a:cubicBezTo>
                  <a:cubicBezTo>
                    <a:pt x="15386" y="56475"/>
                    <a:pt x="15039" y="56475"/>
                    <a:pt x="14707" y="56390"/>
                  </a:cubicBezTo>
                  <a:cubicBezTo>
                    <a:pt x="8908" y="56451"/>
                    <a:pt x="4164" y="61027"/>
                    <a:pt x="3894" y="66820"/>
                  </a:cubicBezTo>
                  <a:cubicBezTo>
                    <a:pt x="3644" y="69806"/>
                    <a:pt x="4660" y="72760"/>
                    <a:pt x="6693" y="74961"/>
                  </a:cubicBezTo>
                  <a:cubicBezTo>
                    <a:pt x="8638" y="77166"/>
                    <a:pt x="11389" y="78496"/>
                    <a:pt x="14326" y="78650"/>
                  </a:cubicBezTo>
                  <a:cubicBezTo>
                    <a:pt x="15212" y="78777"/>
                    <a:pt x="16111" y="78777"/>
                    <a:pt x="16997" y="78650"/>
                  </a:cubicBezTo>
                  <a:cubicBezTo>
                    <a:pt x="17935" y="78473"/>
                    <a:pt x="18858" y="79017"/>
                    <a:pt x="19160" y="79922"/>
                  </a:cubicBezTo>
                  <a:cubicBezTo>
                    <a:pt x="29271" y="109725"/>
                    <a:pt x="61632" y="125690"/>
                    <a:pt x="91440" y="115581"/>
                  </a:cubicBezTo>
                  <a:cubicBezTo>
                    <a:pt x="112194" y="108541"/>
                    <a:pt x="127073" y="90227"/>
                    <a:pt x="129710" y="68474"/>
                  </a:cubicBezTo>
                  <a:cubicBezTo>
                    <a:pt x="129763" y="67560"/>
                    <a:pt x="130457" y="66813"/>
                    <a:pt x="131364" y="66693"/>
                  </a:cubicBezTo>
                  <a:cubicBezTo>
                    <a:pt x="137487" y="65837"/>
                    <a:pt x="141757" y="60180"/>
                    <a:pt x="140901" y="54058"/>
                  </a:cubicBezTo>
                  <a:cubicBezTo>
                    <a:pt x="140163" y="48775"/>
                    <a:pt x="135798" y="44747"/>
                    <a:pt x="130473" y="44433"/>
                  </a:cubicBezTo>
                  <a:lnTo>
                    <a:pt x="129201" y="44433"/>
                  </a:lnTo>
                  <a:cubicBezTo>
                    <a:pt x="128272" y="44528"/>
                    <a:pt x="127410" y="43936"/>
                    <a:pt x="127166" y="43034"/>
                  </a:cubicBezTo>
                  <a:cubicBezTo>
                    <a:pt x="120068" y="21096"/>
                    <a:pt x="100081" y="5880"/>
                    <a:pt x="77043" y="4875"/>
                  </a:cubicBezTo>
                  <a:lnTo>
                    <a:pt x="72845" y="4875"/>
                  </a:lnTo>
                  <a:cubicBezTo>
                    <a:pt x="47799" y="909"/>
                    <a:pt x="24278" y="17992"/>
                    <a:pt x="20305" y="43034"/>
                  </a:cubicBezTo>
                  <a:cubicBezTo>
                    <a:pt x="19955" y="44045"/>
                    <a:pt x="18952" y="44679"/>
                    <a:pt x="17888" y="44560"/>
                  </a:cubicBezTo>
                  <a:cubicBezTo>
                    <a:pt x="16856" y="44252"/>
                    <a:pt x="16242" y="43193"/>
                    <a:pt x="16489" y="42144"/>
                  </a:cubicBezTo>
                  <a:cubicBezTo>
                    <a:pt x="20670" y="15105"/>
                    <a:pt x="45908" y="-3480"/>
                    <a:pt x="72973" y="550"/>
                  </a:cubicBezTo>
                  <a:cubicBezTo>
                    <a:pt x="74117" y="614"/>
                    <a:pt x="75263" y="614"/>
                    <a:pt x="76407" y="550"/>
                  </a:cubicBezTo>
                  <a:lnTo>
                    <a:pt x="77043" y="550"/>
                  </a:lnTo>
                  <a:cubicBezTo>
                    <a:pt x="101698" y="1379"/>
                    <a:pt x="123131" y="17707"/>
                    <a:pt x="130474" y="41253"/>
                  </a:cubicBezTo>
                  <a:lnTo>
                    <a:pt x="130474" y="41253"/>
                  </a:lnTo>
                  <a:cubicBezTo>
                    <a:pt x="138813" y="41846"/>
                    <a:pt x="145093" y="49087"/>
                    <a:pt x="144500" y="57426"/>
                  </a:cubicBezTo>
                  <a:cubicBezTo>
                    <a:pt x="144037" y="63929"/>
                    <a:pt x="139463" y="69405"/>
                    <a:pt x="133145" y="71018"/>
                  </a:cubicBezTo>
                  <a:cubicBezTo>
                    <a:pt x="128792" y="100984"/>
                    <a:pt x="103130" y="123232"/>
                    <a:pt x="72845" y="123296"/>
                  </a:cubicBezTo>
                </a:path>
              </a:pathLst>
            </a:custGeom>
            <a:solidFill>
              <a:srgbClr val="68C0ED"/>
            </a:solidFill>
            <a:ln w="12707" cap="flat">
              <a:noFill/>
              <a:prstDash val="solid"/>
              <a:miter/>
            </a:ln>
          </p:spPr>
          <p:txBody>
            <a:bodyPr rtlCol="0" anchor="ctr">
              <a:noAutofit/>
            </a:bodyPr>
            <a:lstStyle/>
            <a:p>
              <a:endParaRPr lang="en-US" sz="900"/>
            </a:p>
          </p:txBody>
        </p:sp>
        <p:sp>
          <p:nvSpPr>
            <p:cNvPr id="82" name="Freeform 81">
              <a:extLst>
                <a:ext uri="{FF2B5EF4-FFF2-40B4-BE49-F238E27FC236}">
                  <a16:creationId xmlns:a16="http://schemas.microsoft.com/office/drawing/2014/main" id="{C17B11EF-CC53-2D4F-B7F8-20B545CA76D7}"/>
                </a:ext>
              </a:extLst>
            </p:cNvPr>
            <p:cNvSpPr/>
            <p:nvPr/>
          </p:nvSpPr>
          <p:spPr>
            <a:xfrm>
              <a:off x="7169760" y="8218692"/>
              <a:ext cx="13802" cy="29509"/>
            </a:xfrm>
            <a:custGeom>
              <a:avLst/>
              <a:gdLst>
                <a:gd name="connsiteX0" fmla="*/ 13165 w 13802"/>
                <a:gd name="connsiteY0" fmla="*/ 29511 h 29509"/>
                <a:gd name="connsiteX1" fmla="*/ -2 w 13802"/>
                <a:gd name="connsiteY1" fmla="*/ 16346 h 29509"/>
                <a:gd name="connsiteX2" fmla="*/ 13165 w 13802"/>
                <a:gd name="connsiteY2" fmla="*/ 3181 h 29509"/>
                <a:gd name="connsiteX3" fmla="*/ 13801 w 13802"/>
                <a:gd name="connsiteY3" fmla="*/ 1 h 29509"/>
              </a:gdLst>
              <a:ahLst/>
              <a:cxnLst>
                <a:cxn ang="0">
                  <a:pos x="connsiteX0" y="connsiteY0"/>
                </a:cxn>
                <a:cxn ang="0">
                  <a:pos x="connsiteX1" y="connsiteY1"/>
                </a:cxn>
                <a:cxn ang="0">
                  <a:pos x="connsiteX2" y="connsiteY2"/>
                </a:cxn>
                <a:cxn ang="0">
                  <a:pos x="connsiteX3" y="connsiteY3"/>
                </a:cxn>
              </a:cxnLst>
              <a:rect l="l" t="t" r="r" b="b"/>
              <a:pathLst>
                <a:path w="13802" h="29509">
                  <a:moveTo>
                    <a:pt x="13165" y="29511"/>
                  </a:moveTo>
                  <a:cubicBezTo>
                    <a:pt x="5893" y="29511"/>
                    <a:pt x="-2" y="23617"/>
                    <a:pt x="-2" y="16346"/>
                  </a:cubicBezTo>
                  <a:cubicBezTo>
                    <a:pt x="-2" y="9075"/>
                    <a:pt x="5893" y="3181"/>
                    <a:pt x="13165" y="3181"/>
                  </a:cubicBezTo>
                  <a:cubicBezTo>
                    <a:pt x="13165" y="1654"/>
                    <a:pt x="13801" y="1"/>
                    <a:pt x="13801" y="1"/>
                  </a:cubicBezTo>
                  <a:close/>
                </a:path>
              </a:pathLst>
            </a:custGeom>
            <a:solidFill>
              <a:srgbClr val="68C0ED"/>
            </a:solidFill>
            <a:ln w="12707" cap="flat">
              <a:noFill/>
              <a:prstDash val="solid"/>
              <a:miter/>
            </a:ln>
          </p:spPr>
          <p:txBody>
            <a:bodyPr rtlCol="0" anchor="ctr">
              <a:noAutofit/>
            </a:bodyPr>
            <a:lstStyle/>
            <a:p>
              <a:endParaRPr lang="en-US" sz="900"/>
            </a:p>
          </p:txBody>
        </p:sp>
        <p:sp>
          <p:nvSpPr>
            <p:cNvPr id="83" name="Freeform 82">
              <a:extLst>
                <a:ext uri="{FF2B5EF4-FFF2-40B4-BE49-F238E27FC236}">
                  <a16:creationId xmlns:a16="http://schemas.microsoft.com/office/drawing/2014/main" id="{6107104D-4335-374A-A805-2A65890C632A}"/>
                </a:ext>
              </a:extLst>
            </p:cNvPr>
            <p:cNvSpPr/>
            <p:nvPr/>
          </p:nvSpPr>
          <p:spPr>
            <a:xfrm>
              <a:off x="7168485" y="8216193"/>
              <a:ext cx="16649" cy="33917"/>
            </a:xfrm>
            <a:custGeom>
              <a:avLst/>
              <a:gdLst>
                <a:gd name="connsiteX0" fmla="*/ 14440 w 16649"/>
                <a:gd name="connsiteY0" fmla="*/ 33918 h 33917"/>
                <a:gd name="connsiteX1" fmla="*/ 14440 w 16649"/>
                <a:gd name="connsiteY1" fmla="*/ 33918 h 33917"/>
                <a:gd name="connsiteX2" fmla="*/ 9 w 16649"/>
                <a:gd name="connsiteY2" fmla="*/ 18350 h 33917"/>
                <a:gd name="connsiteX3" fmla="*/ 65 w 16649"/>
                <a:gd name="connsiteY3" fmla="*/ 17509 h 33917"/>
                <a:gd name="connsiteX4" fmla="*/ 12786 w 16649"/>
                <a:gd name="connsiteY4" fmla="*/ 3390 h 33917"/>
                <a:gd name="connsiteX5" fmla="*/ 12786 w 16649"/>
                <a:gd name="connsiteY5" fmla="*/ 1482 h 33917"/>
                <a:gd name="connsiteX6" fmla="*/ 14842 w 16649"/>
                <a:gd name="connsiteY6" fmla="*/ 27 h 33917"/>
                <a:gd name="connsiteX7" fmla="*/ 15076 w 16649"/>
                <a:gd name="connsiteY7" fmla="*/ 83 h 33917"/>
                <a:gd name="connsiteX8" fmla="*/ 16618 w 16649"/>
                <a:gd name="connsiteY8" fmla="*/ 2298 h 33917"/>
                <a:gd name="connsiteX9" fmla="*/ 16603 w 16649"/>
                <a:gd name="connsiteY9" fmla="*/ 2373 h 33917"/>
                <a:gd name="connsiteX10" fmla="*/ 16603 w 16649"/>
                <a:gd name="connsiteY10" fmla="*/ 5425 h 33917"/>
                <a:gd name="connsiteX11" fmla="*/ 14694 w 16649"/>
                <a:gd name="connsiteY11" fmla="*/ 7206 h 33917"/>
                <a:gd name="connsiteX12" fmla="*/ 3881 w 16649"/>
                <a:gd name="connsiteY12" fmla="*/ 17636 h 33917"/>
                <a:gd name="connsiteX13" fmla="*/ 6680 w 16649"/>
                <a:gd name="connsiteY13" fmla="*/ 25777 h 33917"/>
                <a:gd name="connsiteX14" fmla="*/ 14313 w 16649"/>
                <a:gd name="connsiteY14" fmla="*/ 29466 h 33917"/>
                <a:gd name="connsiteX15" fmla="*/ 16221 w 16649"/>
                <a:gd name="connsiteY15" fmla="*/ 31501 h 33917"/>
                <a:gd name="connsiteX16" fmla="*/ 14313 w 16649"/>
                <a:gd name="connsiteY16" fmla="*/ 33409 h 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49" h="33917">
                  <a:moveTo>
                    <a:pt x="14440" y="33918"/>
                  </a:moveTo>
                  <a:lnTo>
                    <a:pt x="14440" y="33918"/>
                  </a:lnTo>
                  <a:cubicBezTo>
                    <a:pt x="6156" y="33603"/>
                    <a:pt x="-305" y="26633"/>
                    <a:pt x="9" y="18350"/>
                  </a:cubicBezTo>
                  <a:cubicBezTo>
                    <a:pt x="20" y="18069"/>
                    <a:pt x="38" y="17789"/>
                    <a:pt x="65" y="17509"/>
                  </a:cubicBezTo>
                  <a:cubicBezTo>
                    <a:pt x="406" y="10376"/>
                    <a:pt x="5726" y="4471"/>
                    <a:pt x="12786" y="3390"/>
                  </a:cubicBezTo>
                  <a:cubicBezTo>
                    <a:pt x="12744" y="2755"/>
                    <a:pt x="12744" y="2118"/>
                    <a:pt x="12786" y="1482"/>
                  </a:cubicBezTo>
                  <a:cubicBezTo>
                    <a:pt x="12952" y="513"/>
                    <a:pt x="13872" y="-139"/>
                    <a:pt x="14842" y="27"/>
                  </a:cubicBezTo>
                  <a:cubicBezTo>
                    <a:pt x="14921" y="40"/>
                    <a:pt x="14999" y="59"/>
                    <a:pt x="15076" y="83"/>
                  </a:cubicBezTo>
                  <a:cubicBezTo>
                    <a:pt x="16113" y="269"/>
                    <a:pt x="16804" y="1261"/>
                    <a:pt x="16618" y="2298"/>
                  </a:cubicBezTo>
                  <a:cubicBezTo>
                    <a:pt x="16613" y="2323"/>
                    <a:pt x="16608" y="2348"/>
                    <a:pt x="16603" y="2373"/>
                  </a:cubicBezTo>
                  <a:cubicBezTo>
                    <a:pt x="16545" y="3390"/>
                    <a:pt x="16545" y="4409"/>
                    <a:pt x="16603" y="5425"/>
                  </a:cubicBezTo>
                  <a:cubicBezTo>
                    <a:pt x="16481" y="6402"/>
                    <a:pt x="15677" y="7152"/>
                    <a:pt x="14694" y="7206"/>
                  </a:cubicBezTo>
                  <a:cubicBezTo>
                    <a:pt x="8895" y="7267"/>
                    <a:pt x="4151" y="11843"/>
                    <a:pt x="3881" y="17636"/>
                  </a:cubicBezTo>
                  <a:cubicBezTo>
                    <a:pt x="3631" y="20622"/>
                    <a:pt x="4647" y="23576"/>
                    <a:pt x="6680" y="25777"/>
                  </a:cubicBezTo>
                  <a:cubicBezTo>
                    <a:pt x="8625" y="27982"/>
                    <a:pt x="11376" y="29312"/>
                    <a:pt x="14313" y="29466"/>
                  </a:cubicBezTo>
                  <a:cubicBezTo>
                    <a:pt x="15387" y="29533"/>
                    <a:pt x="16223" y="30425"/>
                    <a:pt x="16221" y="31501"/>
                  </a:cubicBezTo>
                  <a:cubicBezTo>
                    <a:pt x="16221" y="32555"/>
                    <a:pt x="15367" y="33409"/>
                    <a:pt x="14313" y="33409"/>
                  </a:cubicBezTo>
                </a:path>
              </a:pathLst>
            </a:custGeom>
            <a:solidFill>
              <a:srgbClr val="68C0ED"/>
            </a:solidFill>
            <a:ln w="12707" cap="flat">
              <a:noFill/>
              <a:prstDash val="solid"/>
              <a:miter/>
            </a:ln>
          </p:spPr>
          <p:txBody>
            <a:bodyPr rtlCol="0" anchor="ctr">
              <a:noAutofit/>
            </a:bodyPr>
            <a:lstStyle/>
            <a:p>
              <a:endParaRPr lang="en-US" sz="900"/>
            </a:p>
          </p:txBody>
        </p:sp>
        <p:sp>
          <p:nvSpPr>
            <p:cNvPr id="84" name="Freeform 83">
              <a:extLst>
                <a:ext uri="{FF2B5EF4-FFF2-40B4-BE49-F238E27FC236}">
                  <a16:creationId xmlns:a16="http://schemas.microsoft.com/office/drawing/2014/main" id="{66BB320E-D7C3-8D4B-A9C2-6F487CF35B6F}"/>
                </a:ext>
              </a:extLst>
            </p:cNvPr>
            <p:cNvSpPr/>
            <p:nvPr/>
          </p:nvSpPr>
          <p:spPr>
            <a:xfrm>
              <a:off x="7177659" y="8145717"/>
              <a:ext cx="120247" cy="76155"/>
            </a:xfrm>
            <a:custGeom>
              <a:avLst/>
              <a:gdLst>
                <a:gd name="connsiteX0" fmla="*/ 120015 w 120247"/>
                <a:gd name="connsiteY0" fmla="*/ 64327 h 76155"/>
                <a:gd name="connsiteX1" fmla="*/ 34526 w 120247"/>
                <a:gd name="connsiteY1" fmla="*/ 43975 h 76155"/>
                <a:gd name="connsiteX2" fmla="*/ 5521 w 120247"/>
                <a:gd name="connsiteY2" fmla="*/ 76156 h 76155"/>
                <a:gd name="connsiteX3" fmla="*/ 18243 w 120247"/>
                <a:gd name="connsiteY3" fmla="*/ 24386 h 76155"/>
                <a:gd name="connsiteX4" fmla="*/ 89101 w 120247"/>
                <a:gd name="connsiteY4" fmla="*/ 7215 h 76155"/>
                <a:gd name="connsiteX5" fmla="*/ 119506 w 120247"/>
                <a:gd name="connsiteY5" fmla="*/ 64327 h 7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47" h="76155">
                  <a:moveTo>
                    <a:pt x="120015" y="64327"/>
                  </a:moveTo>
                  <a:cubicBezTo>
                    <a:pt x="92663" y="71831"/>
                    <a:pt x="57552" y="13447"/>
                    <a:pt x="34526" y="43975"/>
                  </a:cubicBezTo>
                  <a:cubicBezTo>
                    <a:pt x="28802" y="61147"/>
                    <a:pt x="21805" y="73994"/>
                    <a:pt x="5521" y="76156"/>
                  </a:cubicBezTo>
                  <a:cubicBezTo>
                    <a:pt x="5521" y="76156"/>
                    <a:pt x="-13180" y="32400"/>
                    <a:pt x="18243" y="24386"/>
                  </a:cubicBezTo>
                  <a:cubicBezTo>
                    <a:pt x="22441" y="-8939"/>
                    <a:pt x="71291" y="-1053"/>
                    <a:pt x="89101" y="7215"/>
                  </a:cubicBezTo>
                  <a:cubicBezTo>
                    <a:pt x="111019" y="17152"/>
                    <a:pt x="123501" y="40598"/>
                    <a:pt x="119506" y="64327"/>
                  </a:cubicBezTo>
                </a:path>
              </a:pathLst>
            </a:custGeom>
            <a:solidFill>
              <a:srgbClr val="68C0ED"/>
            </a:solidFill>
            <a:ln w="12707" cap="flat">
              <a:noFill/>
              <a:prstDash val="solid"/>
              <a:miter/>
            </a:ln>
          </p:spPr>
          <p:txBody>
            <a:bodyPr rtlCol="0" anchor="ctr">
              <a:noAutofit/>
            </a:bodyPr>
            <a:lstStyle/>
            <a:p>
              <a:endParaRPr lang="en-US" sz="900"/>
            </a:p>
          </p:txBody>
        </p:sp>
        <p:sp>
          <p:nvSpPr>
            <p:cNvPr id="85" name="Freeform 84">
              <a:extLst>
                <a:ext uri="{FF2B5EF4-FFF2-40B4-BE49-F238E27FC236}">
                  <a16:creationId xmlns:a16="http://schemas.microsoft.com/office/drawing/2014/main" id="{4CE13875-8ED0-EC44-8CB7-756E6E5183F9}"/>
                </a:ext>
              </a:extLst>
            </p:cNvPr>
            <p:cNvSpPr/>
            <p:nvPr/>
          </p:nvSpPr>
          <p:spPr>
            <a:xfrm>
              <a:off x="7175392" y="8143865"/>
              <a:ext cx="125171" cy="80424"/>
            </a:xfrm>
            <a:custGeom>
              <a:avLst/>
              <a:gdLst>
                <a:gd name="connsiteX0" fmla="*/ 56512 w 125171"/>
                <a:gd name="connsiteY0" fmla="*/ 3852 h 80424"/>
                <a:gd name="connsiteX1" fmla="*/ 34885 w 125171"/>
                <a:gd name="connsiteY1" fmla="*/ 8431 h 80424"/>
                <a:gd name="connsiteX2" fmla="*/ 22673 w 125171"/>
                <a:gd name="connsiteY2" fmla="*/ 26239 h 80424"/>
                <a:gd name="connsiteX3" fmla="*/ 21273 w 125171"/>
                <a:gd name="connsiteY3" fmla="*/ 27892 h 80424"/>
                <a:gd name="connsiteX4" fmla="*/ 6771 w 125171"/>
                <a:gd name="connsiteY4" fmla="*/ 38704 h 80424"/>
                <a:gd name="connsiteX5" fmla="*/ 8806 w 125171"/>
                <a:gd name="connsiteY5" fmla="*/ 75591 h 80424"/>
                <a:gd name="connsiteX6" fmla="*/ 34249 w 125171"/>
                <a:gd name="connsiteY6" fmla="*/ 44937 h 80424"/>
                <a:gd name="connsiteX7" fmla="*/ 34249 w 125171"/>
                <a:gd name="connsiteY7" fmla="*/ 44937 h 80424"/>
                <a:gd name="connsiteX8" fmla="*/ 85135 w 125171"/>
                <a:gd name="connsiteY8" fmla="*/ 50279 h 80424"/>
                <a:gd name="connsiteX9" fmla="*/ 119992 w 125171"/>
                <a:gd name="connsiteY9" fmla="*/ 64907 h 80424"/>
                <a:gd name="connsiteX10" fmla="*/ 90605 w 125171"/>
                <a:gd name="connsiteY10" fmla="*/ 11229 h 80424"/>
                <a:gd name="connsiteX11" fmla="*/ 56003 w 125171"/>
                <a:gd name="connsiteY11" fmla="*/ 4106 h 80424"/>
                <a:gd name="connsiteX12" fmla="*/ 7280 w 125171"/>
                <a:gd name="connsiteY12" fmla="*/ 80425 h 80424"/>
                <a:gd name="connsiteX13" fmla="*/ 5498 w 125171"/>
                <a:gd name="connsiteY13" fmla="*/ 79280 h 80424"/>
                <a:gd name="connsiteX14" fmla="*/ 3081 w 125171"/>
                <a:gd name="connsiteY14" fmla="*/ 37559 h 80424"/>
                <a:gd name="connsiteX15" fmla="*/ 18729 w 125171"/>
                <a:gd name="connsiteY15" fmla="*/ 24839 h 80424"/>
                <a:gd name="connsiteX16" fmla="*/ 32468 w 125171"/>
                <a:gd name="connsiteY16" fmla="*/ 5124 h 80424"/>
                <a:gd name="connsiteX17" fmla="*/ 92259 w 125171"/>
                <a:gd name="connsiteY17" fmla="*/ 7541 h 80424"/>
                <a:gd name="connsiteX18" fmla="*/ 124444 w 125171"/>
                <a:gd name="connsiteY18" fmla="*/ 66560 h 80424"/>
                <a:gd name="connsiteX19" fmla="*/ 123045 w 125171"/>
                <a:gd name="connsiteY19" fmla="*/ 68087 h 80424"/>
                <a:gd name="connsiteX20" fmla="*/ 83609 w 125171"/>
                <a:gd name="connsiteY20" fmla="*/ 53205 h 80424"/>
                <a:gd name="connsiteX21" fmla="*/ 38829 w 125171"/>
                <a:gd name="connsiteY21" fmla="*/ 46718 h 80424"/>
                <a:gd name="connsiteX22" fmla="*/ 8297 w 125171"/>
                <a:gd name="connsiteY22" fmla="*/ 80043 h 80424"/>
                <a:gd name="connsiteX23" fmla="*/ 8297 w 125171"/>
                <a:gd name="connsiteY23" fmla="*/ 80043 h 8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5171" h="80424">
                  <a:moveTo>
                    <a:pt x="56512" y="3852"/>
                  </a:moveTo>
                  <a:cubicBezTo>
                    <a:pt x="49037" y="3590"/>
                    <a:pt x="41612" y="5162"/>
                    <a:pt x="34885" y="8431"/>
                  </a:cubicBezTo>
                  <a:cubicBezTo>
                    <a:pt x="28095" y="11954"/>
                    <a:pt x="23513" y="18636"/>
                    <a:pt x="22673" y="26239"/>
                  </a:cubicBezTo>
                  <a:cubicBezTo>
                    <a:pt x="22563" y="27013"/>
                    <a:pt x="22019" y="27656"/>
                    <a:pt x="21273" y="27892"/>
                  </a:cubicBezTo>
                  <a:cubicBezTo>
                    <a:pt x="15069" y="29155"/>
                    <a:pt x="9752" y="33119"/>
                    <a:pt x="6771" y="38704"/>
                  </a:cubicBezTo>
                  <a:cubicBezTo>
                    <a:pt x="3085" y="50856"/>
                    <a:pt x="3805" y="63919"/>
                    <a:pt x="8806" y="75591"/>
                  </a:cubicBezTo>
                  <a:cubicBezTo>
                    <a:pt x="22800" y="73175"/>
                    <a:pt x="28906" y="62872"/>
                    <a:pt x="34249" y="44937"/>
                  </a:cubicBezTo>
                  <a:lnTo>
                    <a:pt x="34249" y="44937"/>
                  </a:lnTo>
                  <a:cubicBezTo>
                    <a:pt x="48624" y="25603"/>
                    <a:pt x="66943" y="38195"/>
                    <a:pt x="85135" y="50279"/>
                  </a:cubicBezTo>
                  <a:cubicBezTo>
                    <a:pt x="97093" y="58420"/>
                    <a:pt x="109433" y="66815"/>
                    <a:pt x="119992" y="64907"/>
                  </a:cubicBezTo>
                  <a:cubicBezTo>
                    <a:pt x="123255" y="42466"/>
                    <a:pt x="111270" y="20574"/>
                    <a:pt x="90605" y="11229"/>
                  </a:cubicBezTo>
                  <a:cubicBezTo>
                    <a:pt x="79658" y="6585"/>
                    <a:pt x="67895" y="4163"/>
                    <a:pt x="56003" y="4106"/>
                  </a:cubicBezTo>
                  <a:moveTo>
                    <a:pt x="7280" y="80425"/>
                  </a:moveTo>
                  <a:cubicBezTo>
                    <a:pt x="6527" y="80380"/>
                    <a:pt x="5852" y="79946"/>
                    <a:pt x="5498" y="79280"/>
                  </a:cubicBezTo>
                  <a:cubicBezTo>
                    <a:pt x="5498" y="78135"/>
                    <a:pt x="-5060" y="53841"/>
                    <a:pt x="3081" y="37559"/>
                  </a:cubicBezTo>
                  <a:cubicBezTo>
                    <a:pt x="6195" y="31242"/>
                    <a:pt x="11908" y="26597"/>
                    <a:pt x="18729" y="24839"/>
                  </a:cubicBezTo>
                  <a:cubicBezTo>
                    <a:pt x="19827" y="16424"/>
                    <a:pt x="24952" y="9068"/>
                    <a:pt x="32468" y="5124"/>
                  </a:cubicBezTo>
                  <a:cubicBezTo>
                    <a:pt x="49642" y="-4289"/>
                    <a:pt x="78265" y="926"/>
                    <a:pt x="92259" y="7541"/>
                  </a:cubicBezTo>
                  <a:cubicBezTo>
                    <a:pt x="115240" y="17522"/>
                    <a:pt x="128500" y="41839"/>
                    <a:pt x="124444" y="66560"/>
                  </a:cubicBezTo>
                  <a:cubicBezTo>
                    <a:pt x="124352" y="67316"/>
                    <a:pt x="123790" y="67929"/>
                    <a:pt x="123045" y="68087"/>
                  </a:cubicBezTo>
                  <a:cubicBezTo>
                    <a:pt x="110324" y="71521"/>
                    <a:pt x="96839" y="62236"/>
                    <a:pt x="83609" y="53205"/>
                  </a:cubicBezTo>
                  <a:cubicBezTo>
                    <a:pt x="66053" y="41248"/>
                    <a:pt x="50787" y="30818"/>
                    <a:pt x="38829" y="46718"/>
                  </a:cubicBezTo>
                  <a:cubicBezTo>
                    <a:pt x="33613" y="62236"/>
                    <a:pt x="26998" y="77499"/>
                    <a:pt x="8297" y="80043"/>
                  </a:cubicBezTo>
                  <a:lnTo>
                    <a:pt x="8297" y="80043"/>
                  </a:lnTo>
                </a:path>
              </a:pathLst>
            </a:custGeom>
            <a:solidFill>
              <a:srgbClr val="68C0ED"/>
            </a:solidFill>
            <a:ln w="12707" cap="flat">
              <a:noFill/>
              <a:prstDash val="solid"/>
              <a:miter/>
            </a:ln>
          </p:spPr>
          <p:txBody>
            <a:bodyPr rtlCol="0" anchor="ctr">
              <a:noAutofit/>
            </a:bodyPr>
            <a:lstStyle/>
            <a:p>
              <a:endParaRPr lang="en-US" sz="900"/>
            </a:p>
          </p:txBody>
        </p:sp>
        <p:sp>
          <p:nvSpPr>
            <p:cNvPr id="86" name="Freeform 85">
              <a:extLst>
                <a:ext uri="{FF2B5EF4-FFF2-40B4-BE49-F238E27FC236}">
                  <a16:creationId xmlns:a16="http://schemas.microsoft.com/office/drawing/2014/main" id="{68BE2366-D6D3-0E4E-9F5F-96757FC5AABF}"/>
                </a:ext>
              </a:extLst>
            </p:cNvPr>
            <p:cNvSpPr/>
            <p:nvPr/>
          </p:nvSpPr>
          <p:spPr>
            <a:xfrm>
              <a:off x="7196412" y="8170102"/>
              <a:ext cx="8523" cy="8013"/>
            </a:xfrm>
            <a:custGeom>
              <a:avLst/>
              <a:gdLst>
                <a:gd name="connsiteX0" fmla="*/ 8522 w 8523"/>
                <a:gd name="connsiteY0" fmla="*/ 8014 h 8013"/>
                <a:gd name="connsiteX1" fmla="*/ -2 w 8523"/>
                <a:gd name="connsiteY1" fmla="*/ 1 h 8013"/>
              </a:gdLst>
              <a:ahLst/>
              <a:cxnLst>
                <a:cxn ang="0">
                  <a:pos x="connsiteX0" y="connsiteY0"/>
                </a:cxn>
                <a:cxn ang="0">
                  <a:pos x="connsiteX1" y="connsiteY1"/>
                </a:cxn>
              </a:cxnLst>
              <a:rect l="l" t="t" r="r" b="b"/>
              <a:pathLst>
                <a:path w="8523" h="8013">
                  <a:moveTo>
                    <a:pt x="8522" y="8014"/>
                  </a:moveTo>
                  <a:cubicBezTo>
                    <a:pt x="6648" y="4472"/>
                    <a:pt x="3650" y="1653"/>
                    <a:pt x="-2" y="1"/>
                  </a:cubicBezTo>
                  <a:close/>
                </a:path>
              </a:pathLst>
            </a:custGeom>
            <a:solidFill>
              <a:srgbClr val="68C0ED"/>
            </a:solidFill>
            <a:ln w="12707" cap="flat">
              <a:noFill/>
              <a:prstDash val="solid"/>
              <a:miter/>
            </a:ln>
          </p:spPr>
          <p:txBody>
            <a:bodyPr rtlCol="0" anchor="ctr">
              <a:noAutofit/>
            </a:bodyPr>
            <a:lstStyle/>
            <a:p>
              <a:endParaRPr lang="en-US" sz="900"/>
            </a:p>
          </p:txBody>
        </p:sp>
        <p:sp>
          <p:nvSpPr>
            <p:cNvPr id="87" name="Freeform 86">
              <a:extLst>
                <a:ext uri="{FF2B5EF4-FFF2-40B4-BE49-F238E27FC236}">
                  <a16:creationId xmlns:a16="http://schemas.microsoft.com/office/drawing/2014/main" id="{912DCD69-5B7D-AE4D-A14B-062116FE53B3}"/>
                </a:ext>
              </a:extLst>
            </p:cNvPr>
            <p:cNvSpPr/>
            <p:nvPr/>
          </p:nvSpPr>
          <p:spPr>
            <a:xfrm>
              <a:off x="7194474" y="8168165"/>
              <a:ext cx="12438" cy="11859"/>
            </a:xfrm>
            <a:custGeom>
              <a:avLst/>
              <a:gdLst>
                <a:gd name="connsiteX0" fmla="*/ 10460 w 12438"/>
                <a:gd name="connsiteY0" fmla="*/ 11860 h 11859"/>
                <a:gd name="connsiteX1" fmla="*/ 8679 w 12438"/>
                <a:gd name="connsiteY1" fmla="*/ 10843 h 11859"/>
                <a:gd name="connsiteX2" fmla="*/ 1173 w 12438"/>
                <a:gd name="connsiteY2" fmla="*/ 3720 h 11859"/>
                <a:gd name="connsiteX3" fmla="*/ 156 w 12438"/>
                <a:gd name="connsiteY3" fmla="*/ 1176 h 11859"/>
                <a:gd name="connsiteX4" fmla="*/ 2700 w 12438"/>
                <a:gd name="connsiteY4" fmla="*/ 158 h 11859"/>
                <a:gd name="connsiteX5" fmla="*/ 12241 w 12438"/>
                <a:gd name="connsiteY5" fmla="*/ 9062 h 11859"/>
                <a:gd name="connsiteX6" fmla="*/ 11351 w 12438"/>
                <a:gd name="connsiteY6" fmla="*/ 11733 h 11859"/>
                <a:gd name="connsiteX7" fmla="*/ 10460 w 12438"/>
                <a:gd name="connsiteY7" fmla="*/ 11733 h 1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8" h="11859">
                  <a:moveTo>
                    <a:pt x="10460" y="11860"/>
                  </a:moveTo>
                  <a:cubicBezTo>
                    <a:pt x="9726" y="11867"/>
                    <a:pt x="9046" y="11478"/>
                    <a:pt x="8679" y="10843"/>
                  </a:cubicBezTo>
                  <a:cubicBezTo>
                    <a:pt x="7049" y="7692"/>
                    <a:pt x="4405" y="5183"/>
                    <a:pt x="1173" y="3720"/>
                  </a:cubicBezTo>
                  <a:cubicBezTo>
                    <a:pt x="189" y="3298"/>
                    <a:pt x="-266" y="2159"/>
                    <a:pt x="156" y="1176"/>
                  </a:cubicBezTo>
                  <a:cubicBezTo>
                    <a:pt x="577" y="192"/>
                    <a:pt x="1716" y="-263"/>
                    <a:pt x="2700" y="158"/>
                  </a:cubicBezTo>
                  <a:cubicBezTo>
                    <a:pt x="6794" y="1966"/>
                    <a:pt x="10156" y="5103"/>
                    <a:pt x="12241" y="9062"/>
                  </a:cubicBezTo>
                  <a:cubicBezTo>
                    <a:pt x="12707" y="10047"/>
                    <a:pt x="12315" y="11225"/>
                    <a:pt x="11351" y="11733"/>
                  </a:cubicBezTo>
                  <a:lnTo>
                    <a:pt x="10460" y="11733"/>
                  </a:lnTo>
                </a:path>
              </a:pathLst>
            </a:custGeom>
            <a:solidFill>
              <a:srgbClr val="68C0ED"/>
            </a:solidFill>
            <a:ln w="12707" cap="flat">
              <a:noFill/>
              <a:prstDash val="solid"/>
              <a:miter/>
            </a:ln>
          </p:spPr>
          <p:txBody>
            <a:bodyPr rtlCol="0" anchor="ctr">
              <a:noAutofit/>
            </a:bodyPr>
            <a:lstStyle/>
            <a:p>
              <a:endParaRPr lang="en-US" sz="900"/>
            </a:p>
          </p:txBody>
        </p:sp>
        <p:sp>
          <p:nvSpPr>
            <p:cNvPr id="88" name="Freeform 87">
              <a:extLst>
                <a:ext uri="{FF2B5EF4-FFF2-40B4-BE49-F238E27FC236}">
                  <a16:creationId xmlns:a16="http://schemas.microsoft.com/office/drawing/2014/main" id="{4C942543-CB32-064E-9B7E-E72B539659E3}"/>
                </a:ext>
              </a:extLst>
            </p:cNvPr>
            <p:cNvSpPr/>
            <p:nvPr/>
          </p:nvSpPr>
          <p:spPr>
            <a:xfrm>
              <a:off x="7265871" y="8187529"/>
              <a:ext cx="31803" cy="22641"/>
            </a:xfrm>
            <a:custGeom>
              <a:avLst/>
              <a:gdLst>
                <a:gd name="connsiteX0" fmla="*/ -2 w 31803"/>
                <a:gd name="connsiteY0" fmla="*/ 1 h 22641"/>
                <a:gd name="connsiteX1" fmla="*/ 31802 w 31803"/>
                <a:gd name="connsiteY1" fmla="*/ 22642 h 22641"/>
              </a:gdLst>
              <a:ahLst/>
              <a:cxnLst>
                <a:cxn ang="0">
                  <a:pos x="connsiteX0" y="connsiteY0"/>
                </a:cxn>
                <a:cxn ang="0">
                  <a:pos x="connsiteX1" y="connsiteY1"/>
                </a:cxn>
              </a:cxnLst>
              <a:rect l="l" t="t" r="r" b="b"/>
              <a:pathLst>
                <a:path w="31803" h="22641">
                  <a:moveTo>
                    <a:pt x="-2" y="1"/>
                  </a:moveTo>
                  <a:cubicBezTo>
                    <a:pt x="8361" y="10280"/>
                    <a:pt x="19351" y="18104"/>
                    <a:pt x="31802" y="22642"/>
                  </a:cubicBezTo>
                  <a:close/>
                </a:path>
              </a:pathLst>
            </a:custGeom>
            <a:solidFill>
              <a:srgbClr val="68C0ED"/>
            </a:solidFill>
            <a:ln w="12707" cap="flat">
              <a:noFill/>
              <a:prstDash val="solid"/>
              <a:miter/>
            </a:ln>
          </p:spPr>
          <p:txBody>
            <a:bodyPr rtlCol="0" anchor="ctr">
              <a:noAutofit/>
            </a:bodyPr>
            <a:lstStyle/>
            <a:p>
              <a:endParaRPr lang="en-US" sz="900"/>
            </a:p>
          </p:txBody>
        </p:sp>
        <p:sp>
          <p:nvSpPr>
            <p:cNvPr id="89" name="Freeform 88">
              <a:extLst>
                <a:ext uri="{FF2B5EF4-FFF2-40B4-BE49-F238E27FC236}">
                  <a16:creationId xmlns:a16="http://schemas.microsoft.com/office/drawing/2014/main" id="{80BC9E11-232D-7649-A231-0B2F7D0761F3}"/>
                </a:ext>
              </a:extLst>
            </p:cNvPr>
            <p:cNvSpPr/>
            <p:nvPr/>
          </p:nvSpPr>
          <p:spPr>
            <a:xfrm>
              <a:off x="7263672" y="8185457"/>
              <a:ext cx="35895" cy="26621"/>
            </a:xfrm>
            <a:custGeom>
              <a:avLst/>
              <a:gdLst>
                <a:gd name="connsiteX0" fmla="*/ 34001 w 35895"/>
                <a:gd name="connsiteY0" fmla="*/ 26622 h 26621"/>
                <a:gd name="connsiteX1" fmla="*/ 33238 w 35895"/>
                <a:gd name="connsiteY1" fmla="*/ 26622 h 26621"/>
                <a:gd name="connsiteX2" fmla="*/ 544 w 35895"/>
                <a:gd name="connsiteY2" fmla="*/ 3217 h 26621"/>
                <a:gd name="connsiteX3" fmla="*/ 544 w 35895"/>
                <a:gd name="connsiteY3" fmla="*/ 546 h 26621"/>
                <a:gd name="connsiteX4" fmla="*/ 3215 w 35895"/>
                <a:gd name="connsiteY4" fmla="*/ 546 h 26621"/>
                <a:gd name="connsiteX5" fmla="*/ 34637 w 35895"/>
                <a:gd name="connsiteY5" fmla="*/ 22806 h 26621"/>
                <a:gd name="connsiteX6" fmla="*/ 35782 w 35895"/>
                <a:gd name="connsiteY6" fmla="*/ 25350 h 26621"/>
                <a:gd name="connsiteX7" fmla="*/ 34001 w 35895"/>
                <a:gd name="connsiteY7" fmla="*/ 26622 h 2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95" h="26621">
                  <a:moveTo>
                    <a:pt x="34001" y="26622"/>
                  </a:moveTo>
                  <a:lnTo>
                    <a:pt x="33238" y="26622"/>
                  </a:lnTo>
                  <a:cubicBezTo>
                    <a:pt x="20399" y="21968"/>
                    <a:pt x="9087" y="13871"/>
                    <a:pt x="544" y="3217"/>
                  </a:cubicBezTo>
                  <a:cubicBezTo>
                    <a:pt x="-183" y="2476"/>
                    <a:pt x="-183" y="1288"/>
                    <a:pt x="544" y="546"/>
                  </a:cubicBezTo>
                  <a:cubicBezTo>
                    <a:pt x="1286" y="-181"/>
                    <a:pt x="2473" y="-181"/>
                    <a:pt x="3215" y="546"/>
                  </a:cubicBezTo>
                  <a:cubicBezTo>
                    <a:pt x="11496" y="10658"/>
                    <a:pt x="22351" y="18348"/>
                    <a:pt x="34637" y="22806"/>
                  </a:cubicBezTo>
                  <a:cubicBezTo>
                    <a:pt x="35631" y="23218"/>
                    <a:pt x="36133" y="24333"/>
                    <a:pt x="35782" y="25350"/>
                  </a:cubicBezTo>
                  <a:cubicBezTo>
                    <a:pt x="35515" y="26106"/>
                    <a:pt x="34803" y="26614"/>
                    <a:pt x="34001" y="26622"/>
                  </a:cubicBezTo>
                </a:path>
              </a:pathLst>
            </a:custGeom>
            <a:solidFill>
              <a:srgbClr val="68C0ED"/>
            </a:solidFill>
            <a:ln w="12707" cap="flat">
              <a:noFill/>
              <a:prstDash val="solid"/>
              <a:miter/>
            </a:ln>
          </p:spPr>
          <p:txBody>
            <a:bodyPr rtlCol="0" anchor="ctr">
              <a:noAutofit/>
            </a:bodyPr>
            <a:lstStyle/>
            <a:p>
              <a:endParaRPr lang="en-US" sz="900"/>
            </a:p>
          </p:txBody>
        </p:sp>
      </p:grpSp>
      <p:sp>
        <p:nvSpPr>
          <p:cNvPr id="90" name="Freeform 89">
            <a:extLst>
              <a:ext uri="{FF2B5EF4-FFF2-40B4-BE49-F238E27FC236}">
                <a16:creationId xmlns:a16="http://schemas.microsoft.com/office/drawing/2014/main" id="{06AD25EB-3C41-3045-BB24-DFA22F4D44BD}"/>
              </a:ext>
            </a:extLst>
          </p:cNvPr>
          <p:cNvSpPr/>
          <p:nvPr userDrawn="1"/>
        </p:nvSpPr>
        <p:spPr>
          <a:xfrm>
            <a:off x="3590493" y="4340472"/>
            <a:ext cx="5979" cy="4388"/>
          </a:xfrm>
          <a:custGeom>
            <a:avLst/>
            <a:gdLst>
              <a:gd name="connsiteX0" fmla="*/ 11957 w 11958"/>
              <a:gd name="connsiteY0" fmla="*/ 8778 h 8776"/>
              <a:gd name="connsiteX1" fmla="*/ -2 w 11958"/>
              <a:gd name="connsiteY1" fmla="*/ 1 h 8776"/>
            </a:gdLst>
            <a:ahLst/>
            <a:cxnLst>
              <a:cxn ang="0">
                <a:pos x="connsiteX0" y="connsiteY0"/>
              </a:cxn>
              <a:cxn ang="0">
                <a:pos x="connsiteX1" y="connsiteY1"/>
              </a:cxn>
            </a:cxnLst>
            <a:rect l="l" t="t" r="r" b="b"/>
            <a:pathLst>
              <a:path w="11958" h="8776">
                <a:moveTo>
                  <a:pt x="11957" y="8778"/>
                </a:moveTo>
                <a:lnTo>
                  <a:pt x="-2" y="1"/>
                </a:lnTo>
                <a:close/>
              </a:path>
            </a:pathLst>
          </a:custGeom>
          <a:solidFill>
            <a:srgbClr val="68C0ED"/>
          </a:solidFill>
          <a:ln w="12707" cap="flat">
            <a:noFill/>
            <a:prstDash val="solid"/>
            <a:miter/>
          </a:ln>
        </p:spPr>
        <p:txBody>
          <a:bodyPr rtlCol="0" anchor="ctr">
            <a:noAutofit/>
          </a:bodyPr>
          <a:lstStyle/>
          <a:p>
            <a:endParaRPr lang="en-US" sz="900"/>
          </a:p>
        </p:txBody>
      </p:sp>
      <p:grpSp>
        <p:nvGrpSpPr>
          <p:cNvPr id="91" name="Graphic 22">
            <a:extLst>
              <a:ext uri="{FF2B5EF4-FFF2-40B4-BE49-F238E27FC236}">
                <a16:creationId xmlns:a16="http://schemas.microsoft.com/office/drawing/2014/main" id="{37D4484E-2C09-A64F-AFFE-24813B7E3242}"/>
              </a:ext>
            </a:extLst>
          </p:cNvPr>
          <p:cNvGrpSpPr/>
          <p:nvPr userDrawn="1"/>
        </p:nvGrpSpPr>
        <p:grpSpPr>
          <a:xfrm>
            <a:off x="3536290" y="4164738"/>
            <a:ext cx="224538" cy="1097157"/>
            <a:chOff x="7041198" y="8303514"/>
            <a:chExt cx="449046" cy="2194313"/>
          </a:xfrm>
          <a:solidFill>
            <a:srgbClr val="68C0ED"/>
          </a:solidFill>
        </p:grpSpPr>
        <p:sp>
          <p:nvSpPr>
            <p:cNvPr id="92" name="Freeform 91">
              <a:extLst>
                <a:ext uri="{FF2B5EF4-FFF2-40B4-BE49-F238E27FC236}">
                  <a16:creationId xmlns:a16="http://schemas.microsoft.com/office/drawing/2014/main" id="{717E79C0-BD9A-064B-8E3E-99BF7C6C3341}"/>
                </a:ext>
              </a:extLst>
            </p:cNvPr>
            <p:cNvSpPr/>
            <p:nvPr/>
          </p:nvSpPr>
          <p:spPr>
            <a:xfrm>
              <a:off x="7147937" y="8654138"/>
              <a:ext cx="15373" cy="12420"/>
            </a:xfrm>
            <a:custGeom>
              <a:avLst/>
              <a:gdLst>
                <a:gd name="connsiteX0" fmla="*/ 13616 w 15373"/>
                <a:gd name="connsiteY0" fmla="*/ 12038 h 12420"/>
                <a:gd name="connsiteX1" fmla="*/ 12471 w 15373"/>
                <a:gd name="connsiteY1" fmla="*/ 12038 h 12420"/>
                <a:gd name="connsiteX2" fmla="*/ 513 w 15373"/>
                <a:gd name="connsiteY2" fmla="*/ 3389 h 12420"/>
                <a:gd name="connsiteX3" fmla="*/ 681 w 15373"/>
                <a:gd name="connsiteY3" fmla="*/ 516 h 12420"/>
                <a:gd name="connsiteX4" fmla="*/ 2930 w 15373"/>
                <a:gd name="connsiteY4" fmla="*/ 209 h 12420"/>
                <a:gd name="connsiteX5" fmla="*/ 14761 w 15373"/>
                <a:gd name="connsiteY5" fmla="*/ 8858 h 12420"/>
                <a:gd name="connsiteX6" fmla="*/ 14863 w 15373"/>
                <a:gd name="connsiteY6" fmla="*/ 11555 h 12420"/>
                <a:gd name="connsiteX7" fmla="*/ 14761 w 15373"/>
                <a:gd name="connsiteY7" fmla="*/ 11657 h 12420"/>
                <a:gd name="connsiteX8" fmla="*/ 13235 w 15373"/>
                <a:gd name="connsiteY8" fmla="*/ 12420 h 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73" h="12420">
                  <a:moveTo>
                    <a:pt x="13616" y="12038"/>
                  </a:moveTo>
                  <a:cubicBezTo>
                    <a:pt x="13242" y="12148"/>
                    <a:pt x="12845" y="12148"/>
                    <a:pt x="12471" y="12038"/>
                  </a:cubicBezTo>
                  <a:lnTo>
                    <a:pt x="513" y="3389"/>
                  </a:lnTo>
                  <a:cubicBezTo>
                    <a:pt x="-234" y="2549"/>
                    <a:pt x="-159" y="1263"/>
                    <a:pt x="681" y="516"/>
                  </a:cubicBezTo>
                  <a:cubicBezTo>
                    <a:pt x="1299" y="-34"/>
                    <a:pt x="2188" y="-155"/>
                    <a:pt x="2930" y="209"/>
                  </a:cubicBezTo>
                  <a:lnTo>
                    <a:pt x="14761" y="8858"/>
                  </a:lnTo>
                  <a:cubicBezTo>
                    <a:pt x="15534" y="9575"/>
                    <a:pt x="15580" y="10782"/>
                    <a:pt x="14863" y="11555"/>
                  </a:cubicBezTo>
                  <a:cubicBezTo>
                    <a:pt x="14831" y="11590"/>
                    <a:pt x="14796" y="11624"/>
                    <a:pt x="14761" y="11657"/>
                  </a:cubicBezTo>
                  <a:cubicBezTo>
                    <a:pt x="14415" y="12154"/>
                    <a:pt x="13840" y="12442"/>
                    <a:pt x="13235" y="12420"/>
                  </a:cubicBezTo>
                </a:path>
              </a:pathLst>
            </a:custGeom>
            <a:solidFill>
              <a:srgbClr val="68C0ED"/>
            </a:solidFill>
            <a:ln w="12707" cap="flat">
              <a:noFill/>
              <a:prstDash val="solid"/>
              <a:miter/>
            </a:ln>
          </p:spPr>
          <p:txBody>
            <a:bodyPr rtlCol="0" anchor="ctr">
              <a:noAutofit/>
            </a:bodyPr>
            <a:lstStyle/>
            <a:p>
              <a:endParaRPr lang="en-US" sz="900"/>
            </a:p>
          </p:txBody>
        </p:sp>
        <p:sp>
          <p:nvSpPr>
            <p:cNvPr id="93" name="Freeform 92">
              <a:extLst>
                <a:ext uri="{FF2B5EF4-FFF2-40B4-BE49-F238E27FC236}">
                  <a16:creationId xmlns:a16="http://schemas.microsoft.com/office/drawing/2014/main" id="{C646AF15-3243-5F43-941C-D0B97D05D905}"/>
                </a:ext>
              </a:extLst>
            </p:cNvPr>
            <p:cNvSpPr/>
            <p:nvPr/>
          </p:nvSpPr>
          <p:spPr>
            <a:xfrm>
              <a:off x="7163463" y="8462658"/>
              <a:ext cx="58060" cy="62182"/>
            </a:xfrm>
            <a:custGeom>
              <a:avLst/>
              <a:gdLst>
                <a:gd name="connsiteX0" fmla="*/ 34601 w 58060"/>
                <a:gd name="connsiteY0" fmla="*/ 15010 h 62182"/>
                <a:gd name="connsiteX1" fmla="*/ 13610 w 58060"/>
                <a:gd name="connsiteY1" fmla="*/ 1 h 62182"/>
                <a:gd name="connsiteX2" fmla="*/ -2 w 58060"/>
                <a:gd name="connsiteY2" fmla="*/ 25440 h 62182"/>
                <a:gd name="connsiteX3" fmla="*/ 18953 w 58060"/>
                <a:gd name="connsiteY3" fmla="*/ 40195 h 62182"/>
                <a:gd name="connsiteX4" fmla="*/ 51139 w 58060"/>
                <a:gd name="connsiteY4" fmla="*/ 61056 h 62182"/>
                <a:gd name="connsiteX5" fmla="*/ 48976 w 58060"/>
                <a:gd name="connsiteY5" fmla="*/ 33200 h 62182"/>
                <a:gd name="connsiteX6" fmla="*/ 57499 w 58060"/>
                <a:gd name="connsiteY6" fmla="*/ 33836 h 62182"/>
                <a:gd name="connsiteX7" fmla="*/ 34601 w 58060"/>
                <a:gd name="connsiteY7" fmla="*/ 1501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060" h="62182">
                  <a:moveTo>
                    <a:pt x="34601" y="15010"/>
                  </a:moveTo>
                  <a:lnTo>
                    <a:pt x="13610" y="1"/>
                  </a:lnTo>
                  <a:lnTo>
                    <a:pt x="-2" y="25440"/>
                  </a:lnTo>
                  <a:lnTo>
                    <a:pt x="18953" y="40195"/>
                  </a:lnTo>
                  <a:cubicBezTo>
                    <a:pt x="18953" y="40195"/>
                    <a:pt x="38035" y="68052"/>
                    <a:pt x="51139" y="61056"/>
                  </a:cubicBezTo>
                  <a:cubicBezTo>
                    <a:pt x="64242" y="54060"/>
                    <a:pt x="48976" y="33200"/>
                    <a:pt x="48976" y="33200"/>
                  </a:cubicBezTo>
                  <a:cubicBezTo>
                    <a:pt x="48976" y="33200"/>
                    <a:pt x="54192" y="38033"/>
                    <a:pt x="57499" y="33836"/>
                  </a:cubicBezTo>
                  <a:cubicBezTo>
                    <a:pt x="60807" y="29638"/>
                    <a:pt x="48976" y="12721"/>
                    <a:pt x="34601" y="15010"/>
                  </a:cubicBezTo>
                </a:path>
              </a:pathLst>
            </a:custGeom>
            <a:solidFill>
              <a:srgbClr val="68C0ED"/>
            </a:solidFill>
            <a:ln w="12707" cap="flat">
              <a:noFill/>
              <a:prstDash val="solid"/>
              <a:miter/>
            </a:ln>
          </p:spPr>
          <p:txBody>
            <a:bodyPr rtlCol="0" anchor="ctr">
              <a:noAutofit/>
            </a:bodyPr>
            <a:lstStyle/>
            <a:p>
              <a:endParaRPr lang="en-US" sz="900"/>
            </a:p>
          </p:txBody>
        </p:sp>
        <p:sp>
          <p:nvSpPr>
            <p:cNvPr id="94" name="Freeform 93">
              <a:extLst>
                <a:ext uri="{FF2B5EF4-FFF2-40B4-BE49-F238E27FC236}">
                  <a16:creationId xmlns:a16="http://schemas.microsoft.com/office/drawing/2014/main" id="{ACC552EB-71E7-A742-BC2D-325DAAF537FB}"/>
                </a:ext>
              </a:extLst>
            </p:cNvPr>
            <p:cNvSpPr/>
            <p:nvPr/>
          </p:nvSpPr>
          <p:spPr>
            <a:xfrm>
              <a:off x="7161777" y="8460102"/>
              <a:ext cx="61646" cy="66154"/>
            </a:xfrm>
            <a:custGeom>
              <a:avLst/>
              <a:gdLst>
                <a:gd name="connsiteX0" fmla="*/ 4229 w 61646"/>
                <a:gd name="connsiteY0" fmla="*/ 27106 h 66154"/>
                <a:gd name="connsiteX1" fmla="*/ 21911 w 61646"/>
                <a:gd name="connsiteY1" fmla="*/ 40716 h 66154"/>
                <a:gd name="connsiteX2" fmla="*/ 21911 w 61646"/>
                <a:gd name="connsiteY2" fmla="*/ 40716 h 66154"/>
                <a:gd name="connsiteX3" fmla="*/ 51553 w 61646"/>
                <a:gd name="connsiteY3" fmla="*/ 60941 h 66154"/>
                <a:gd name="connsiteX4" fmla="*/ 55878 w 61646"/>
                <a:gd name="connsiteY4" fmla="*/ 55471 h 66154"/>
                <a:gd name="connsiteX5" fmla="*/ 48627 w 61646"/>
                <a:gd name="connsiteY5" fmla="*/ 36010 h 66154"/>
                <a:gd name="connsiteX6" fmla="*/ 48627 w 61646"/>
                <a:gd name="connsiteY6" fmla="*/ 33339 h 66154"/>
                <a:gd name="connsiteX7" fmla="*/ 51298 w 61646"/>
                <a:gd name="connsiteY7" fmla="*/ 33339 h 66154"/>
                <a:gd name="connsiteX8" fmla="*/ 55496 w 61646"/>
                <a:gd name="connsiteY8" fmla="*/ 35247 h 66154"/>
                <a:gd name="connsiteX9" fmla="*/ 57022 w 61646"/>
                <a:gd name="connsiteY9" fmla="*/ 34356 h 66154"/>
                <a:gd name="connsiteX10" fmla="*/ 55496 w 61646"/>
                <a:gd name="connsiteY10" fmla="*/ 29523 h 66154"/>
                <a:gd name="connsiteX11" fmla="*/ 36414 w 61646"/>
                <a:gd name="connsiteY11" fmla="*/ 19093 h 66154"/>
                <a:gd name="connsiteX12" fmla="*/ 35142 w 61646"/>
                <a:gd name="connsiteY12" fmla="*/ 19093 h 66154"/>
                <a:gd name="connsiteX13" fmla="*/ 15423 w 61646"/>
                <a:gd name="connsiteY13" fmla="*/ 5482 h 66154"/>
                <a:gd name="connsiteX14" fmla="*/ 48245 w 61646"/>
                <a:gd name="connsiteY14" fmla="*/ 66156 h 66154"/>
                <a:gd name="connsiteX15" fmla="*/ 19240 w 61646"/>
                <a:gd name="connsiteY15" fmla="*/ 43642 h 66154"/>
                <a:gd name="connsiteX16" fmla="*/ 412 w 61646"/>
                <a:gd name="connsiteY16" fmla="*/ 29014 h 66154"/>
                <a:gd name="connsiteX17" fmla="*/ 412 w 61646"/>
                <a:gd name="connsiteY17" fmla="*/ 26470 h 66154"/>
                <a:gd name="connsiteX18" fmla="*/ 14152 w 61646"/>
                <a:gd name="connsiteY18" fmla="*/ 1030 h 66154"/>
                <a:gd name="connsiteX19" fmla="*/ 15424 w 61646"/>
                <a:gd name="connsiteY19" fmla="*/ 140 h 66154"/>
                <a:gd name="connsiteX20" fmla="*/ 16950 w 61646"/>
                <a:gd name="connsiteY20" fmla="*/ 140 h 66154"/>
                <a:gd name="connsiteX21" fmla="*/ 37304 w 61646"/>
                <a:gd name="connsiteY21" fmla="*/ 15277 h 66154"/>
                <a:gd name="connsiteX22" fmla="*/ 59821 w 61646"/>
                <a:gd name="connsiteY22" fmla="*/ 27996 h 66154"/>
                <a:gd name="connsiteX23" fmla="*/ 60712 w 61646"/>
                <a:gd name="connsiteY23" fmla="*/ 36773 h 66154"/>
                <a:gd name="connsiteX24" fmla="*/ 56387 w 61646"/>
                <a:gd name="connsiteY24" fmla="*/ 39190 h 66154"/>
                <a:gd name="connsiteX25" fmla="*/ 56387 w 61646"/>
                <a:gd name="connsiteY25" fmla="*/ 39190 h 66154"/>
                <a:gd name="connsiteX26" fmla="*/ 60584 w 61646"/>
                <a:gd name="connsiteY26" fmla="*/ 56234 h 66154"/>
                <a:gd name="connsiteX27" fmla="*/ 54224 w 61646"/>
                <a:gd name="connsiteY27" fmla="*/ 64375 h 66154"/>
                <a:gd name="connsiteX28" fmla="*/ 48754 w 61646"/>
                <a:gd name="connsiteY28" fmla="*/ 65774 h 6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646" h="66154">
                  <a:moveTo>
                    <a:pt x="4229" y="27106"/>
                  </a:moveTo>
                  <a:lnTo>
                    <a:pt x="21911" y="40716"/>
                  </a:lnTo>
                  <a:lnTo>
                    <a:pt x="21911" y="40716"/>
                  </a:lnTo>
                  <a:cubicBezTo>
                    <a:pt x="26873" y="48094"/>
                    <a:pt x="42012" y="66156"/>
                    <a:pt x="51553" y="60941"/>
                  </a:cubicBezTo>
                  <a:cubicBezTo>
                    <a:pt x="53779" y="59904"/>
                    <a:pt x="55383" y="57876"/>
                    <a:pt x="55878" y="55471"/>
                  </a:cubicBezTo>
                  <a:cubicBezTo>
                    <a:pt x="55843" y="48330"/>
                    <a:pt x="53273" y="41433"/>
                    <a:pt x="48627" y="36010"/>
                  </a:cubicBezTo>
                  <a:cubicBezTo>
                    <a:pt x="48011" y="35226"/>
                    <a:pt x="48011" y="34123"/>
                    <a:pt x="48627" y="33339"/>
                  </a:cubicBezTo>
                  <a:cubicBezTo>
                    <a:pt x="49411" y="32723"/>
                    <a:pt x="50514" y="32723"/>
                    <a:pt x="51298" y="33339"/>
                  </a:cubicBezTo>
                  <a:cubicBezTo>
                    <a:pt x="52499" y="34343"/>
                    <a:pt x="53950" y="35002"/>
                    <a:pt x="55496" y="35247"/>
                  </a:cubicBezTo>
                  <a:cubicBezTo>
                    <a:pt x="56120" y="35218"/>
                    <a:pt x="56690" y="34885"/>
                    <a:pt x="57022" y="34356"/>
                  </a:cubicBezTo>
                  <a:cubicBezTo>
                    <a:pt x="57090" y="32617"/>
                    <a:pt x="56550" y="30908"/>
                    <a:pt x="55496" y="29523"/>
                  </a:cubicBezTo>
                  <a:cubicBezTo>
                    <a:pt x="51532" y="22808"/>
                    <a:pt x="44207" y="18804"/>
                    <a:pt x="36414" y="19093"/>
                  </a:cubicBezTo>
                  <a:cubicBezTo>
                    <a:pt x="35997" y="19206"/>
                    <a:pt x="35558" y="19206"/>
                    <a:pt x="35142" y="19093"/>
                  </a:cubicBezTo>
                  <a:lnTo>
                    <a:pt x="15423" y="5482"/>
                  </a:lnTo>
                  <a:close/>
                  <a:moveTo>
                    <a:pt x="48245" y="66156"/>
                  </a:moveTo>
                  <a:cubicBezTo>
                    <a:pt x="35524" y="66156"/>
                    <a:pt x="21148" y="46313"/>
                    <a:pt x="19240" y="43642"/>
                  </a:cubicBezTo>
                  <a:lnTo>
                    <a:pt x="412" y="29014"/>
                  </a:lnTo>
                  <a:cubicBezTo>
                    <a:pt x="-140" y="28256"/>
                    <a:pt x="-140" y="27228"/>
                    <a:pt x="412" y="26470"/>
                  </a:cubicBezTo>
                  <a:lnTo>
                    <a:pt x="14152" y="1030"/>
                  </a:lnTo>
                  <a:cubicBezTo>
                    <a:pt x="14430" y="567"/>
                    <a:pt x="14893" y="243"/>
                    <a:pt x="15424" y="140"/>
                  </a:cubicBezTo>
                  <a:cubicBezTo>
                    <a:pt x="15916" y="-46"/>
                    <a:pt x="16458" y="-46"/>
                    <a:pt x="16950" y="140"/>
                  </a:cubicBezTo>
                  <a:lnTo>
                    <a:pt x="37304" y="15277"/>
                  </a:lnTo>
                  <a:cubicBezTo>
                    <a:pt x="46566" y="15102"/>
                    <a:pt x="55191" y="19974"/>
                    <a:pt x="59821" y="27996"/>
                  </a:cubicBezTo>
                  <a:cubicBezTo>
                    <a:pt x="61857" y="31812"/>
                    <a:pt x="62239" y="34865"/>
                    <a:pt x="60712" y="36773"/>
                  </a:cubicBezTo>
                  <a:cubicBezTo>
                    <a:pt x="59666" y="38142"/>
                    <a:pt x="58101" y="39016"/>
                    <a:pt x="56387" y="39190"/>
                  </a:cubicBezTo>
                  <a:lnTo>
                    <a:pt x="56387" y="39190"/>
                  </a:lnTo>
                  <a:cubicBezTo>
                    <a:pt x="59676" y="44232"/>
                    <a:pt x="61156" y="50242"/>
                    <a:pt x="60584" y="56234"/>
                  </a:cubicBezTo>
                  <a:cubicBezTo>
                    <a:pt x="59842" y="59787"/>
                    <a:pt x="57492" y="62795"/>
                    <a:pt x="54224" y="64375"/>
                  </a:cubicBezTo>
                  <a:cubicBezTo>
                    <a:pt x="52559" y="65323"/>
                    <a:pt x="50670" y="65807"/>
                    <a:pt x="48754" y="65774"/>
                  </a:cubicBezTo>
                </a:path>
              </a:pathLst>
            </a:custGeom>
            <a:solidFill>
              <a:srgbClr val="68C0ED"/>
            </a:solidFill>
            <a:ln w="12707" cap="flat">
              <a:noFill/>
              <a:prstDash val="solid"/>
              <a:miter/>
            </a:ln>
          </p:spPr>
          <p:txBody>
            <a:bodyPr rtlCol="0" anchor="ctr">
              <a:noAutofit/>
            </a:bodyPr>
            <a:lstStyle/>
            <a:p>
              <a:endParaRPr lang="en-US" sz="900"/>
            </a:p>
          </p:txBody>
        </p:sp>
        <p:sp>
          <p:nvSpPr>
            <p:cNvPr id="95" name="Freeform 94">
              <a:extLst>
                <a:ext uri="{FF2B5EF4-FFF2-40B4-BE49-F238E27FC236}">
                  <a16:creationId xmlns:a16="http://schemas.microsoft.com/office/drawing/2014/main" id="{8F0725C8-C0F5-9046-AFB8-1C4F4B77F92C}"/>
                </a:ext>
              </a:extLst>
            </p:cNvPr>
            <p:cNvSpPr/>
            <p:nvPr/>
          </p:nvSpPr>
          <p:spPr>
            <a:xfrm>
              <a:off x="7095829" y="8306077"/>
              <a:ext cx="104653" cy="194104"/>
            </a:xfrm>
            <a:custGeom>
              <a:avLst/>
              <a:gdLst>
                <a:gd name="connsiteX0" fmla="*/ 73230 w 104653"/>
                <a:gd name="connsiteY0" fmla="*/ 59530 h 194104"/>
                <a:gd name="connsiteX1" fmla="*/ 46006 w 104653"/>
                <a:gd name="connsiteY1" fmla="*/ 120712 h 194104"/>
                <a:gd name="connsiteX2" fmla="*/ 104652 w 104653"/>
                <a:gd name="connsiteY2" fmla="*/ 169302 h 194104"/>
                <a:gd name="connsiteX3" fmla="*/ 78319 w 104653"/>
                <a:gd name="connsiteY3" fmla="*/ 194105 h 194104"/>
                <a:gd name="connsiteX4" fmla="*/ 6061 w 104653"/>
                <a:gd name="connsiteY4" fmla="*/ 133559 h 194104"/>
                <a:gd name="connsiteX5" fmla="*/ 463 w 104653"/>
                <a:gd name="connsiteY5" fmla="*/ 110536 h 194104"/>
                <a:gd name="connsiteX6" fmla="*/ 31758 w 104653"/>
                <a:gd name="connsiteY6" fmla="*/ 30020 h 194104"/>
                <a:gd name="connsiteX7" fmla="*/ 73230 w 104653"/>
                <a:gd name="connsiteY7" fmla="*/ 1 h 19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53" h="194104">
                  <a:moveTo>
                    <a:pt x="73230" y="59530"/>
                  </a:moveTo>
                  <a:lnTo>
                    <a:pt x="46006" y="120712"/>
                  </a:lnTo>
                  <a:lnTo>
                    <a:pt x="104652" y="169302"/>
                  </a:lnTo>
                  <a:cubicBezTo>
                    <a:pt x="97047" y="178732"/>
                    <a:pt x="88187" y="187077"/>
                    <a:pt x="78319" y="194105"/>
                  </a:cubicBezTo>
                  <a:lnTo>
                    <a:pt x="6061" y="133559"/>
                  </a:lnTo>
                  <a:cubicBezTo>
                    <a:pt x="1031" y="127017"/>
                    <a:pt x="-1002" y="118656"/>
                    <a:pt x="463" y="110536"/>
                  </a:cubicBezTo>
                  <a:cubicBezTo>
                    <a:pt x="3262" y="97816"/>
                    <a:pt x="31758" y="30020"/>
                    <a:pt x="31758" y="30020"/>
                  </a:cubicBezTo>
                  <a:cubicBezTo>
                    <a:pt x="40568" y="14469"/>
                    <a:pt x="55703" y="3514"/>
                    <a:pt x="73230" y="1"/>
                  </a:cubicBezTo>
                  <a:close/>
                </a:path>
              </a:pathLst>
            </a:custGeom>
            <a:solidFill>
              <a:srgbClr val="68C0ED"/>
            </a:solidFill>
            <a:ln w="12707" cap="flat">
              <a:noFill/>
              <a:prstDash val="solid"/>
              <a:miter/>
            </a:ln>
          </p:spPr>
          <p:txBody>
            <a:bodyPr rtlCol="0" anchor="ctr">
              <a:noAutofit/>
            </a:bodyPr>
            <a:lstStyle/>
            <a:p>
              <a:endParaRPr lang="en-US" sz="900"/>
            </a:p>
          </p:txBody>
        </p:sp>
        <p:sp>
          <p:nvSpPr>
            <p:cNvPr id="96" name="Freeform 95">
              <a:extLst>
                <a:ext uri="{FF2B5EF4-FFF2-40B4-BE49-F238E27FC236}">
                  <a16:creationId xmlns:a16="http://schemas.microsoft.com/office/drawing/2014/main" id="{C6EE764A-A3C5-2A4B-B2EC-3CDAC1253DCF}"/>
                </a:ext>
              </a:extLst>
            </p:cNvPr>
            <p:cNvSpPr/>
            <p:nvPr/>
          </p:nvSpPr>
          <p:spPr>
            <a:xfrm>
              <a:off x="7093795" y="8303514"/>
              <a:ext cx="109223" cy="198289"/>
            </a:xfrm>
            <a:custGeom>
              <a:avLst/>
              <a:gdLst>
                <a:gd name="connsiteX0" fmla="*/ 80353 w 109223"/>
                <a:gd name="connsiteY0" fmla="*/ 198068 h 198289"/>
                <a:gd name="connsiteX1" fmla="*/ 79080 w 109223"/>
                <a:gd name="connsiteY1" fmla="*/ 198068 h 198289"/>
                <a:gd name="connsiteX2" fmla="*/ 6822 w 109223"/>
                <a:gd name="connsiteY2" fmla="*/ 137521 h 198289"/>
                <a:gd name="connsiteX3" fmla="*/ 589 w 109223"/>
                <a:gd name="connsiteY3" fmla="*/ 112082 h 198289"/>
                <a:gd name="connsiteX4" fmla="*/ 32011 w 109223"/>
                <a:gd name="connsiteY4" fmla="*/ 31184 h 198289"/>
                <a:gd name="connsiteX5" fmla="*/ 75010 w 109223"/>
                <a:gd name="connsiteY5" fmla="*/ 20 h 198289"/>
                <a:gd name="connsiteX6" fmla="*/ 77168 w 109223"/>
                <a:gd name="connsiteY6" fmla="*/ 1640 h 198289"/>
                <a:gd name="connsiteX7" fmla="*/ 77173 w 109223"/>
                <a:gd name="connsiteY7" fmla="*/ 1674 h 198289"/>
                <a:gd name="connsiteX8" fmla="*/ 75817 w 109223"/>
                <a:gd name="connsiteY8" fmla="*/ 3796 h 198289"/>
                <a:gd name="connsiteX9" fmla="*/ 75519 w 109223"/>
                <a:gd name="connsiteY9" fmla="*/ 3836 h 198289"/>
                <a:gd name="connsiteX10" fmla="*/ 35574 w 109223"/>
                <a:gd name="connsiteY10" fmla="*/ 32837 h 198289"/>
                <a:gd name="connsiteX11" fmla="*/ 4405 w 109223"/>
                <a:gd name="connsiteY11" fmla="*/ 112972 h 198289"/>
                <a:gd name="connsiteX12" fmla="*/ 9621 w 109223"/>
                <a:gd name="connsiteY12" fmla="*/ 134214 h 198289"/>
                <a:gd name="connsiteX13" fmla="*/ 80353 w 109223"/>
                <a:gd name="connsiteY13" fmla="*/ 193616 h 198289"/>
                <a:gd name="connsiteX14" fmla="*/ 104269 w 109223"/>
                <a:gd name="connsiteY14" fmla="*/ 171865 h 198289"/>
                <a:gd name="connsiteX15" fmla="*/ 47022 w 109223"/>
                <a:gd name="connsiteY15" fmla="*/ 125183 h 198289"/>
                <a:gd name="connsiteX16" fmla="*/ 47022 w 109223"/>
                <a:gd name="connsiteY16" fmla="*/ 122894 h 198289"/>
                <a:gd name="connsiteX17" fmla="*/ 74247 w 109223"/>
                <a:gd name="connsiteY17" fmla="*/ 61711 h 198289"/>
                <a:gd name="connsiteX18" fmla="*/ 76736 w 109223"/>
                <a:gd name="connsiteY18" fmla="*/ 60670 h 198289"/>
                <a:gd name="connsiteX19" fmla="*/ 76791 w 109223"/>
                <a:gd name="connsiteY19" fmla="*/ 60694 h 198289"/>
                <a:gd name="connsiteX20" fmla="*/ 77832 w 109223"/>
                <a:gd name="connsiteY20" fmla="*/ 63183 h 198289"/>
                <a:gd name="connsiteX21" fmla="*/ 77809 w 109223"/>
                <a:gd name="connsiteY21" fmla="*/ 63238 h 198289"/>
                <a:gd name="connsiteX22" fmla="*/ 51220 w 109223"/>
                <a:gd name="connsiteY22" fmla="*/ 123021 h 198289"/>
                <a:gd name="connsiteX23" fmla="*/ 108722 w 109223"/>
                <a:gd name="connsiteY23" fmla="*/ 170084 h 198289"/>
                <a:gd name="connsiteX24" fmla="*/ 108722 w 109223"/>
                <a:gd name="connsiteY24" fmla="*/ 172755 h 198289"/>
                <a:gd name="connsiteX25" fmla="*/ 81880 w 109223"/>
                <a:gd name="connsiteY25" fmla="*/ 198195 h 198289"/>
                <a:gd name="connsiteX26" fmla="*/ 80862 w 109223"/>
                <a:gd name="connsiteY26" fmla="*/ 198195 h 19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223" h="198289">
                  <a:moveTo>
                    <a:pt x="80353" y="198068"/>
                  </a:moveTo>
                  <a:cubicBezTo>
                    <a:pt x="79945" y="198237"/>
                    <a:pt x="79488" y="198237"/>
                    <a:pt x="79080" y="198068"/>
                  </a:cubicBezTo>
                  <a:lnTo>
                    <a:pt x="6822" y="137521"/>
                  </a:lnTo>
                  <a:cubicBezTo>
                    <a:pt x="1093" y="130376"/>
                    <a:pt x="-1189" y="121066"/>
                    <a:pt x="589" y="112082"/>
                  </a:cubicBezTo>
                  <a:cubicBezTo>
                    <a:pt x="3388" y="99362"/>
                    <a:pt x="30866" y="33855"/>
                    <a:pt x="32011" y="31184"/>
                  </a:cubicBezTo>
                  <a:cubicBezTo>
                    <a:pt x="41021" y="14942"/>
                    <a:pt x="56768" y="3529"/>
                    <a:pt x="75010" y="20"/>
                  </a:cubicBezTo>
                  <a:cubicBezTo>
                    <a:pt x="76053" y="-128"/>
                    <a:pt x="77019" y="597"/>
                    <a:pt x="77168" y="1640"/>
                  </a:cubicBezTo>
                  <a:cubicBezTo>
                    <a:pt x="77170" y="1651"/>
                    <a:pt x="77171" y="1663"/>
                    <a:pt x="77173" y="1674"/>
                  </a:cubicBezTo>
                  <a:cubicBezTo>
                    <a:pt x="77385" y="2634"/>
                    <a:pt x="76778" y="3584"/>
                    <a:pt x="75817" y="3796"/>
                  </a:cubicBezTo>
                  <a:cubicBezTo>
                    <a:pt x="75719" y="3818"/>
                    <a:pt x="75619" y="3831"/>
                    <a:pt x="75519" y="3836"/>
                  </a:cubicBezTo>
                  <a:cubicBezTo>
                    <a:pt x="58682" y="7376"/>
                    <a:pt x="44152" y="17925"/>
                    <a:pt x="35574" y="32837"/>
                  </a:cubicBezTo>
                  <a:cubicBezTo>
                    <a:pt x="35573" y="32837"/>
                    <a:pt x="7204" y="100125"/>
                    <a:pt x="4405" y="112972"/>
                  </a:cubicBezTo>
                  <a:cubicBezTo>
                    <a:pt x="3065" y="120472"/>
                    <a:pt x="4959" y="128188"/>
                    <a:pt x="9621" y="134214"/>
                  </a:cubicBezTo>
                  <a:lnTo>
                    <a:pt x="80353" y="193616"/>
                  </a:lnTo>
                  <a:cubicBezTo>
                    <a:pt x="89163" y="187344"/>
                    <a:pt x="97192" y="180042"/>
                    <a:pt x="104269" y="171865"/>
                  </a:cubicBezTo>
                  <a:lnTo>
                    <a:pt x="47022" y="125183"/>
                  </a:lnTo>
                  <a:cubicBezTo>
                    <a:pt x="46552" y="124492"/>
                    <a:pt x="46552" y="123584"/>
                    <a:pt x="47022" y="122894"/>
                  </a:cubicBezTo>
                  <a:lnTo>
                    <a:pt x="74247" y="61711"/>
                  </a:lnTo>
                  <a:cubicBezTo>
                    <a:pt x="74646" y="60736"/>
                    <a:pt x="75761" y="60270"/>
                    <a:pt x="76736" y="60670"/>
                  </a:cubicBezTo>
                  <a:cubicBezTo>
                    <a:pt x="76755" y="60678"/>
                    <a:pt x="76773" y="60686"/>
                    <a:pt x="76791" y="60694"/>
                  </a:cubicBezTo>
                  <a:cubicBezTo>
                    <a:pt x="77766" y="61094"/>
                    <a:pt x="78232" y="62208"/>
                    <a:pt x="77832" y="63183"/>
                  </a:cubicBezTo>
                  <a:cubicBezTo>
                    <a:pt x="77825" y="63201"/>
                    <a:pt x="77817" y="63220"/>
                    <a:pt x="77809" y="63238"/>
                  </a:cubicBezTo>
                  <a:lnTo>
                    <a:pt x="51220" y="123021"/>
                  </a:lnTo>
                  <a:lnTo>
                    <a:pt x="108722" y="170084"/>
                  </a:lnTo>
                  <a:cubicBezTo>
                    <a:pt x="109388" y="170850"/>
                    <a:pt x="109388" y="171989"/>
                    <a:pt x="108722" y="172755"/>
                  </a:cubicBezTo>
                  <a:cubicBezTo>
                    <a:pt x="101071" y="182506"/>
                    <a:pt x="92027" y="191078"/>
                    <a:pt x="81880" y="198195"/>
                  </a:cubicBezTo>
                  <a:cubicBezTo>
                    <a:pt x="81552" y="198323"/>
                    <a:pt x="81189" y="198323"/>
                    <a:pt x="80862" y="198195"/>
                  </a:cubicBezTo>
                </a:path>
              </a:pathLst>
            </a:custGeom>
            <a:solidFill>
              <a:srgbClr val="68C0ED"/>
            </a:solidFill>
            <a:ln w="12707" cap="flat">
              <a:noFill/>
              <a:prstDash val="solid"/>
              <a:miter/>
            </a:ln>
          </p:spPr>
          <p:txBody>
            <a:bodyPr rtlCol="0" anchor="ctr">
              <a:noAutofit/>
            </a:bodyPr>
            <a:lstStyle/>
            <a:p>
              <a:endParaRPr lang="en-US" sz="900"/>
            </a:p>
          </p:txBody>
        </p:sp>
        <p:sp>
          <p:nvSpPr>
            <p:cNvPr id="97" name="Freeform 96">
              <a:extLst>
                <a:ext uri="{FF2B5EF4-FFF2-40B4-BE49-F238E27FC236}">
                  <a16:creationId xmlns:a16="http://schemas.microsoft.com/office/drawing/2014/main" id="{EE6A3EA9-CA43-164A-A1D1-C61B78BF57AC}"/>
                </a:ext>
              </a:extLst>
            </p:cNvPr>
            <p:cNvSpPr/>
            <p:nvPr/>
          </p:nvSpPr>
          <p:spPr>
            <a:xfrm>
              <a:off x="7464879" y="8378902"/>
              <a:ext cx="22938" cy="29188"/>
            </a:xfrm>
            <a:custGeom>
              <a:avLst/>
              <a:gdLst>
                <a:gd name="connsiteX0" fmla="*/ 6570 w 22938"/>
                <a:gd name="connsiteY0" fmla="*/ 824 h 29188"/>
                <a:gd name="connsiteX1" fmla="*/ 9878 w 22938"/>
                <a:gd name="connsiteY1" fmla="*/ 29189 h 29188"/>
                <a:gd name="connsiteX2" fmla="*/ 22599 w 22938"/>
                <a:gd name="connsiteY2" fmla="*/ 11636 h 29188"/>
                <a:gd name="connsiteX3" fmla="*/ 6697 w 22938"/>
                <a:gd name="connsiteY3" fmla="*/ 824 h 29188"/>
              </a:gdLst>
              <a:ahLst/>
              <a:cxnLst>
                <a:cxn ang="0">
                  <a:pos x="connsiteX0" y="connsiteY0"/>
                </a:cxn>
                <a:cxn ang="0">
                  <a:pos x="connsiteX1" y="connsiteY1"/>
                </a:cxn>
                <a:cxn ang="0">
                  <a:pos x="connsiteX2" y="connsiteY2"/>
                </a:cxn>
                <a:cxn ang="0">
                  <a:pos x="connsiteX3" y="connsiteY3"/>
                </a:cxn>
              </a:cxnLst>
              <a:rect l="l" t="t" r="r" b="b"/>
              <a:pathLst>
                <a:path w="22938" h="29188">
                  <a:moveTo>
                    <a:pt x="6570" y="824"/>
                  </a:moveTo>
                  <a:cubicBezTo>
                    <a:pt x="6570" y="824"/>
                    <a:pt x="-10222" y="23847"/>
                    <a:pt x="9878" y="29189"/>
                  </a:cubicBezTo>
                  <a:cubicBezTo>
                    <a:pt x="9878" y="29189"/>
                    <a:pt x="25398" y="25373"/>
                    <a:pt x="22599" y="11636"/>
                  </a:cubicBezTo>
                  <a:cubicBezTo>
                    <a:pt x="19801" y="-2102"/>
                    <a:pt x="12041" y="-448"/>
                    <a:pt x="6697" y="824"/>
                  </a:cubicBezTo>
                </a:path>
              </a:pathLst>
            </a:custGeom>
            <a:solidFill>
              <a:srgbClr val="68C0ED"/>
            </a:solidFill>
            <a:ln w="12707" cap="flat">
              <a:noFill/>
              <a:prstDash val="solid"/>
              <a:miter/>
            </a:ln>
          </p:spPr>
          <p:txBody>
            <a:bodyPr rtlCol="0" anchor="ctr">
              <a:noAutofit/>
            </a:bodyPr>
            <a:lstStyle/>
            <a:p>
              <a:endParaRPr lang="en-US" sz="900"/>
            </a:p>
          </p:txBody>
        </p:sp>
        <p:sp>
          <p:nvSpPr>
            <p:cNvPr id="98" name="Freeform 97">
              <a:extLst>
                <a:ext uri="{FF2B5EF4-FFF2-40B4-BE49-F238E27FC236}">
                  <a16:creationId xmlns:a16="http://schemas.microsoft.com/office/drawing/2014/main" id="{D5D297A3-CBAD-6544-B886-8ACCE5F7F178}"/>
                </a:ext>
              </a:extLst>
            </p:cNvPr>
            <p:cNvSpPr/>
            <p:nvPr/>
          </p:nvSpPr>
          <p:spPr>
            <a:xfrm>
              <a:off x="7463439" y="8377440"/>
              <a:ext cx="26581" cy="33066"/>
            </a:xfrm>
            <a:custGeom>
              <a:avLst/>
              <a:gdLst>
                <a:gd name="connsiteX0" fmla="*/ 9282 w 26581"/>
                <a:gd name="connsiteY0" fmla="*/ 3939 h 33066"/>
                <a:gd name="connsiteX1" fmla="*/ 3940 w 26581"/>
                <a:gd name="connsiteY1" fmla="*/ 22637 h 33066"/>
                <a:gd name="connsiteX2" fmla="*/ 11318 w 26581"/>
                <a:gd name="connsiteY2" fmla="*/ 28616 h 33066"/>
                <a:gd name="connsiteX3" fmla="*/ 22004 w 26581"/>
                <a:gd name="connsiteY3" fmla="*/ 13606 h 33066"/>
                <a:gd name="connsiteX4" fmla="*/ 17170 w 26581"/>
                <a:gd name="connsiteY4" fmla="*/ 4448 h 33066"/>
                <a:gd name="connsiteX5" fmla="*/ 9282 w 26581"/>
                <a:gd name="connsiteY5" fmla="*/ 4448 h 33066"/>
                <a:gd name="connsiteX6" fmla="*/ 11318 w 26581"/>
                <a:gd name="connsiteY6" fmla="*/ 33068 h 33066"/>
                <a:gd name="connsiteX7" fmla="*/ 11318 w 26581"/>
                <a:gd name="connsiteY7" fmla="*/ 33068 h 33066"/>
                <a:gd name="connsiteX8" fmla="*/ 759 w 26581"/>
                <a:gd name="connsiteY8" fmla="*/ 24545 h 33066"/>
                <a:gd name="connsiteX9" fmla="*/ 6993 w 26581"/>
                <a:gd name="connsiteY9" fmla="*/ 1522 h 33066"/>
                <a:gd name="connsiteX10" fmla="*/ 8138 w 26581"/>
                <a:gd name="connsiteY10" fmla="*/ 759 h 33066"/>
                <a:gd name="connsiteX11" fmla="*/ 19841 w 26581"/>
                <a:gd name="connsiteY11" fmla="*/ 1650 h 33066"/>
                <a:gd name="connsiteX12" fmla="*/ 26330 w 26581"/>
                <a:gd name="connsiteY12" fmla="*/ 13225 h 33066"/>
                <a:gd name="connsiteX13" fmla="*/ 12305 w 26581"/>
                <a:gd name="connsiteY13" fmla="*/ 33051 h 33066"/>
                <a:gd name="connsiteX14" fmla="*/ 12209 w 26581"/>
                <a:gd name="connsiteY14" fmla="*/ 33068 h 33066"/>
                <a:gd name="connsiteX15" fmla="*/ 12209 w 26581"/>
                <a:gd name="connsiteY15" fmla="*/ 33068 h 3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81" h="33066">
                  <a:moveTo>
                    <a:pt x="9282" y="3939"/>
                  </a:moveTo>
                  <a:cubicBezTo>
                    <a:pt x="7629" y="6483"/>
                    <a:pt x="1523" y="16659"/>
                    <a:pt x="3940" y="22637"/>
                  </a:cubicBezTo>
                  <a:cubicBezTo>
                    <a:pt x="5262" y="25726"/>
                    <a:pt x="8023" y="27963"/>
                    <a:pt x="11318" y="28616"/>
                  </a:cubicBezTo>
                  <a:cubicBezTo>
                    <a:pt x="13735" y="27853"/>
                    <a:pt x="24039" y="24037"/>
                    <a:pt x="22004" y="13606"/>
                  </a:cubicBezTo>
                  <a:cubicBezTo>
                    <a:pt x="21611" y="10052"/>
                    <a:pt x="19883" y="6778"/>
                    <a:pt x="17170" y="4448"/>
                  </a:cubicBezTo>
                  <a:cubicBezTo>
                    <a:pt x="14642" y="3416"/>
                    <a:pt x="11810" y="3416"/>
                    <a:pt x="9282" y="4448"/>
                  </a:cubicBezTo>
                  <a:moveTo>
                    <a:pt x="11318" y="33068"/>
                  </a:moveTo>
                  <a:lnTo>
                    <a:pt x="11318" y="33068"/>
                  </a:lnTo>
                  <a:cubicBezTo>
                    <a:pt x="6554" y="32260"/>
                    <a:pt x="2553" y="29032"/>
                    <a:pt x="759" y="24545"/>
                  </a:cubicBezTo>
                  <a:cubicBezTo>
                    <a:pt x="-2676" y="15005"/>
                    <a:pt x="6611" y="2158"/>
                    <a:pt x="6993" y="1522"/>
                  </a:cubicBezTo>
                  <a:cubicBezTo>
                    <a:pt x="7266" y="1135"/>
                    <a:pt x="7674" y="862"/>
                    <a:pt x="8138" y="759"/>
                  </a:cubicBezTo>
                  <a:cubicBezTo>
                    <a:pt x="12003" y="-501"/>
                    <a:pt x="16211" y="-181"/>
                    <a:pt x="19841" y="1650"/>
                  </a:cubicBezTo>
                  <a:cubicBezTo>
                    <a:pt x="23457" y="4492"/>
                    <a:pt x="25791" y="8657"/>
                    <a:pt x="26330" y="13225"/>
                  </a:cubicBezTo>
                  <a:cubicBezTo>
                    <a:pt x="27933" y="22572"/>
                    <a:pt x="21653" y="31449"/>
                    <a:pt x="12305" y="33051"/>
                  </a:cubicBezTo>
                  <a:cubicBezTo>
                    <a:pt x="12273" y="33057"/>
                    <a:pt x="12241" y="33062"/>
                    <a:pt x="12209" y="33068"/>
                  </a:cubicBezTo>
                  <a:lnTo>
                    <a:pt x="12209" y="33068"/>
                  </a:lnTo>
                </a:path>
              </a:pathLst>
            </a:custGeom>
            <a:solidFill>
              <a:srgbClr val="68C0ED"/>
            </a:solidFill>
            <a:ln w="12707" cap="flat">
              <a:noFill/>
              <a:prstDash val="solid"/>
              <a:miter/>
            </a:ln>
          </p:spPr>
          <p:txBody>
            <a:bodyPr rtlCol="0" anchor="ctr">
              <a:noAutofit/>
            </a:bodyPr>
            <a:lstStyle/>
            <a:p>
              <a:endParaRPr lang="en-US" sz="900"/>
            </a:p>
          </p:txBody>
        </p:sp>
        <p:sp>
          <p:nvSpPr>
            <p:cNvPr id="99" name="Freeform 98">
              <a:extLst>
                <a:ext uri="{FF2B5EF4-FFF2-40B4-BE49-F238E27FC236}">
                  <a16:creationId xmlns:a16="http://schemas.microsoft.com/office/drawing/2014/main" id="{AA0551ED-C892-554E-9C35-736759B4AA62}"/>
                </a:ext>
              </a:extLst>
            </p:cNvPr>
            <p:cNvSpPr/>
            <p:nvPr/>
          </p:nvSpPr>
          <p:spPr>
            <a:xfrm>
              <a:off x="7428198" y="10054735"/>
              <a:ext cx="59116" cy="52467"/>
            </a:xfrm>
            <a:custGeom>
              <a:avLst/>
              <a:gdLst>
                <a:gd name="connsiteX0" fmla="*/ 21752 w 59116"/>
                <a:gd name="connsiteY0" fmla="*/ 16089 h 52467"/>
                <a:gd name="connsiteX1" fmla="*/ -2 w 59116"/>
                <a:gd name="connsiteY1" fmla="*/ 30463 h 52467"/>
                <a:gd name="connsiteX2" fmla="*/ 17936 w 59116"/>
                <a:gd name="connsiteY2" fmla="*/ 52468 h 52467"/>
                <a:gd name="connsiteX3" fmla="*/ 38672 w 59116"/>
                <a:gd name="connsiteY3" fmla="*/ 39748 h 52467"/>
                <a:gd name="connsiteX4" fmla="*/ 59026 w 59116"/>
                <a:gd name="connsiteY4" fmla="*/ 22068 h 52467"/>
                <a:gd name="connsiteX5" fmla="*/ 46683 w 59116"/>
                <a:gd name="connsiteY5" fmla="*/ 8980 h 52467"/>
                <a:gd name="connsiteX6" fmla="*/ 43251 w 59116"/>
                <a:gd name="connsiteY6" fmla="*/ 9348 h 52467"/>
                <a:gd name="connsiteX7" fmla="*/ 47195 w 59116"/>
                <a:gd name="connsiteY7" fmla="*/ 1716 h 52467"/>
                <a:gd name="connsiteX8" fmla="*/ 21752 w 59116"/>
                <a:gd name="connsiteY8" fmla="*/ 15581 h 5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16" h="52467">
                  <a:moveTo>
                    <a:pt x="21752" y="16089"/>
                  </a:moveTo>
                  <a:lnTo>
                    <a:pt x="-2" y="30463"/>
                  </a:lnTo>
                  <a:lnTo>
                    <a:pt x="17936" y="52468"/>
                  </a:lnTo>
                  <a:lnTo>
                    <a:pt x="38672" y="39748"/>
                  </a:lnTo>
                  <a:cubicBezTo>
                    <a:pt x="38672" y="39748"/>
                    <a:pt x="60680" y="36823"/>
                    <a:pt x="59026" y="22068"/>
                  </a:cubicBezTo>
                  <a:cubicBezTo>
                    <a:pt x="59232" y="15046"/>
                    <a:pt x="53706" y="9186"/>
                    <a:pt x="46683" y="8980"/>
                  </a:cubicBezTo>
                  <a:cubicBezTo>
                    <a:pt x="45528" y="8946"/>
                    <a:pt x="44373" y="9070"/>
                    <a:pt x="43251" y="9348"/>
                  </a:cubicBezTo>
                  <a:cubicBezTo>
                    <a:pt x="43251" y="9348"/>
                    <a:pt x="49739" y="6295"/>
                    <a:pt x="47195" y="1716"/>
                  </a:cubicBezTo>
                  <a:cubicBezTo>
                    <a:pt x="44651" y="-2863"/>
                    <a:pt x="25187" y="1716"/>
                    <a:pt x="21752" y="15581"/>
                  </a:cubicBezTo>
                </a:path>
              </a:pathLst>
            </a:custGeom>
            <a:solidFill>
              <a:srgbClr val="68C0ED"/>
            </a:solidFill>
            <a:ln w="12707" cap="flat">
              <a:noFill/>
              <a:prstDash val="solid"/>
              <a:miter/>
            </a:ln>
          </p:spPr>
          <p:txBody>
            <a:bodyPr rtlCol="0" anchor="ctr">
              <a:noAutofit/>
            </a:bodyPr>
            <a:lstStyle/>
            <a:p>
              <a:endParaRPr lang="en-US" sz="900"/>
            </a:p>
          </p:txBody>
        </p:sp>
        <p:sp>
          <p:nvSpPr>
            <p:cNvPr id="100" name="Freeform 99">
              <a:extLst>
                <a:ext uri="{FF2B5EF4-FFF2-40B4-BE49-F238E27FC236}">
                  <a16:creationId xmlns:a16="http://schemas.microsoft.com/office/drawing/2014/main" id="{8D5ED33B-E6F0-444F-9645-8D8162BA9791}"/>
                </a:ext>
              </a:extLst>
            </p:cNvPr>
            <p:cNvSpPr/>
            <p:nvPr/>
          </p:nvSpPr>
          <p:spPr>
            <a:xfrm>
              <a:off x="7426914" y="10053419"/>
              <a:ext cx="63330" cy="55691"/>
            </a:xfrm>
            <a:custGeom>
              <a:avLst/>
              <a:gdLst>
                <a:gd name="connsiteX0" fmla="*/ 4081 w 63330"/>
                <a:gd name="connsiteY0" fmla="*/ 32288 h 55691"/>
                <a:gd name="connsiteX1" fmla="*/ 19601 w 63330"/>
                <a:gd name="connsiteY1" fmla="*/ 51240 h 55691"/>
                <a:gd name="connsiteX2" fmla="*/ 38938 w 63330"/>
                <a:gd name="connsiteY2" fmla="*/ 39919 h 55691"/>
                <a:gd name="connsiteX3" fmla="*/ 39701 w 63330"/>
                <a:gd name="connsiteY3" fmla="*/ 39919 h 55691"/>
                <a:gd name="connsiteX4" fmla="*/ 58402 w 63330"/>
                <a:gd name="connsiteY4" fmla="*/ 24401 h 55691"/>
                <a:gd name="connsiteX5" fmla="*/ 47605 w 63330"/>
                <a:gd name="connsiteY5" fmla="*/ 13070 h 55691"/>
                <a:gd name="connsiteX6" fmla="*/ 44917 w 63330"/>
                <a:gd name="connsiteY6" fmla="*/ 13335 h 55691"/>
                <a:gd name="connsiteX7" fmla="*/ 42754 w 63330"/>
                <a:gd name="connsiteY7" fmla="*/ 12063 h 55691"/>
                <a:gd name="connsiteX8" fmla="*/ 43772 w 63330"/>
                <a:gd name="connsiteY8" fmla="*/ 9646 h 55691"/>
                <a:gd name="connsiteX9" fmla="*/ 46953 w 63330"/>
                <a:gd name="connsiteY9" fmla="*/ 6594 h 55691"/>
                <a:gd name="connsiteX10" fmla="*/ 46953 w 63330"/>
                <a:gd name="connsiteY10" fmla="*/ 4813 h 55691"/>
                <a:gd name="connsiteX11" fmla="*/ 41991 w 63330"/>
                <a:gd name="connsiteY11" fmla="*/ 4813 h 55691"/>
                <a:gd name="connsiteX12" fmla="*/ 25199 w 63330"/>
                <a:gd name="connsiteY12" fmla="*/ 18550 h 55691"/>
                <a:gd name="connsiteX13" fmla="*/ 24308 w 63330"/>
                <a:gd name="connsiteY13" fmla="*/ 19695 h 55691"/>
                <a:gd name="connsiteX14" fmla="*/ 19220 w 63330"/>
                <a:gd name="connsiteY14" fmla="*/ 55692 h 55691"/>
                <a:gd name="connsiteX15" fmla="*/ 17693 w 63330"/>
                <a:gd name="connsiteY15" fmla="*/ 55056 h 55691"/>
                <a:gd name="connsiteX16" fmla="*/ 138 w 63330"/>
                <a:gd name="connsiteY16" fmla="*/ 33051 h 55691"/>
                <a:gd name="connsiteX17" fmla="*/ 138 w 63330"/>
                <a:gd name="connsiteY17" fmla="*/ 31525 h 55691"/>
                <a:gd name="connsiteX18" fmla="*/ 1028 w 63330"/>
                <a:gd name="connsiteY18" fmla="*/ 30252 h 55691"/>
                <a:gd name="connsiteX19" fmla="*/ 22146 w 63330"/>
                <a:gd name="connsiteY19" fmla="*/ 16133 h 55691"/>
                <a:gd name="connsiteX20" fmla="*/ 42627 w 63330"/>
                <a:gd name="connsiteY20" fmla="*/ 234 h 55691"/>
                <a:gd name="connsiteX21" fmla="*/ 51023 w 63330"/>
                <a:gd name="connsiteY21" fmla="*/ 2523 h 55691"/>
                <a:gd name="connsiteX22" fmla="*/ 51659 w 63330"/>
                <a:gd name="connsiteY22" fmla="*/ 7484 h 55691"/>
                <a:gd name="connsiteX23" fmla="*/ 50769 w 63330"/>
                <a:gd name="connsiteY23" fmla="*/ 9265 h 55691"/>
                <a:gd name="connsiteX24" fmla="*/ 57130 w 63330"/>
                <a:gd name="connsiteY24" fmla="*/ 11809 h 55691"/>
                <a:gd name="connsiteX25" fmla="*/ 63236 w 63330"/>
                <a:gd name="connsiteY25" fmla="*/ 23638 h 55691"/>
                <a:gd name="connsiteX26" fmla="*/ 41482 w 63330"/>
                <a:gd name="connsiteY26" fmla="*/ 43481 h 55691"/>
                <a:gd name="connsiteX27" fmla="*/ 21001 w 63330"/>
                <a:gd name="connsiteY27" fmla="*/ 55438 h 55691"/>
                <a:gd name="connsiteX28" fmla="*/ 20110 w 63330"/>
                <a:gd name="connsiteY28" fmla="*/ 55438 h 5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30" h="55691">
                  <a:moveTo>
                    <a:pt x="4081" y="32288"/>
                  </a:moveTo>
                  <a:lnTo>
                    <a:pt x="19601" y="51240"/>
                  </a:lnTo>
                  <a:lnTo>
                    <a:pt x="38938" y="39919"/>
                  </a:lnTo>
                  <a:lnTo>
                    <a:pt x="39701" y="39919"/>
                  </a:lnTo>
                  <a:cubicBezTo>
                    <a:pt x="39701" y="39919"/>
                    <a:pt x="59801" y="37121"/>
                    <a:pt x="58402" y="24401"/>
                  </a:cubicBezTo>
                  <a:cubicBezTo>
                    <a:pt x="58550" y="18291"/>
                    <a:pt x="53716" y="13218"/>
                    <a:pt x="47605" y="13070"/>
                  </a:cubicBezTo>
                  <a:cubicBezTo>
                    <a:pt x="46702" y="13048"/>
                    <a:pt x="45799" y="13137"/>
                    <a:pt x="44917" y="13335"/>
                  </a:cubicBezTo>
                  <a:cubicBezTo>
                    <a:pt x="43979" y="13511"/>
                    <a:pt x="43056" y="12968"/>
                    <a:pt x="42754" y="12063"/>
                  </a:cubicBezTo>
                  <a:cubicBezTo>
                    <a:pt x="42460" y="11117"/>
                    <a:pt x="42890" y="10097"/>
                    <a:pt x="43772" y="9646"/>
                  </a:cubicBezTo>
                  <a:cubicBezTo>
                    <a:pt x="44408" y="9646"/>
                    <a:pt x="46571" y="7993"/>
                    <a:pt x="46953" y="6594"/>
                  </a:cubicBezTo>
                  <a:cubicBezTo>
                    <a:pt x="47246" y="6036"/>
                    <a:pt x="47246" y="5370"/>
                    <a:pt x="46953" y="4813"/>
                  </a:cubicBezTo>
                  <a:cubicBezTo>
                    <a:pt x="46953" y="4813"/>
                    <a:pt x="45299" y="3922"/>
                    <a:pt x="41991" y="4813"/>
                  </a:cubicBezTo>
                  <a:cubicBezTo>
                    <a:pt x="34266" y="5893"/>
                    <a:pt x="27788" y="11192"/>
                    <a:pt x="25199" y="18550"/>
                  </a:cubicBezTo>
                  <a:cubicBezTo>
                    <a:pt x="25020" y="19010"/>
                    <a:pt x="24710" y="19408"/>
                    <a:pt x="24308" y="19695"/>
                  </a:cubicBezTo>
                  <a:close/>
                  <a:moveTo>
                    <a:pt x="19220" y="55692"/>
                  </a:moveTo>
                  <a:cubicBezTo>
                    <a:pt x="18647" y="55691"/>
                    <a:pt x="18098" y="55462"/>
                    <a:pt x="17693" y="55056"/>
                  </a:cubicBezTo>
                  <a:lnTo>
                    <a:pt x="138" y="33051"/>
                  </a:lnTo>
                  <a:cubicBezTo>
                    <a:pt x="-48" y="32559"/>
                    <a:pt x="-48" y="32016"/>
                    <a:pt x="138" y="31525"/>
                  </a:cubicBezTo>
                  <a:cubicBezTo>
                    <a:pt x="224" y="30987"/>
                    <a:pt x="552" y="30518"/>
                    <a:pt x="1028" y="30252"/>
                  </a:cubicBezTo>
                  <a:lnTo>
                    <a:pt x="22146" y="16133"/>
                  </a:lnTo>
                  <a:cubicBezTo>
                    <a:pt x="25557" y="7492"/>
                    <a:pt x="33409" y="1397"/>
                    <a:pt x="42627" y="234"/>
                  </a:cubicBezTo>
                  <a:cubicBezTo>
                    <a:pt x="46826" y="-402"/>
                    <a:pt x="49879" y="234"/>
                    <a:pt x="51023" y="2523"/>
                  </a:cubicBezTo>
                  <a:cubicBezTo>
                    <a:pt x="51919" y="4016"/>
                    <a:pt x="52149" y="5814"/>
                    <a:pt x="51659" y="7484"/>
                  </a:cubicBezTo>
                  <a:cubicBezTo>
                    <a:pt x="51440" y="8113"/>
                    <a:pt x="51141" y="8712"/>
                    <a:pt x="50769" y="9265"/>
                  </a:cubicBezTo>
                  <a:cubicBezTo>
                    <a:pt x="53067" y="9573"/>
                    <a:pt x="55253" y="10447"/>
                    <a:pt x="57130" y="11809"/>
                  </a:cubicBezTo>
                  <a:cubicBezTo>
                    <a:pt x="60758" y="14702"/>
                    <a:pt x="62979" y="19005"/>
                    <a:pt x="63236" y="23638"/>
                  </a:cubicBezTo>
                  <a:cubicBezTo>
                    <a:pt x="64636" y="36358"/>
                    <a:pt x="49879" y="42336"/>
                    <a:pt x="41482" y="43481"/>
                  </a:cubicBezTo>
                  <a:lnTo>
                    <a:pt x="21001" y="55438"/>
                  </a:lnTo>
                  <a:cubicBezTo>
                    <a:pt x="20714" y="55545"/>
                    <a:pt x="20398" y="55545"/>
                    <a:pt x="20110" y="55438"/>
                  </a:cubicBezTo>
                </a:path>
              </a:pathLst>
            </a:custGeom>
            <a:solidFill>
              <a:srgbClr val="68C0ED"/>
            </a:solidFill>
            <a:ln w="12707" cap="flat">
              <a:noFill/>
              <a:prstDash val="solid"/>
              <a:miter/>
            </a:ln>
          </p:spPr>
          <p:txBody>
            <a:bodyPr rtlCol="0" anchor="ctr">
              <a:noAutofit/>
            </a:bodyPr>
            <a:lstStyle/>
            <a:p>
              <a:endParaRPr lang="en-US" sz="900"/>
            </a:p>
          </p:txBody>
        </p:sp>
        <p:sp>
          <p:nvSpPr>
            <p:cNvPr id="101" name="Freeform 100">
              <a:extLst>
                <a:ext uri="{FF2B5EF4-FFF2-40B4-BE49-F238E27FC236}">
                  <a16:creationId xmlns:a16="http://schemas.microsoft.com/office/drawing/2014/main" id="{EB887868-8A5E-2D47-AD12-240448D487F4}"/>
                </a:ext>
              </a:extLst>
            </p:cNvPr>
            <p:cNvSpPr/>
            <p:nvPr/>
          </p:nvSpPr>
          <p:spPr>
            <a:xfrm>
              <a:off x="7042864" y="10162025"/>
              <a:ext cx="276692" cy="334022"/>
            </a:xfrm>
            <a:custGeom>
              <a:avLst/>
              <a:gdLst>
                <a:gd name="connsiteX0" fmla="*/ 118944 w 276692"/>
                <a:gd name="connsiteY0" fmla="*/ 2926 h 334022"/>
                <a:gd name="connsiteX1" fmla="*/ 276691 w 276692"/>
                <a:gd name="connsiteY1" fmla="*/ 1 h 334022"/>
                <a:gd name="connsiteX2" fmla="*/ 274147 w 276692"/>
                <a:gd name="connsiteY2" fmla="*/ 52661 h 334022"/>
                <a:gd name="connsiteX3" fmla="*/ 269185 w 276692"/>
                <a:gd name="connsiteY3" fmla="*/ 334023 h 334022"/>
                <a:gd name="connsiteX4" fmla="*/ 213974 w 276692"/>
                <a:gd name="connsiteY4" fmla="*/ 334023 h 334022"/>
                <a:gd name="connsiteX5" fmla="*/ 200616 w 276692"/>
                <a:gd name="connsiteY5" fmla="*/ 86241 h 334022"/>
                <a:gd name="connsiteX6" fmla="*/ 187895 w 276692"/>
                <a:gd name="connsiteY6" fmla="*/ 87513 h 334022"/>
                <a:gd name="connsiteX7" fmla="*/ 162452 w 276692"/>
                <a:gd name="connsiteY7" fmla="*/ 227431 h 334022"/>
                <a:gd name="connsiteX8" fmla="*/ 138026 w 276692"/>
                <a:gd name="connsiteY8" fmla="*/ 245239 h 334022"/>
                <a:gd name="connsiteX9" fmla="*/ -2 w 276692"/>
                <a:gd name="connsiteY9" fmla="*/ 213058 h 334022"/>
                <a:gd name="connsiteX10" fmla="*/ 13610 w 276692"/>
                <a:gd name="connsiteY10" fmla="*/ 158235 h 334022"/>
                <a:gd name="connsiteX11" fmla="*/ 107749 w 276692"/>
                <a:gd name="connsiteY11" fmla="*/ 178587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92" h="334022">
                  <a:moveTo>
                    <a:pt x="118944" y="2926"/>
                  </a:moveTo>
                  <a:lnTo>
                    <a:pt x="276691" y="1"/>
                  </a:lnTo>
                  <a:cubicBezTo>
                    <a:pt x="276691" y="1"/>
                    <a:pt x="275291" y="38160"/>
                    <a:pt x="274147" y="52661"/>
                  </a:cubicBezTo>
                  <a:cubicBezTo>
                    <a:pt x="273510" y="61437"/>
                    <a:pt x="269185" y="334023"/>
                    <a:pt x="269185" y="334023"/>
                  </a:cubicBezTo>
                  <a:lnTo>
                    <a:pt x="213974" y="334023"/>
                  </a:lnTo>
                  <a:lnTo>
                    <a:pt x="200616" y="86241"/>
                  </a:lnTo>
                  <a:lnTo>
                    <a:pt x="187895" y="87513"/>
                  </a:lnTo>
                  <a:lnTo>
                    <a:pt x="162452" y="227431"/>
                  </a:lnTo>
                  <a:cubicBezTo>
                    <a:pt x="160262" y="238867"/>
                    <a:pt x="149586" y="246651"/>
                    <a:pt x="138026" y="245239"/>
                  </a:cubicBezTo>
                  <a:lnTo>
                    <a:pt x="-2" y="213058"/>
                  </a:lnTo>
                  <a:lnTo>
                    <a:pt x="13610" y="158235"/>
                  </a:lnTo>
                  <a:lnTo>
                    <a:pt x="107749" y="178587"/>
                  </a:lnTo>
                  <a:close/>
                </a:path>
              </a:pathLst>
            </a:custGeom>
            <a:solidFill>
              <a:srgbClr val="68C0ED"/>
            </a:solidFill>
            <a:ln w="12707" cap="flat">
              <a:noFill/>
              <a:prstDash val="solid"/>
              <a:miter/>
            </a:ln>
          </p:spPr>
          <p:txBody>
            <a:bodyPr rtlCol="0" anchor="ctr">
              <a:noAutofit/>
            </a:bodyPr>
            <a:lstStyle/>
            <a:p>
              <a:endParaRPr lang="en-US" sz="900"/>
            </a:p>
          </p:txBody>
        </p:sp>
        <p:sp>
          <p:nvSpPr>
            <p:cNvPr id="102" name="Freeform 101">
              <a:extLst>
                <a:ext uri="{FF2B5EF4-FFF2-40B4-BE49-F238E27FC236}">
                  <a16:creationId xmlns:a16="http://schemas.microsoft.com/office/drawing/2014/main" id="{B2865596-E69B-1245-A924-74ACC1019908}"/>
                </a:ext>
              </a:extLst>
            </p:cNvPr>
            <p:cNvSpPr/>
            <p:nvPr/>
          </p:nvSpPr>
          <p:spPr>
            <a:xfrm>
              <a:off x="7041198" y="10159719"/>
              <a:ext cx="281287" cy="338108"/>
            </a:xfrm>
            <a:custGeom>
              <a:avLst/>
              <a:gdLst>
                <a:gd name="connsiteX0" fmla="*/ 217548 w 281287"/>
                <a:gd name="connsiteY0" fmla="*/ 334421 h 338108"/>
                <a:gd name="connsiteX1" fmla="*/ 268434 w 281287"/>
                <a:gd name="connsiteY1" fmla="*/ 334421 h 338108"/>
                <a:gd name="connsiteX2" fmla="*/ 273395 w 281287"/>
                <a:gd name="connsiteY2" fmla="*/ 54585 h 338108"/>
                <a:gd name="connsiteX3" fmla="*/ 275939 w 281287"/>
                <a:gd name="connsiteY3" fmla="*/ 3706 h 338108"/>
                <a:gd name="connsiteX4" fmla="*/ 122518 w 281287"/>
                <a:gd name="connsiteY4" fmla="*/ 7394 h 338108"/>
                <a:gd name="connsiteX5" fmla="*/ 110433 w 281287"/>
                <a:gd name="connsiteY5" fmla="*/ 180511 h 338108"/>
                <a:gd name="connsiteX6" fmla="*/ 109670 w 281287"/>
                <a:gd name="connsiteY6" fmla="*/ 181910 h 338108"/>
                <a:gd name="connsiteX7" fmla="*/ 108016 w 281287"/>
                <a:gd name="connsiteY7" fmla="*/ 181910 h 338108"/>
                <a:gd name="connsiteX8" fmla="*/ 15658 w 281287"/>
                <a:gd name="connsiteY8" fmla="*/ 161940 h 338108"/>
                <a:gd name="connsiteX9" fmla="*/ 2936 w 281287"/>
                <a:gd name="connsiteY9" fmla="*/ 212819 h 338108"/>
                <a:gd name="connsiteX10" fmla="*/ 139056 w 281287"/>
                <a:gd name="connsiteY10" fmla="*/ 244492 h 338108"/>
                <a:gd name="connsiteX11" fmla="*/ 161065 w 281287"/>
                <a:gd name="connsiteY11" fmla="*/ 228210 h 338108"/>
                <a:gd name="connsiteX12" fmla="*/ 186507 w 281287"/>
                <a:gd name="connsiteY12" fmla="*/ 88292 h 338108"/>
                <a:gd name="connsiteX13" fmla="*/ 188288 w 281287"/>
                <a:gd name="connsiteY13" fmla="*/ 86639 h 338108"/>
                <a:gd name="connsiteX14" fmla="*/ 201010 w 281287"/>
                <a:gd name="connsiteY14" fmla="*/ 85367 h 338108"/>
                <a:gd name="connsiteX15" fmla="*/ 202536 w 281287"/>
                <a:gd name="connsiteY15" fmla="*/ 85367 h 338108"/>
                <a:gd name="connsiteX16" fmla="*/ 203172 w 281287"/>
                <a:gd name="connsiteY16" fmla="*/ 86766 h 338108"/>
                <a:gd name="connsiteX17" fmla="*/ 271360 w 281287"/>
                <a:gd name="connsiteY17" fmla="*/ 338110 h 338108"/>
                <a:gd name="connsiteX18" fmla="*/ 216149 w 281287"/>
                <a:gd name="connsiteY18" fmla="*/ 338110 h 338108"/>
                <a:gd name="connsiteX19" fmla="*/ 214113 w 281287"/>
                <a:gd name="connsiteY19" fmla="*/ 336202 h 338108"/>
                <a:gd name="connsiteX20" fmla="*/ 201392 w 281287"/>
                <a:gd name="connsiteY20" fmla="*/ 90455 h 338108"/>
                <a:gd name="connsiteX21" fmla="*/ 191596 w 281287"/>
                <a:gd name="connsiteY21" fmla="*/ 91345 h 338108"/>
                <a:gd name="connsiteX22" fmla="*/ 166153 w 281287"/>
                <a:gd name="connsiteY22" fmla="*/ 229101 h 338108"/>
                <a:gd name="connsiteX23" fmla="*/ 139565 w 281287"/>
                <a:gd name="connsiteY23" fmla="*/ 248562 h 338108"/>
                <a:gd name="connsiteX24" fmla="*/ 1410 w 281287"/>
                <a:gd name="connsiteY24" fmla="*/ 216508 h 338108"/>
                <a:gd name="connsiteX25" fmla="*/ 138 w 281287"/>
                <a:gd name="connsiteY25" fmla="*/ 215618 h 338108"/>
                <a:gd name="connsiteX26" fmla="*/ 138 w 281287"/>
                <a:gd name="connsiteY26" fmla="*/ 214091 h 338108"/>
                <a:gd name="connsiteX27" fmla="*/ 13750 w 281287"/>
                <a:gd name="connsiteY27" fmla="*/ 159142 h 338108"/>
                <a:gd name="connsiteX28" fmla="*/ 16039 w 281287"/>
                <a:gd name="connsiteY28" fmla="*/ 157615 h 338108"/>
                <a:gd name="connsiteX29" fmla="*/ 108016 w 281287"/>
                <a:gd name="connsiteY29" fmla="*/ 177586 h 338108"/>
                <a:gd name="connsiteX30" fmla="*/ 120101 w 281287"/>
                <a:gd name="connsiteY30" fmla="*/ 4851 h 338108"/>
                <a:gd name="connsiteX31" fmla="*/ 122009 w 281287"/>
                <a:gd name="connsiteY31" fmla="*/ 3070 h 338108"/>
                <a:gd name="connsiteX32" fmla="*/ 279756 w 281287"/>
                <a:gd name="connsiteY32" fmla="*/ 144 h 338108"/>
                <a:gd name="connsiteX33" fmla="*/ 281155 w 281287"/>
                <a:gd name="connsiteY33" fmla="*/ 144 h 338108"/>
                <a:gd name="connsiteX34" fmla="*/ 281155 w 281287"/>
                <a:gd name="connsiteY34" fmla="*/ 1670 h 338108"/>
                <a:gd name="connsiteX35" fmla="*/ 278484 w 281287"/>
                <a:gd name="connsiteY35" fmla="*/ 54458 h 338108"/>
                <a:gd name="connsiteX36" fmla="*/ 273523 w 281287"/>
                <a:gd name="connsiteY36" fmla="*/ 335693 h 338108"/>
                <a:gd name="connsiteX37" fmla="*/ 271614 w 281287"/>
                <a:gd name="connsiteY37" fmla="*/ 337601 h 3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1287" h="338108">
                  <a:moveTo>
                    <a:pt x="217548" y="334421"/>
                  </a:moveTo>
                  <a:lnTo>
                    <a:pt x="268434" y="334421"/>
                  </a:lnTo>
                  <a:cubicBezTo>
                    <a:pt x="268434" y="307964"/>
                    <a:pt x="272759" y="63362"/>
                    <a:pt x="273395" y="54585"/>
                  </a:cubicBezTo>
                  <a:cubicBezTo>
                    <a:pt x="274413" y="41865"/>
                    <a:pt x="275685" y="12228"/>
                    <a:pt x="275939" y="3706"/>
                  </a:cubicBezTo>
                  <a:lnTo>
                    <a:pt x="122518" y="7394"/>
                  </a:lnTo>
                  <a:lnTo>
                    <a:pt x="110433" y="180511"/>
                  </a:lnTo>
                  <a:cubicBezTo>
                    <a:pt x="110413" y="181072"/>
                    <a:pt x="110130" y="181590"/>
                    <a:pt x="109670" y="181910"/>
                  </a:cubicBezTo>
                  <a:cubicBezTo>
                    <a:pt x="109147" y="182162"/>
                    <a:pt x="108538" y="182162"/>
                    <a:pt x="108016" y="181910"/>
                  </a:cubicBezTo>
                  <a:lnTo>
                    <a:pt x="15658" y="161940"/>
                  </a:lnTo>
                  <a:lnTo>
                    <a:pt x="2936" y="212819"/>
                  </a:lnTo>
                  <a:lnTo>
                    <a:pt x="139056" y="244492"/>
                  </a:lnTo>
                  <a:cubicBezTo>
                    <a:pt x="149527" y="245671"/>
                    <a:pt x="159130" y="238566"/>
                    <a:pt x="161065" y="228210"/>
                  </a:cubicBezTo>
                  <a:lnTo>
                    <a:pt x="186507" y="88292"/>
                  </a:lnTo>
                  <a:cubicBezTo>
                    <a:pt x="186671" y="87408"/>
                    <a:pt x="187394" y="86736"/>
                    <a:pt x="188288" y="86639"/>
                  </a:cubicBezTo>
                  <a:lnTo>
                    <a:pt x="201010" y="85367"/>
                  </a:lnTo>
                  <a:cubicBezTo>
                    <a:pt x="201505" y="85202"/>
                    <a:pt x="202041" y="85202"/>
                    <a:pt x="202536" y="85367"/>
                  </a:cubicBezTo>
                  <a:cubicBezTo>
                    <a:pt x="202923" y="85732"/>
                    <a:pt x="203151" y="86235"/>
                    <a:pt x="203172" y="86766"/>
                  </a:cubicBezTo>
                  <a:close/>
                  <a:moveTo>
                    <a:pt x="271360" y="338110"/>
                  </a:moveTo>
                  <a:lnTo>
                    <a:pt x="216149" y="338110"/>
                  </a:lnTo>
                  <a:cubicBezTo>
                    <a:pt x="215072" y="338112"/>
                    <a:pt x="214180" y="337276"/>
                    <a:pt x="214113" y="336202"/>
                  </a:cubicBezTo>
                  <a:lnTo>
                    <a:pt x="201392" y="90455"/>
                  </a:lnTo>
                  <a:lnTo>
                    <a:pt x="191596" y="91345"/>
                  </a:lnTo>
                  <a:lnTo>
                    <a:pt x="166153" y="229101"/>
                  </a:lnTo>
                  <a:cubicBezTo>
                    <a:pt x="163828" y="241595"/>
                    <a:pt x="152179" y="250121"/>
                    <a:pt x="139565" y="248562"/>
                  </a:cubicBezTo>
                  <a:lnTo>
                    <a:pt x="1410" y="216508"/>
                  </a:lnTo>
                  <a:cubicBezTo>
                    <a:pt x="895" y="216369"/>
                    <a:pt x="445" y="216054"/>
                    <a:pt x="138" y="215618"/>
                  </a:cubicBezTo>
                  <a:cubicBezTo>
                    <a:pt x="-48" y="215126"/>
                    <a:pt x="-48" y="214583"/>
                    <a:pt x="138" y="214091"/>
                  </a:cubicBezTo>
                  <a:lnTo>
                    <a:pt x="13750" y="159142"/>
                  </a:lnTo>
                  <a:cubicBezTo>
                    <a:pt x="14001" y="158116"/>
                    <a:pt x="14996" y="157453"/>
                    <a:pt x="16039" y="157615"/>
                  </a:cubicBezTo>
                  <a:lnTo>
                    <a:pt x="108016" y="177586"/>
                  </a:lnTo>
                  <a:lnTo>
                    <a:pt x="120101" y="4851"/>
                  </a:lnTo>
                  <a:cubicBezTo>
                    <a:pt x="120168" y="3847"/>
                    <a:pt x="121003" y="3067"/>
                    <a:pt x="122009" y="3070"/>
                  </a:cubicBezTo>
                  <a:lnTo>
                    <a:pt x="279756" y="144"/>
                  </a:lnTo>
                  <a:cubicBezTo>
                    <a:pt x="280203" y="-47"/>
                    <a:pt x="280708" y="-47"/>
                    <a:pt x="281155" y="144"/>
                  </a:cubicBezTo>
                  <a:cubicBezTo>
                    <a:pt x="281330" y="638"/>
                    <a:pt x="281330" y="1177"/>
                    <a:pt x="281155" y="1670"/>
                  </a:cubicBezTo>
                  <a:cubicBezTo>
                    <a:pt x="281155" y="1671"/>
                    <a:pt x="279629" y="39830"/>
                    <a:pt x="278484" y="54458"/>
                  </a:cubicBezTo>
                  <a:cubicBezTo>
                    <a:pt x="277848" y="62980"/>
                    <a:pt x="273523" y="332894"/>
                    <a:pt x="273523" y="335693"/>
                  </a:cubicBezTo>
                  <a:cubicBezTo>
                    <a:pt x="273523" y="336746"/>
                    <a:pt x="272668" y="337601"/>
                    <a:pt x="271614" y="337601"/>
                  </a:cubicBezTo>
                </a:path>
              </a:pathLst>
            </a:custGeom>
            <a:solidFill>
              <a:srgbClr val="68C0ED"/>
            </a:solidFill>
            <a:ln w="12707" cap="flat">
              <a:noFill/>
              <a:prstDash val="solid"/>
              <a:miter/>
            </a:ln>
          </p:spPr>
          <p:txBody>
            <a:bodyPr rtlCol="0" anchor="ctr">
              <a:noAutofit/>
            </a:bodyPr>
            <a:lstStyle/>
            <a:p>
              <a:endParaRPr lang="en-US" sz="900"/>
            </a:p>
          </p:txBody>
        </p:sp>
      </p:grpSp>
      <p:sp>
        <p:nvSpPr>
          <p:cNvPr id="103" name="Freeform 102">
            <a:extLst>
              <a:ext uri="{FF2B5EF4-FFF2-40B4-BE49-F238E27FC236}">
                <a16:creationId xmlns:a16="http://schemas.microsoft.com/office/drawing/2014/main" id="{4EC92F8B-7457-B842-A088-6AB743F0BB5D}"/>
              </a:ext>
            </a:extLst>
          </p:cNvPr>
          <p:cNvSpPr/>
          <p:nvPr userDrawn="1"/>
        </p:nvSpPr>
        <p:spPr>
          <a:xfrm>
            <a:off x="3637502" y="5134887"/>
            <a:ext cx="6361" cy="2226"/>
          </a:xfrm>
          <a:custGeom>
            <a:avLst/>
            <a:gdLst>
              <a:gd name="connsiteX0" fmla="*/ -2 w 12721"/>
              <a:gd name="connsiteY0" fmla="*/ 4453 h 4452"/>
              <a:gd name="connsiteX1" fmla="*/ 12720 w 12721"/>
              <a:gd name="connsiteY1" fmla="*/ 1 h 4452"/>
            </a:gdLst>
            <a:ahLst/>
            <a:cxnLst>
              <a:cxn ang="0">
                <a:pos x="connsiteX0" y="connsiteY0"/>
              </a:cxn>
              <a:cxn ang="0">
                <a:pos x="connsiteX1" y="connsiteY1"/>
              </a:cxn>
            </a:cxnLst>
            <a:rect l="l" t="t" r="r" b="b"/>
            <a:pathLst>
              <a:path w="12721" h="4452">
                <a:moveTo>
                  <a:pt x="-2" y="4453"/>
                </a:moveTo>
                <a:lnTo>
                  <a:pt x="12720" y="1"/>
                </a:lnTo>
                <a:close/>
              </a:path>
            </a:pathLst>
          </a:custGeom>
          <a:solidFill>
            <a:srgbClr val="68C0ED"/>
          </a:solidFill>
          <a:ln w="12707" cap="flat">
            <a:noFill/>
            <a:prstDash val="solid"/>
            <a:miter/>
          </a:ln>
        </p:spPr>
        <p:txBody>
          <a:bodyPr rtlCol="0" anchor="ctr">
            <a:noAutofit/>
          </a:bodyPr>
          <a:lstStyle/>
          <a:p>
            <a:endParaRPr lang="en-US" sz="900"/>
          </a:p>
        </p:txBody>
      </p:sp>
      <p:grpSp>
        <p:nvGrpSpPr>
          <p:cNvPr id="104" name="Graphic 22">
            <a:extLst>
              <a:ext uri="{FF2B5EF4-FFF2-40B4-BE49-F238E27FC236}">
                <a16:creationId xmlns:a16="http://schemas.microsoft.com/office/drawing/2014/main" id="{37D4484E-2C09-A64F-AFFE-24813B7E3242}"/>
              </a:ext>
            </a:extLst>
          </p:cNvPr>
          <p:cNvGrpSpPr/>
          <p:nvPr userDrawn="1"/>
        </p:nvGrpSpPr>
        <p:grpSpPr>
          <a:xfrm>
            <a:off x="3593546" y="5005145"/>
            <a:ext cx="153019" cy="132922"/>
            <a:chOff x="7155701" y="9984329"/>
            <a:chExt cx="306019" cy="265843"/>
          </a:xfrm>
          <a:solidFill>
            <a:srgbClr val="68C0ED"/>
          </a:solidFill>
        </p:grpSpPr>
        <p:sp>
          <p:nvSpPr>
            <p:cNvPr id="105" name="Freeform 104">
              <a:extLst>
                <a:ext uri="{FF2B5EF4-FFF2-40B4-BE49-F238E27FC236}">
                  <a16:creationId xmlns:a16="http://schemas.microsoft.com/office/drawing/2014/main" id="{EB5BEDB5-DACC-B341-B4BE-815C838F63B5}"/>
                </a:ext>
              </a:extLst>
            </p:cNvPr>
            <p:cNvSpPr/>
            <p:nvPr/>
          </p:nvSpPr>
          <p:spPr>
            <a:xfrm>
              <a:off x="7241776" y="10241808"/>
              <a:ext cx="16428" cy="8365"/>
            </a:xfrm>
            <a:custGeom>
              <a:avLst/>
              <a:gdLst>
                <a:gd name="connsiteX0" fmla="*/ 1831 w 16428"/>
                <a:gd name="connsiteY0" fmla="*/ 8366 h 8365"/>
                <a:gd name="connsiteX1" fmla="*/ 9 w 16428"/>
                <a:gd name="connsiteY1" fmla="*/ 6138 h 8365"/>
                <a:gd name="connsiteX2" fmla="*/ 1067 w 16428"/>
                <a:gd name="connsiteY2" fmla="*/ 4550 h 8365"/>
                <a:gd name="connsiteX3" fmla="*/ 13789 w 16428"/>
                <a:gd name="connsiteY3" fmla="*/ 98 h 8365"/>
                <a:gd name="connsiteX4" fmla="*/ 16333 w 16428"/>
                <a:gd name="connsiteY4" fmla="*/ 1370 h 8365"/>
                <a:gd name="connsiteX5" fmla="*/ 15106 w 16428"/>
                <a:gd name="connsiteY5" fmla="*/ 3774 h 8365"/>
                <a:gd name="connsiteX6" fmla="*/ 15061 w 16428"/>
                <a:gd name="connsiteY6" fmla="*/ 3787 h 8365"/>
                <a:gd name="connsiteX7" fmla="*/ 2340 w 16428"/>
                <a:gd name="connsiteY7" fmla="*/ 8239 h 8365"/>
                <a:gd name="connsiteX8" fmla="*/ 1704 w 16428"/>
                <a:gd name="connsiteY8" fmla="*/ 8239 h 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8" h="8365">
                  <a:moveTo>
                    <a:pt x="1831" y="8366"/>
                  </a:moveTo>
                  <a:cubicBezTo>
                    <a:pt x="712" y="8254"/>
                    <a:pt x="-104" y="7256"/>
                    <a:pt x="9" y="6138"/>
                  </a:cubicBezTo>
                  <a:cubicBezTo>
                    <a:pt x="76" y="5466"/>
                    <a:pt x="473" y="4871"/>
                    <a:pt x="1067" y="4550"/>
                  </a:cubicBezTo>
                  <a:lnTo>
                    <a:pt x="13789" y="98"/>
                  </a:lnTo>
                  <a:cubicBezTo>
                    <a:pt x="14842" y="-239"/>
                    <a:pt x="15971" y="326"/>
                    <a:pt x="16333" y="1370"/>
                  </a:cubicBezTo>
                  <a:cubicBezTo>
                    <a:pt x="16658" y="2373"/>
                    <a:pt x="16109" y="3449"/>
                    <a:pt x="15106" y="3774"/>
                  </a:cubicBezTo>
                  <a:cubicBezTo>
                    <a:pt x="15091" y="3778"/>
                    <a:pt x="15076" y="3783"/>
                    <a:pt x="15061" y="3787"/>
                  </a:cubicBezTo>
                  <a:lnTo>
                    <a:pt x="2340" y="8239"/>
                  </a:lnTo>
                  <a:lnTo>
                    <a:pt x="1704" y="8239"/>
                  </a:lnTo>
                </a:path>
              </a:pathLst>
            </a:custGeom>
            <a:solidFill>
              <a:srgbClr val="68C0ED"/>
            </a:solidFill>
            <a:ln w="12707" cap="flat">
              <a:noFill/>
              <a:prstDash val="solid"/>
              <a:miter/>
            </a:ln>
          </p:spPr>
          <p:txBody>
            <a:bodyPr rtlCol="0" anchor="ctr">
              <a:noAutofit/>
            </a:bodyPr>
            <a:lstStyle/>
            <a:p>
              <a:endParaRPr lang="en-US" sz="900"/>
            </a:p>
          </p:txBody>
        </p:sp>
        <p:sp>
          <p:nvSpPr>
            <p:cNvPr id="106" name="Freeform 105">
              <a:extLst>
                <a:ext uri="{FF2B5EF4-FFF2-40B4-BE49-F238E27FC236}">
                  <a16:creationId xmlns:a16="http://schemas.microsoft.com/office/drawing/2014/main" id="{E31FA5BF-1394-584C-B587-C470ED4EB67D}"/>
                </a:ext>
              </a:extLst>
            </p:cNvPr>
            <p:cNvSpPr/>
            <p:nvPr/>
          </p:nvSpPr>
          <p:spPr>
            <a:xfrm>
              <a:off x="7157230" y="9986364"/>
              <a:ext cx="301880" cy="181384"/>
            </a:xfrm>
            <a:custGeom>
              <a:avLst/>
              <a:gdLst>
                <a:gd name="connsiteX0" fmla="*/ 163342 w 301880"/>
                <a:gd name="connsiteY0" fmla="*/ 99470 h 181384"/>
                <a:gd name="connsiteX1" fmla="*/ 204941 w 301880"/>
                <a:gd name="connsiteY1" fmla="*/ 156709 h 181384"/>
                <a:gd name="connsiteX2" fmla="*/ 227204 w 301880"/>
                <a:gd name="connsiteY2" fmla="*/ 161288 h 181384"/>
                <a:gd name="connsiteX3" fmla="*/ 301879 w 301880"/>
                <a:gd name="connsiteY3" fmla="*/ 116769 h 181384"/>
                <a:gd name="connsiteX4" fmla="*/ 284960 w 301880"/>
                <a:gd name="connsiteY4" fmla="*/ 82425 h 181384"/>
                <a:gd name="connsiteX5" fmla="*/ 229494 w 301880"/>
                <a:gd name="connsiteY5" fmla="*/ 115243 h 181384"/>
                <a:gd name="connsiteX6" fmla="*/ 185859 w 301880"/>
                <a:gd name="connsiteY6" fmla="*/ 36761 h 181384"/>
                <a:gd name="connsiteX7" fmla="*/ 149857 w 301880"/>
                <a:gd name="connsiteY7" fmla="*/ 4834 h 181384"/>
                <a:gd name="connsiteX8" fmla="*/ 102534 w 301880"/>
                <a:gd name="connsiteY8" fmla="*/ 1 h 181384"/>
                <a:gd name="connsiteX9" fmla="*/ 59407 w 301880"/>
                <a:gd name="connsiteY9" fmla="*/ 1 h 181384"/>
                <a:gd name="connsiteX10" fmla="*/ -2 w 301880"/>
                <a:gd name="connsiteY10" fmla="*/ 8523 h 181384"/>
                <a:gd name="connsiteX11" fmla="*/ 6104 w 301880"/>
                <a:gd name="connsiteY11" fmla="*/ 66907 h 181384"/>
                <a:gd name="connsiteX12" fmla="*/ 4705 w 301880"/>
                <a:gd name="connsiteY12" fmla="*/ 181385 h 181384"/>
                <a:gd name="connsiteX13" fmla="*/ 162324 w 301880"/>
                <a:gd name="connsiteY13" fmla="*/ 181385 h 181384"/>
                <a:gd name="connsiteX14" fmla="*/ 163724 w 301880"/>
                <a:gd name="connsiteY14" fmla="*/ 65508 h 18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880" h="181384">
                  <a:moveTo>
                    <a:pt x="163342" y="99470"/>
                  </a:moveTo>
                  <a:cubicBezTo>
                    <a:pt x="175773" y="119552"/>
                    <a:pt x="189678" y="138685"/>
                    <a:pt x="204941" y="156709"/>
                  </a:cubicBezTo>
                  <a:cubicBezTo>
                    <a:pt x="211374" y="161330"/>
                    <a:pt x="219470" y="162995"/>
                    <a:pt x="227204" y="161288"/>
                  </a:cubicBezTo>
                  <a:cubicBezTo>
                    <a:pt x="248831" y="157472"/>
                    <a:pt x="301879" y="116769"/>
                    <a:pt x="301879" y="116769"/>
                  </a:cubicBezTo>
                  <a:cubicBezTo>
                    <a:pt x="294972" y="105990"/>
                    <a:pt x="289297" y="94470"/>
                    <a:pt x="284960" y="82425"/>
                  </a:cubicBezTo>
                  <a:lnTo>
                    <a:pt x="229494" y="115243"/>
                  </a:lnTo>
                  <a:lnTo>
                    <a:pt x="185859" y="36761"/>
                  </a:lnTo>
                  <a:cubicBezTo>
                    <a:pt x="174537" y="15774"/>
                    <a:pt x="162833" y="6743"/>
                    <a:pt x="149857" y="4834"/>
                  </a:cubicBezTo>
                  <a:cubicBezTo>
                    <a:pt x="134188" y="2323"/>
                    <a:pt x="118387" y="709"/>
                    <a:pt x="102534" y="1"/>
                  </a:cubicBezTo>
                  <a:lnTo>
                    <a:pt x="59407" y="1"/>
                  </a:lnTo>
                  <a:cubicBezTo>
                    <a:pt x="53683" y="1"/>
                    <a:pt x="12974" y="1"/>
                    <a:pt x="-2" y="8523"/>
                  </a:cubicBezTo>
                  <a:lnTo>
                    <a:pt x="6104" y="66907"/>
                  </a:lnTo>
                  <a:lnTo>
                    <a:pt x="4705" y="181385"/>
                  </a:lnTo>
                  <a:lnTo>
                    <a:pt x="162324" y="181385"/>
                  </a:lnTo>
                  <a:lnTo>
                    <a:pt x="163724" y="65508"/>
                  </a:lnTo>
                  <a:close/>
                </a:path>
              </a:pathLst>
            </a:custGeom>
            <a:solidFill>
              <a:srgbClr val="68C0ED"/>
            </a:solidFill>
            <a:ln w="12707" cap="flat">
              <a:noFill/>
              <a:prstDash val="solid"/>
              <a:miter/>
            </a:ln>
          </p:spPr>
          <p:txBody>
            <a:bodyPr rtlCol="0" anchor="ctr">
              <a:noAutofit/>
            </a:bodyPr>
            <a:lstStyle/>
            <a:p>
              <a:endParaRPr lang="en-US" sz="900"/>
            </a:p>
          </p:txBody>
        </p:sp>
        <p:sp>
          <p:nvSpPr>
            <p:cNvPr id="107" name="Freeform 106">
              <a:extLst>
                <a:ext uri="{FF2B5EF4-FFF2-40B4-BE49-F238E27FC236}">
                  <a16:creationId xmlns:a16="http://schemas.microsoft.com/office/drawing/2014/main" id="{3EE70FD4-19E9-2942-B0E6-6AD2066BA4B7}"/>
                </a:ext>
              </a:extLst>
            </p:cNvPr>
            <p:cNvSpPr/>
            <p:nvPr/>
          </p:nvSpPr>
          <p:spPr>
            <a:xfrm>
              <a:off x="7155701" y="9984329"/>
              <a:ext cx="306019" cy="186217"/>
            </a:xfrm>
            <a:custGeom>
              <a:avLst/>
              <a:gdLst>
                <a:gd name="connsiteX0" fmla="*/ 8270 w 306019"/>
                <a:gd name="connsiteY0" fmla="*/ 182021 h 186217"/>
                <a:gd name="connsiteX1" fmla="*/ 161818 w 306019"/>
                <a:gd name="connsiteY1" fmla="*/ 182021 h 186217"/>
                <a:gd name="connsiteX2" fmla="*/ 162836 w 306019"/>
                <a:gd name="connsiteY2" fmla="*/ 101505 h 186217"/>
                <a:gd name="connsiteX3" fmla="*/ 162836 w 306019"/>
                <a:gd name="connsiteY3" fmla="*/ 101505 h 186217"/>
                <a:gd name="connsiteX4" fmla="*/ 162836 w 306019"/>
                <a:gd name="connsiteY4" fmla="*/ 68306 h 186217"/>
                <a:gd name="connsiteX5" fmla="*/ 164744 w 306019"/>
                <a:gd name="connsiteY5" fmla="*/ 66271 h 186217"/>
                <a:gd name="connsiteX6" fmla="*/ 166779 w 306019"/>
                <a:gd name="connsiteY6" fmla="*/ 68306 h 186217"/>
                <a:gd name="connsiteX7" fmla="*/ 166779 w 306019"/>
                <a:gd name="connsiteY7" fmla="*/ 101123 h 186217"/>
                <a:gd name="connsiteX8" fmla="*/ 207742 w 306019"/>
                <a:gd name="connsiteY8" fmla="*/ 157345 h 186217"/>
                <a:gd name="connsiteX9" fmla="*/ 228351 w 306019"/>
                <a:gd name="connsiteY9" fmla="*/ 161415 h 186217"/>
                <a:gd name="connsiteX10" fmla="*/ 300737 w 306019"/>
                <a:gd name="connsiteY10" fmla="*/ 118422 h 186217"/>
                <a:gd name="connsiteX11" fmla="*/ 285471 w 306019"/>
                <a:gd name="connsiteY11" fmla="*/ 87513 h 186217"/>
                <a:gd name="connsiteX12" fmla="*/ 232041 w 306019"/>
                <a:gd name="connsiteY12" fmla="*/ 119058 h 186217"/>
                <a:gd name="connsiteX13" fmla="*/ 230514 w 306019"/>
                <a:gd name="connsiteY13" fmla="*/ 119058 h 186217"/>
                <a:gd name="connsiteX14" fmla="*/ 229242 w 306019"/>
                <a:gd name="connsiteY14" fmla="*/ 118041 h 186217"/>
                <a:gd name="connsiteX15" fmla="*/ 185607 w 306019"/>
                <a:gd name="connsiteY15" fmla="*/ 39559 h 186217"/>
                <a:gd name="connsiteX16" fmla="*/ 151132 w 306019"/>
                <a:gd name="connsiteY16" fmla="*/ 8650 h 186217"/>
                <a:gd name="connsiteX17" fmla="*/ 104062 w 306019"/>
                <a:gd name="connsiteY17" fmla="*/ 3817 h 186217"/>
                <a:gd name="connsiteX18" fmla="*/ 60936 w 306019"/>
                <a:gd name="connsiteY18" fmla="*/ 3817 h 186217"/>
                <a:gd name="connsiteX19" fmla="*/ 3562 w 306019"/>
                <a:gd name="connsiteY19" fmla="*/ 11449 h 186217"/>
                <a:gd name="connsiteX20" fmla="*/ 9669 w 306019"/>
                <a:gd name="connsiteY20" fmla="*/ 68561 h 186217"/>
                <a:gd name="connsiteX21" fmla="*/ 163853 w 306019"/>
                <a:gd name="connsiteY21" fmla="*/ 185964 h 186217"/>
                <a:gd name="connsiteX22" fmla="*/ 6234 w 306019"/>
                <a:gd name="connsiteY22" fmla="*/ 185964 h 186217"/>
                <a:gd name="connsiteX23" fmla="*/ 4835 w 306019"/>
                <a:gd name="connsiteY23" fmla="*/ 185328 h 186217"/>
                <a:gd name="connsiteX24" fmla="*/ 4835 w 306019"/>
                <a:gd name="connsiteY24" fmla="*/ 183929 h 186217"/>
                <a:gd name="connsiteX25" fmla="*/ 6234 w 306019"/>
                <a:gd name="connsiteY25" fmla="*/ 68815 h 186217"/>
                <a:gd name="connsiteX26" fmla="*/ 1 w 306019"/>
                <a:gd name="connsiteY26" fmla="*/ 10685 h 186217"/>
                <a:gd name="connsiteX27" fmla="*/ 891 w 306019"/>
                <a:gd name="connsiteY27" fmla="*/ 8905 h 186217"/>
                <a:gd name="connsiteX28" fmla="*/ 61191 w 306019"/>
                <a:gd name="connsiteY28" fmla="*/ 1 h 186217"/>
                <a:gd name="connsiteX29" fmla="*/ 104571 w 306019"/>
                <a:gd name="connsiteY29" fmla="*/ 1 h 186217"/>
                <a:gd name="connsiteX30" fmla="*/ 152277 w 306019"/>
                <a:gd name="connsiteY30" fmla="*/ 4962 h 186217"/>
                <a:gd name="connsiteX31" fmla="*/ 189678 w 306019"/>
                <a:gd name="connsiteY31" fmla="*/ 37906 h 186217"/>
                <a:gd name="connsiteX32" fmla="*/ 232295 w 306019"/>
                <a:gd name="connsiteY32" fmla="*/ 114225 h 186217"/>
                <a:gd name="connsiteX33" fmla="*/ 286107 w 306019"/>
                <a:gd name="connsiteY33" fmla="*/ 82552 h 186217"/>
                <a:gd name="connsiteX34" fmla="*/ 287761 w 306019"/>
                <a:gd name="connsiteY34" fmla="*/ 82552 h 186217"/>
                <a:gd name="connsiteX35" fmla="*/ 288906 w 306019"/>
                <a:gd name="connsiteY35" fmla="*/ 83824 h 186217"/>
                <a:gd name="connsiteX36" fmla="*/ 305571 w 306019"/>
                <a:gd name="connsiteY36" fmla="*/ 117659 h 186217"/>
                <a:gd name="connsiteX37" fmla="*/ 305571 w 306019"/>
                <a:gd name="connsiteY37" fmla="*/ 120203 h 186217"/>
                <a:gd name="connsiteX38" fmla="*/ 230132 w 306019"/>
                <a:gd name="connsiteY38" fmla="*/ 165104 h 186217"/>
                <a:gd name="connsiteX39" fmla="*/ 206089 w 306019"/>
                <a:gd name="connsiteY39" fmla="*/ 160143 h 186217"/>
                <a:gd name="connsiteX40" fmla="*/ 167924 w 306019"/>
                <a:gd name="connsiteY40" fmla="*/ 107992 h 186217"/>
                <a:gd name="connsiteX41" fmla="*/ 166907 w 306019"/>
                <a:gd name="connsiteY41" fmla="*/ 184311 h 186217"/>
                <a:gd name="connsiteX42" fmla="*/ 164998 w 306019"/>
                <a:gd name="connsiteY42" fmla="*/ 186219 h 18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6019" h="186217">
                  <a:moveTo>
                    <a:pt x="8270" y="182021"/>
                  </a:moveTo>
                  <a:lnTo>
                    <a:pt x="161818" y="182021"/>
                  </a:lnTo>
                  <a:lnTo>
                    <a:pt x="162836" y="101505"/>
                  </a:lnTo>
                  <a:lnTo>
                    <a:pt x="162836" y="101505"/>
                  </a:lnTo>
                  <a:lnTo>
                    <a:pt x="162836" y="68306"/>
                  </a:lnTo>
                  <a:cubicBezTo>
                    <a:pt x="162836" y="67161"/>
                    <a:pt x="163599" y="66525"/>
                    <a:pt x="164744" y="66271"/>
                  </a:cubicBezTo>
                  <a:cubicBezTo>
                    <a:pt x="165841" y="66334"/>
                    <a:pt x="166716" y="67209"/>
                    <a:pt x="166779" y="68306"/>
                  </a:cubicBezTo>
                  <a:lnTo>
                    <a:pt x="166779" y="101123"/>
                  </a:lnTo>
                  <a:cubicBezTo>
                    <a:pt x="179055" y="120830"/>
                    <a:pt x="192746" y="139620"/>
                    <a:pt x="207742" y="157345"/>
                  </a:cubicBezTo>
                  <a:cubicBezTo>
                    <a:pt x="213705" y="161606"/>
                    <a:pt x="221216" y="163090"/>
                    <a:pt x="228351" y="161415"/>
                  </a:cubicBezTo>
                  <a:cubicBezTo>
                    <a:pt x="247433" y="158108"/>
                    <a:pt x="291959" y="124909"/>
                    <a:pt x="300737" y="118422"/>
                  </a:cubicBezTo>
                  <a:cubicBezTo>
                    <a:pt x="294550" y="108699"/>
                    <a:pt x="289431" y="98336"/>
                    <a:pt x="285471" y="87513"/>
                  </a:cubicBezTo>
                  <a:lnTo>
                    <a:pt x="232041" y="119058"/>
                  </a:lnTo>
                  <a:cubicBezTo>
                    <a:pt x="231549" y="119244"/>
                    <a:pt x="231006" y="119244"/>
                    <a:pt x="230514" y="119058"/>
                  </a:cubicBezTo>
                  <a:cubicBezTo>
                    <a:pt x="229967" y="118911"/>
                    <a:pt x="229506" y="118542"/>
                    <a:pt x="229242" y="118041"/>
                  </a:cubicBezTo>
                  <a:lnTo>
                    <a:pt x="185607" y="39559"/>
                  </a:lnTo>
                  <a:cubicBezTo>
                    <a:pt x="175303" y="20480"/>
                    <a:pt x="164362" y="10685"/>
                    <a:pt x="151132" y="8650"/>
                  </a:cubicBezTo>
                  <a:cubicBezTo>
                    <a:pt x="135542" y="6184"/>
                    <a:pt x="119828" y="4570"/>
                    <a:pt x="104062" y="3817"/>
                  </a:cubicBezTo>
                  <a:lnTo>
                    <a:pt x="60936" y="3817"/>
                  </a:lnTo>
                  <a:cubicBezTo>
                    <a:pt x="41493" y="2487"/>
                    <a:pt x="21981" y="5083"/>
                    <a:pt x="3562" y="11449"/>
                  </a:cubicBezTo>
                  <a:lnTo>
                    <a:pt x="9669" y="68561"/>
                  </a:lnTo>
                  <a:close/>
                  <a:moveTo>
                    <a:pt x="163853" y="185964"/>
                  </a:moveTo>
                  <a:lnTo>
                    <a:pt x="6234" y="185964"/>
                  </a:lnTo>
                  <a:cubicBezTo>
                    <a:pt x="5703" y="185943"/>
                    <a:pt x="5200" y="185715"/>
                    <a:pt x="4835" y="185328"/>
                  </a:cubicBezTo>
                  <a:cubicBezTo>
                    <a:pt x="4609" y="184890"/>
                    <a:pt x="4609" y="184368"/>
                    <a:pt x="4835" y="183929"/>
                  </a:cubicBezTo>
                  <a:lnTo>
                    <a:pt x="6234" y="68815"/>
                  </a:lnTo>
                  <a:lnTo>
                    <a:pt x="1" y="10685"/>
                  </a:lnTo>
                  <a:cubicBezTo>
                    <a:pt x="-33" y="9977"/>
                    <a:pt x="304" y="9303"/>
                    <a:pt x="891" y="8905"/>
                  </a:cubicBezTo>
                  <a:cubicBezTo>
                    <a:pt x="12976" y="891"/>
                    <a:pt x="47070" y="1"/>
                    <a:pt x="61191" y="1"/>
                  </a:cubicBezTo>
                  <a:lnTo>
                    <a:pt x="104571" y="1"/>
                  </a:lnTo>
                  <a:cubicBezTo>
                    <a:pt x="120554" y="751"/>
                    <a:pt x="136482" y="2407"/>
                    <a:pt x="152277" y="4962"/>
                  </a:cubicBezTo>
                  <a:cubicBezTo>
                    <a:pt x="166779" y="7124"/>
                    <a:pt x="178737" y="17681"/>
                    <a:pt x="189678" y="37906"/>
                  </a:cubicBezTo>
                  <a:lnTo>
                    <a:pt x="232295" y="114225"/>
                  </a:lnTo>
                  <a:lnTo>
                    <a:pt x="286107" y="82552"/>
                  </a:lnTo>
                  <a:cubicBezTo>
                    <a:pt x="286610" y="82228"/>
                    <a:pt x="287257" y="82228"/>
                    <a:pt x="287761" y="82552"/>
                  </a:cubicBezTo>
                  <a:cubicBezTo>
                    <a:pt x="288366" y="82702"/>
                    <a:pt x="288820" y="83206"/>
                    <a:pt x="288906" y="83824"/>
                  </a:cubicBezTo>
                  <a:cubicBezTo>
                    <a:pt x="293167" y="95695"/>
                    <a:pt x="298758" y="107045"/>
                    <a:pt x="305571" y="117659"/>
                  </a:cubicBezTo>
                  <a:cubicBezTo>
                    <a:pt x="306166" y="118403"/>
                    <a:pt x="306166" y="119459"/>
                    <a:pt x="305571" y="120203"/>
                  </a:cubicBezTo>
                  <a:cubicBezTo>
                    <a:pt x="303408" y="121857"/>
                    <a:pt x="252013" y="161288"/>
                    <a:pt x="230132" y="165104"/>
                  </a:cubicBezTo>
                  <a:cubicBezTo>
                    <a:pt x="221777" y="166919"/>
                    <a:pt x="213043" y="165117"/>
                    <a:pt x="206089" y="160143"/>
                  </a:cubicBezTo>
                  <a:cubicBezTo>
                    <a:pt x="191984" y="143815"/>
                    <a:pt x="179222" y="126374"/>
                    <a:pt x="167924" y="107992"/>
                  </a:cubicBezTo>
                  <a:lnTo>
                    <a:pt x="166907" y="184311"/>
                  </a:lnTo>
                  <a:cubicBezTo>
                    <a:pt x="166907" y="185364"/>
                    <a:pt x="166052" y="186219"/>
                    <a:pt x="164998" y="186219"/>
                  </a:cubicBezTo>
                </a:path>
              </a:pathLst>
            </a:custGeom>
            <a:solidFill>
              <a:srgbClr val="68C0ED"/>
            </a:solidFill>
            <a:ln w="12707" cap="flat">
              <a:noFill/>
              <a:prstDash val="solid"/>
              <a:miter/>
            </a:ln>
          </p:spPr>
          <p:txBody>
            <a:bodyPr rtlCol="0" anchor="ctr">
              <a:noAutofit/>
            </a:bodyPr>
            <a:lstStyle/>
            <a:p>
              <a:endParaRPr lang="en-US" sz="900"/>
            </a:p>
          </p:txBody>
        </p:sp>
      </p:grpSp>
      <p:sp>
        <p:nvSpPr>
          <p:cNvPr id="108" name="Freeform 107">
            <a:extLst>
              <a:ext uri="{FF2B5EF4-FFF2-40B4-BE49-F238E27FC236}">
                <a16:creationId xmlns:a16="http://schemas.microsoft.com/office/drawing/2014/main" id="{A099FAF7-4C49-8C46-9F12-C1D345CF005D}"/>
              </a:ext>
            </a:extLst>
          </p:cNvPr>
          <p:cNvSpPr/>
          <p:nvPr userDrawn="1"/>
        </p:nvSpPr>
        <p:spPr>
          <a:xfrm>
            <a:off x="3625671" y="4989118"/>
            <a:ext cx="22645" cy="24931"/>
          </a:xfrm>
          <a:custGeom>
            <a:avLst/>
            <a:gdLst>
              <a:gd name="connsiteX0" fmla="*/ 45288 w 45288"/>
              <a:gd name="connsiteY0" fmla="*/ 0 h 49861"/>
              <a:gd name="connsiteX1" fmla="*/ 45288 w 45288"/>
              <a:gd name="connsiteY1" fmla="*/ 35107 h 49861"/>
              <a:gd name="connsiteX2" fmla="*/ 24680 w 45288"/>
              <a:gd name="connsiteY2" fmla="*/ 49862 h 49861"/>
              <a:gd name="connsiteX3" fmla="*/ 0 w 45288"/>
              <a:gd name="connsiteY3" fmla="*/ 34089 h 49861"/>
              <a:gd name="connsiteX4" fmla="*/ 382 w 45288"/>
              <a:gd name="connsiteY4" fmla="*/ 5724 h 49861"/>
              <a:gd name="connsiteX5" fmla="*/ 45288 w 45288"/>
              <a:gd name="connsiteY5" fmla="*/ 0 h 4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88" h="49861">
                <a:moveTo>
                  <a:pt x="45288" y="0"/>
                </a:moveTo>
                <a:lnTo>
                  <a:pt x="45288" y="35107"/>
                </a:lnTo>
                <a:lnTo>
                  <a:pt x="24680" y="49862"/>
                </a:lnTo>
                <a:lnTo>
                  <a:pt x="0" y="34089"/>
                </a:lnTo>
                <a:lnTo>
                  <a:pt x="382" y="5724"/>
                </a:lnTo>
                <a:lnTo>
                  <a:pt x="45288" y="0"/>
                </a:lnTo>
                <a:close/>
              </a:path>
            </a:pathLst>
          </a:custGeom>
          <a:solidFill>
            <a:srgbClr val="68C0ED"/>
          </a:solidFill>
          <a:ln w="12707" cap="flat">
            <a:noFill/>
            <a:prstDash val="solid"/>
            <a:miter/>
          </a:ln>
        </p:spPr>
        <p:txBody>
          <a:bodyPr rtlCol="0" anchor="ctr">
            <a:noAutofit/>
          </a:bodyPr>
          <a:lstStyle/>
          <a:p>
            <a:endParaRPr lang="en-US" sz="900"/>
          </a:p>
        </p:txBody>
      </p:sp>
      <p:sp>
        <p:nvSpPr>
          <p:cNvPr id="109" name="Freeform 108">
            <a:extLst>
              <a:ext uri="{FF2B5EF4-FFF2-40B4-BE49-F238E27FC236}">
                <a16:creationId xmlns:a16="http://schemas.microsoft.com/office/drawing/2014/main" id="{4DB45738-C357-6048-BCDD-3FCE6C25BCE7}"/>
              </a:ext>
            </a:extLst>
          </p:cNvPr>
          <p:cNvSpPr/>
          <p:nvPr userDrawn="1"/>
        </p:nvSpPr>
        <p:spPr>
          <a:xfrm>
            <a:off x="3624713" y="4988222"/>
            <a:ext cx="24367" cy="26781"/>
          </a:xfrm>
          <a:custGeom>
            <a:avLst/>
            <a:gdLst>
              <a:gd name="connsiteX0" fmla="*/ 3949 w 48731"/>
              <a:gd name="connsiteY0" fmla="*/ 34738 h 53562"/>
              <a:gd name="connsiteX1" fmla="*/ 26466 w 48731"/>
              <a:gd name="connsiteY1" fmla="*/ 49239 h 53562"/>
              <a:gd name="connsiteX2" fmla="*/ 45166 w 48731"/>
              <a:gd name="connsiteY2" fmla="*/ 35883 h 53562"/>
              <a:gd name="connsiteX3" fmla="*/ 45166 w 48731"/>
              <a:gd name="connsiteY3" fmla="*/ 3956 h 53562"/>
              <a:gd name="connsiteX4" fmla="*/ 4331 w 48731"/>
              <a:gd name="connsiteY4" fmla="*/ 9171 h 53562"/>
              <a:gd name="connsiteX5" fmla="*/ 26466 w 48731"/>
              <a:gd name="connsiteY5" fmla="*/ 53563 h 53562"/>
              <a:gd name="connsiteX6" fmla="*/ 25448 w 48731"/>
              <a:gd name="connsiteY6" fmla="*/ 53563 h 53562"/>
              <a:gd name="connsiteX7" fmla="*/ 896 w 48731"/>
              <a:gd name="connsiteY7" fmla="*/ 37918 h 53562"/>
              <a:gd name="connsiteX8" fmla="*/ 5 w 48731"/>
              <a:gd name="connsiteY8" fmla="*/ 36137 h 53562"/>
              <a:gd name="connsiteX9" fmla="*/ 5 w 48731"/>
              <a:gd name="connsiteY9" fmla="*/ 7772 h 53562"/>
              <a:gd name="connsiteX10" fmla="*/ 1659 w 48731"/>
              <a:gd name="connsiteY10" fmla="*/ 5864 h 53562"/>
              <a:gd name="connsiteX11" fmla="*/ 46566 w 48731"/>
              <a:gd name="connsiteY11" fmla="*/ 140 h 53562"/>
              <a:gd name="connsiteX12" fmla="*/ 48092 w 48731"/>
              <a:gd name="connsiteY12" fmla="*/ 140 h 53562"/>
              <a:gd name="connsiteX13" fmla="*/ 48728 w 48731"/>
              <a:gd name="connsiteY13" fmla="*/ 1666 h 53562"/>
              <a:gd name="connsiteX14" fmla="*/ 48728 w 48731"/>
              <a:gd name="connsiteY14" fmla="*/ 36773 h 53562"/>
              <a:gd name="connsiteX15" fmla="*/ 47965 w 48731"/>
              <a:gd name="connsiteY15" fmla="*/ 38427 h 53562"/>
              <a:gd name="connsiteX16" fmla="*/ 27229 w 48731"/>
              <a:gd name="connsiteY16" fmla="*/ 53054 h 53562"/>
              <a:gd name="connsiteX17" fmla="*/ 26084 w 48731"/>
              <a:gd name="connsiteY17" fmla="*/ 53054 h 5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731" h="53562">
                <a:moveTo>
                  <a:pt x="3949" y="34738"/>
                </a:moveTo>
                <a:lnTo>
                  <a:pt x="26466" y="49239"/>
                </a:lnTo>
                <a:lnTo>
                  <a:pt x="45166" y="35883"/>
                </a:lnTo>
                <a:lnTo>
                  <a:pt x="45166" y="3956"/>
                </a:lnTo>
                <a:lnTo>
                  <a:pt x="4331" y="9171"/>
                </a:lnTo>
                <a:close/>
                <a:moveTo>
                  <a:pt x="26466" y="53563"/>
                </a:moveTo>
                <a:lnTo>
                  <a:pt x="25448" y="53563"/>
                </a:lnTo>
                <a:lnTo>
                  <a:pt x="896" y="37918"/>
                </a:lnTo>
                <a:cubicBezTo>
                  <a:pt x="288" y="37538"/>
                  <a:pt x="-56" y="36851"/>
                  <a:pt x="5" y="36137"/>
                </a:cubicBezTo>
                <a:lnTo>
                  <a:pt x="5" y="7772"/>
                </a:lnTo>
                <a:cubicBezTo>
                  <a:pt x="48" y="6830"/>
                  <a:pt x="732" y="6040"/>
                  <a:pt x="1659" y="5864"/>
                </a:cubicBezTo>
                <a:lnTo>
                  <a:pt x="46566" y="140"/>
                </a:lnTo>
                <a:cubicBezTo>
                  <a:pt x="47058" y="-46"/>
                  <a:pt x="47601" y="-46"/>
                  <a:pt x="48092" y="140"/>
                </a:cubicBezTo>
                <a:cubicBezTo>
                  <a:pt x="48499" y="545"/>
                  <a:pt x="48727" y="1093"/>
                  <a:pt x="48728" y="1666"/>
                </a:cubicBezTo>
                <a:lnTo>
                  <a:pt x="48728" y="36773"/>
                </a:lnTo>
                <a:cubicBezTo>
                  <a:pt x="48749" y="37414"/>
                  <a:pt x="48466" y="38026"/>
                  <a:pt x="47965" y="38427"/>
                </a:cubicBezTo>
                <a:lnTo>
                  <a:pt x="27229" y="53054"/>
                </a:lnTo>
                <a:cubicBezTo>
                  <a:pt x="26862" y="53203"/>
                  <a:pt x="26451" y="53203"/>
                  <a:pt x="26084" y="53054"/>
                </a:cubicBezTo>
              </a:path>
            </a:pathLst>
          </a:custGeom>
          <a:solidFill>
            <a:srgbClr val="68C0ED"/>
          </a:solidFill>
          <a:ln w="12707" cap="flat">
            <a:noFill/>
            <a:prstDash val="solid"/>
            <a:miter/>
          </a:ln>
        </p:spPr>
        <p:txBody>
          <a:bodyPr rtlCol="0" anchor="ctr">
            <a:noAutofit/>
          </a:bodyPr>
          <a:lstStyle/>
          <a:p>
            <a:endParaRPr lang="en-US" sz="900"/>
          </a:p>
        </p:txBody>
      </p:sp>
      <p:sp>
        <p:nvSpPr>
          <p:cNvPr id="110" name="Freeform 109">
            <a:extLst>
              <a:ext uri="{FF2B5EF4-FFF2-40B4-BE49-F238E27FC236}">
                <a16:creationId xmlns:a16="http://schemas.microsoft.com/office/drawing/2014/main" id="{5403C9DF-2C60-7847-B2FE-F3BC73E2BCA6}"/>
              </a:ext>
            </a:extLst>
          </p:cNvPr>
          <p:cNvSpPr/>
          <p:nvPr userDrawn="1"/>
        </p:nvSpPr>
        <p:spPr>
          <a:xfrm>
            <a:off x="3638011" y="5006672"/>
            <a:ext cx="10305" cy="14564"/>
          </a:xfrm>
          <a:custGeom>
            <a:avLst/>
            <a:gdLst>
              <a:gd name="connsiteX0" fmla="*/ 20609 w 20608"/>
              <a:gd name="connsiteY0" fmla="*/ 0 h 29128"/>
              <a:gd name="connsiteX1" fmla="*/ 11322 w 20608"/>
              <a:gd name="connsiteY1" fmla="*/ 29128 h 29128"/>
              <a:gd name="connsiteX2" fmla="*/ 0 w 20608"/>
              <a:gd name="connsiteY2" fmla="*/ 14755 h 29128"/>
              <a:gd name="connsiteX3" fmla="*/ 20609 w 20608"/>
              <a:gd name="connsiteY3" fmla="*/ 0 h 29128"/>
            </a:gdLst>
            <a:ahLst/>
            <a:cxnLst>
              <a:cxn ang="0">
                <a:pos x="connsiteX0" y="connsiteY0"/>
              </a:cxn>
              <a:cxn ang="0">
                <a:pos x="connsiteX1" y="connsiteY1"/>
              </a:cxn>
              <a:cxn ang="0">
                <a:pos x="connsiteX2" y="connsiteY2"/>
              </a:cxn>
              <a:cxn ang="0">
                <a:pos x="connsiteX3" y="connsiteY3"/>
              </a:cxn>
            </a:cxnLst>
            <a:rect l="l" t="t" r="r" b="b"/>
            <a:pathLst>
              <a:path w="20608" h="29128">
                <a:moveTo>
                  <a:pt x="20609" y="0"/>
                </a:moveTo>
                <a:lnTo>
                  <a:pt x="11322" y="29128"/>
                </a:lnTo>
                <a:lnTo>
                  <a:pt x="0" y="14755"/>
                </a:lnTo>
                <a:lnTo>
                  <a:pt x="20609" y="0"/>
                </a:lnTo>
                <a:close/>
              </a:path>
            </a:pathLst>
          </a:custGeom>
          <a:solidFill>
            <a:srgbClr val="68C0ED"/>
          </a:solidFill>
          <a:ln w="12707" cap="flat">
            <a:noFill/>
            <a:prstDash val="solid"/>
            <a:miter/>
          </a:ln>
        </p:spPr>
        <p:txBody>
          <a:bodyPr rtlCol="0" anchor="ctr">
            <a:noAutofit/>
          </a:bodyPr>
          <a:lstStyle/>
          <a:p>
            <a:endParaRPr lang="en-US" sz="900"/>
          </a:p>
        </p:txBody>
      </p:sp>
      <p:sp>
        <p:nvSpPr>
          <p:cNvPr id="111" name="Freeform 110">
            <a:extLst>
              <a:ext uri="{FF2B5EF4-FFF2-40B4-BE49-F238E27FC236}">
                <a16:creationId xmlns:a16="http://schemas.microsoft.com/office/drawing/2014/main" id="{4D33B678-B4EF-924B-B5B1-FDAB399773CC}"/>
              </a:ext>
            </a:extLst>
          </p:cNvPr>
          <p:cNvSpPr/>
          <p:nvPr userDrawn="1"/>
        </p:nvSpPr>
        <p:spPr>
          <a:xfrm>
            <a:off x="3637129" y="5005718"/>
            <a:ext cx="12366" cy="16472"/>
          </a:xfrm>
          <a:custGeom>
            <a:avLst/>
            <a:gdLst>
              <a:gd name="connsiteX0" fmla="*/ 4562 w 24731"/>
              <a:gd name="connsiteY0" fmla="*/ 17045 h 32944"/>
              <a:gd name="connsiteX1" fmla="*/ 12322 w 24731"/>
              <a:gd name="connsiteY1" fmla="*/ 26967 h 32944"/>
              <a:gd name="connsiteX2" fmla="*/ 18683 w 24731"/>
              <a:gd name="connsiteY2" fmla="*/ 6997 h 32944"/>
              <a:gd name="connsiteX3" fmla="*/ 13085 w 24731"/>
              <a:gd name="connsiteY3" fmla="*/ 32945 h 32944"/>
              <a:gd name="connsiteX4" fmla="*/ 11559 w 24731"/>
              <a:gd name="connsiteY4" fmla="*/ 32309 h 32944"/>
              <a:gd name="connsiteX5" fmla="*/ 110 w 24731"/>
              <a:gd name="connsiteY5" fmla="*/ 17808 h 32944"/>
              <a:gd name="connsiteX6" fmla="*/ 110 w 24731"/>
              <a:gd name="connsiteY6" fmla="*/ 16282 h 32944"/>
              <a:gd name="connsiteX7" fmla="*/ 1000 w 24731"/>
              <a:gd name="connsiteY7" fmla="*/ 15010 h 32944"/>
              <a:gd name="connsiteX8" fmla="*/ 21609 w 24731"/>
              <a:gd name="connsiteY8" fmla="*/ 382 h 32944"/>
              <a:gd name="connsiteX9" fmla="*/ 23899 w 24731"/>
              <a:gd name="connsiteY9" fmla="*/ 382 h 32944"/>
              <a:gd name="connsiteX10" fmla="*/ 24662 w 24731"/>
              <a:gd name="connsiteY10" fmla="*/ 2545 h 32944"/>
              <a:gd name="connsiteX11" fmla="*/ 15376 w 24731"/>
              <a:gd name="connsiteY11" fmla="*/ 31673 h 32944"/>
              <a:gd name="connsiteX12" fmla="*/ 13849 w 24731"/>
              <a:gd name="connsiteY12" fmla="*/ 32945 h 32944"/>
              <a:gd name="connsiteX13" fmla="*/ 13849 w 24731"/>
              <a:gd name="connsiteY13" fmla="*/ 32945 h 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31" h="32944">
                <a:moveTo>
                  <a:pt x="4562" y="17045"/>
                </a:moveTo>
                <a:lnTo>
                  <a:pt x="12322" y="26967"/>
                </a:lnTo>
                <a:lnTo>
                  <a:pt x="18683" y="6997"/>
                </a:lnTo>
                <a:close/>
                <a:moveTo>
                  <a:pt x="13085" y="32945"/>
                </a:moveTo>
                <a:cubicBezTo>
                  <a:pt x="12515" y="32931"/>
                  <a:pt x="11971" y="32704"/>
                  <a:pt x="11559" y="32309"/>
                </a:cubicBezTo>
                <a:lnTo>
                  <a:pt x="110" y="17808"/>
                </a:lnTo>
                <a:cubicBezTo>
                  <a:pt x="-39" y="17310"/>
                  <a:pt x="-39" y="16780"/>
                  <a:pt x="110" y="16282"/>
                </a:cubicBezTo>
                <a:cubicBezTo>
                  <a:pt x="196" y="15744"/>
                  <a:pt x="524" y="15276"/>
                  <a:pt x="1000" y="15010"/>
                </a:cubicBezTo>
                <a:lnTo>
                  <a:pt x="21609" y="382"/>
                </a:lnTo>
                <a:cubicBezTo>
                  <a:pt x="22288" y="-126"/>
                  <a:pt x="23220" y="-126"/>
                  <a:pt x="23899" y="382"/>
                </a:cubicBezTo>
                <a:cubicBezTo>
                  <a:pt x="24574" y="878"/>
                  <a:pt x="24877" y="1736"/>
                  <a:pt x="24662" y="2545"/>
                </a:cubicBezTo>
                <a:lnTo>
                  <a:pt x="15376" y="31673"/>
                </a:lnTo>
                <a:cubicBezTo>
                  <a:pt x="15145" y="32350"/>
                  <a:pt x="14556" y="32840"/>
                  <a:pt x="13849" y="32945"/>
                </a:cubicBezTo>
                <a:lnTo>
                  <a:pt x="13849" y="32945"/>
                </a:lnTo>
              </a:path>
            </a:pathLst>
          </a:custGeom>
          <a:solidFill>
            <a:srgbClr val="68C0ED"/>
          </a:solidFill>
          <a:ln w="12707" cap="flat">
            <a:noFill/>
            <a:prstDash val="solid"/>
            <a:miter/>
          </a:ln>
        </p:spPr>
        <p:txBody>
          <a:bodyPr rtlCol="0" anchor="ctr">
            <a:noAutofit/>
          </a:bodyPr>
          <a:lstStyle/>
          <a:p>
            <a:endParaRPr lang="en-US" sz="900"/>
          </a:p>
        </p:txBody>
      </p:sp>
      <p:sp>
        <p:nvSpPr>
          <p:cNvPr id="112" name="Freeform 111">
            <a:extLst>
              <a:ext uri="{FF2B5EF4-FFF2-40B4-BE49-F238E27FC236}">
                <a16:creationId xmlns:a16="http://schemas.microsoft.com/office/drawing/2014/main" id="{2A9E898F-946F-A44C-989F-742B9E84F96B}"/>
              </a:ext>
            </a:extLst>
          </p:cNvPr>
          <p:cNvSpPr/>
          <p:nvPr userDrawn="1"/>
        </p:nvSpPr>
        <p:spPr>
          <a:xfrm>
            <a:off x="3625671" y="5006163"/>
            <a:ext cx="12340" cy="15073"/>
          </a:xfrm>
          <a:custGeom>
            <a:avLst/>
            <a:gdLst>
              <a:gd name="connsiteX0" fmla="*/ 0 w 24679"/>
              <a:gd name="connsiteY0" fmla="*/ 0 h 30145"/>
              <a:gd name="connsiteX1" fmla="*/ 24680 w 24679"/>
              <a:gd name="connsiteY1" fmla="*/ 15772 h 30145"/>
              <a:gd name="connsiteX2" fmla="*/ 15012 w 24679"/>
              <a:gd name="connsiteY2" fmla="*/ 30146 h 30145"/>
              <a:gd name="connsiteX3" fmla="*/ 0 w 24679"/>
              <a:gd name="connsiteY3" fmla="*/ 0 h 30145"/>
            </a:gdLst>
            <a:ahLst/>
            <a:cxnLst>
              <a:cxn ang="0">
                <a:pos x="connsiteX0" y="connsiteY0"/>
              </a:cxn>
              <a:cxn ang="0">
                <a:pos x="connsiteX1" y="connsiteY1"/>
              </a:cxn>
              <a:cxn ang="0">
                <a:pos x="connsiteX2" y="connsiteY2"/>
              </a:cxn>
              <a:cxn ang="0">
                <a:pos x="connsiteX3" y="connsiteY3"/>
              </a:cxn>
            </a:cxnLst>
            <a:rect l="l" t="t" r="r" b="b"/>
            <a:pathLst>
              <a:path w="24679" h="30145">
                <a:moveTo>
                  <a:pt x="0" y="0"/>
                </a:moveTo>
                <a:lnTo>
                  <a:pt x="24680" y="15772"/>
                </a:lnTo>
                <a:lnTo>
                  <a:pt x="15012" y="30146"/>
                </a:lnTo>
                <a:lnTo>
                  <a:pt x="0" y="0"/>
                </a:lnTo>
                <a:close/>
              </a:path>
            </a:pathLst>
          </a:custGeom>
          <a:solidFill>
            <a:srgbClr val="68C0ED"/>
          </a:solidFill>
          <a:ln w="12707" cap="flat">
            <a:noFill/>
            <a:prstDash val="solid"/>
            <a:miter/>
          </a:ln>
        </p:spPr>
        <p:txBody>
          <a:bodyPr rtlCol="0" anchor="ctr">
            <a:noAutofit/>
          </a:bodyPr>
          <a:lstStyle/>
          <a:p>
            <a:endParaRPr lang="en-US" sz="900"/>
          </a:p>
        </p:txBody>
      </p:sp>
      <p:grpSp>
        <p:nvGrpSpPr>
          <p:cNvPr id="113" name="Graphic 22">
            <a:extLst>
              <a:ext uri="{FF2B5EF4-FFF2-40B4-BE49-F238E27FC236}">
                <a16:creationId xmlns:a16="http://schemas.microsoft.com/office/drawing/2014/main" id="{37D4484E-2C09-A64F-AFFE-24813B7E3242}"/>
              </a:ext>
            </a:extLst>
          </p:cNvPr>
          <p:cNvGrpSpPr/>
          <p:nvPr userDrawn="1"/>
        </p:nvGrpSpPr>
        <p:grpSpPr>
          <a:xfrm>
            <a:off x="3624659" y="5005184"/>
            <a:ext cx="62995" cy="272738"/>
            <a:chOff x="7217924" y="9984406"/>
            <a:chExt cx="125982" cy="545476"/>
          </a:xfrm>
          <a:solidFill>
            <a:srgbClr val="68C0ED"/>
          </a:solidFill>
        </p:grpSpPr>
        <p:sp>
          <p:nvSpPr>
            <p:cNvPr id="114" name="Freeform 113">
              <a:extLst>
                <a:ext uri="{FF2B5EF4-FFF2-40B4-BE49-F238E27FC236}">
                  <a16:creationId xmlns:a16="http://schemas.microsoft.com/office/drawing/2014/main" id="{37AC2C80-6029-5B40-AA1F-93F67DCB15A8}"/>
                </a:ext>
              </a:extLst>
            </p:cNvPr>
            <p:cNvSpPr/>
            <p:nvPr/>
          </p:nvSpPr>
          <p:spPr>
            <a:xfrm>
              <a:off x="7217924" y="9984406"/>
              <a:ext cx="28368" cy="34139"/>
            </a:xfrm>
            <a:custGeom>
              <a:avLst/>
              <a:gdLst>
                <a:gd name="connsiteX0" fmla="*/ 6983 w 28368"/>
                <a:gd name="connsiteY0" fmla="*/ 7428 h 34139"/>
                <a:gd name="connsiteX1" fmla="*/ 17287 w 28368"/>
                <a:gd name="connsiteY1" fmla="*/ 28162 h 34139"/>
                <a:gd name="connsiteX2" fmla="*/ 23902 w 28368"/>
                <a:gd name="connsiteY2" fmla="*/ 18240 h 34139"/>
                <a:gd name="connsiteX3" fmla="*/ 17033 w 28368"/>
                <a:gd name="connsiteY3" fmla="*/ 34013 h 34139"/>
                <a:gd name="connsiteX4" fmla="*/ 17033 w 28368"/>
                <a:gd name="connsiteY4" fmla="*/ 34013 h 34139"/>
                <a:gd name="connsiteX5" fmla="*/ 15379 w 28368"/>
                <a:gd name="connsiteY5" fmla="*/ 32995 h 34139"/>
                <a:gd name="connsiteX6" fmla="*/ 368 w 28368"/>
                <a:gd name="connsiteY6" fmla="*/ 2849 h 34139"/>
                <a:gd name="connsiteX7" fmla="*/ 368 w 28368"/>
                <a:gd name="connsiteY7" fmla="*/ 432 h 34139"/>
                <a:gd name="connsiteX8" fmla="*/ 2785 w 28368"/>
                <a:gd name="connsiteY8" fmla="*/ 432 h 34139"/>
                <a:gd name="connsiteX9" fmla="*/ 27337 w 28368"/>
                <a:gd name="connsiteY9" fmla="*/ 16078 h 34139"/>
                <a:gd name="connsiteX10" fmla="*/ 28228 w 28368"/>
                <a:gd name="connsiteY10" fmla="*/ 17350 h 34139"/>
                <a:gd name="connsiteX11" fmla="*/ 28228 w 28368"/>
                <a:gd name="connsiteY11" fmla="*/ 18876 h 34139"/>
                <a:gd name="connsiteX12" fmla="*/ 18687 w 28368"/>
                <a:gd name="connsiteY12" fmla="*/ 33377 h 34139"/>
                <a:gd name="connsiteX13" fmla="*/ 17033 w 28368"/>
                <a:gd name="connsiteY13" fmla="*/ 34140 h 3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368" h="34139">
                  <a:moveTo>
                    <a:pt x="6983" y="7428"/>
                  </a:moveTo>
                  <a:lnTo>
                    <a:pt x="17287" y="28162"/>
                  </a:lnTo>
                  <a:lnTo>
                    <a:pt x="23902" y="18240"/>
                  </a:lnTo>
                  <a:close/>
                  <a:moveTo>
                    <a:pt x="17033" y="34013"/>
                  </a:moveTo>
                  <a:lnTo>
                    <a:pt x="17033" y="34013"/>
                  </a:lnTo>
                  <a:cubicBezTo>
                    <a:pt x="16319" y="34067"/>
                    <a:pt x="15652" y="33656"/>
                    <a:pt x="15379" y="32995"/>
                  </a:cubicBezTo>
                  <a:lnTo>
                    <a:pt x="368" y="2849"/>
                  </a:lnTo>
                  <a:cubicBezTo>
                    <a:pt x="-125" y="2119"/>
                    <a:pt x="-125" y="1163"/>
                    <a:pt x="368" y="432"/>
                  </a:cubicBezTo>
                  <a:cubicBezTo>
                    <a:pt x="1071" y="-143"/>
                    <a:pt x="2082" y="-143"/>
                    <a:pt x="2785" y="432"/>
                  </a:cubicBezTo>
                  <a:lnTo>
                    <a:pt x="27337" y="16078"/>
                  </a:lnTo>
                  <a:cubicBezTo>
                    <a:pt x="27743" y="16414"/>
                    <a:pt x="28051" y="16853"/>
                    <a:pt x="28228" y="17350"/>
                  </a:cubicBezTo>
                  <a:cubicBezTo>
                    <a:pt x="28413" y="17842"/>
                    <a:pt x="28413" y="18384"/>
                    <a:pt x="28228" y="18876"/>
                  </a:cubicBezTo>
                  <a:lnTo>
                    <a:pt x="18687" y="33377"/>
                  </a:lnTo>
                  <a:cubicBezTo>
                    <a:pt x="18286" y="33877"/>
                    <a:pt x="17673" y="34160"/>
                    <a:pt x="17033" y="34140"/>
                  </a:cubicBezTo>
                </a:path>
              </a:pathLst>
            </a:custGeom>
            <a:solidFill>
              <a:srgbClr val="68C0ED"/>
            </a:solidFill>
            <a:ln w="12707" cap="flat">
              <a:noFill/>
              <a:prstDash val="solid"/>
              <a:miter/>
            </a:ln>
          </p:spPr>
          <p:txBody>
            <a:bodyPr rtlCol="0" anchor="ctr">
              <a:noAutofit/>
            </a:bodyPr>
            <a:lstStyle/>
            <a:p>
              <a:endParaRPr lang="en-US" sz="900"/>
            </a:p>
          </p:txBody>
        </p:sp>
        <p:sp>
          <p:nvSpPr>
            <p:cNvPr id="115" name="Freeform 114">
              <a:extLst>
                <a:ext uri="{FF2B5EF4-FFF2-40B4-BE49-F238E27FC236}">
                  <a16:creationId xmlns:a16="http://schemas.microsoft.com/office/drawing/2014/main" id="{13C4D881-44EF-CE4B-82DC-2400C88628D0}"/>
                </a:ext>
              </a:extLst>
            </p:cNvPr>
            <p:cNvSpPr/>
            <p:nvPr/>
          </p:nvSpPr>
          <p:spPr>
            <a:xfrm>
              <a:off x="7254870" y="10496174"/>
              <a:ext cx="86809" cy="31800"/>
            </a:xfrm>
            <a:custGeom>
              <a:avLst/>
              <a:gdLst>
                <a:gd name="connsiteX0" fmla="*/ 4385 w 86809"/>
                <a:gd name="connsiteY0" fmla="*/ 129 h 31800"/>
                <a:gd name="connsiteX1" fmla="*/ 4385 w 86809"/>
                <a:gd name="connsiteY1" fmla="*/ 31801 h 31800"/>
                <a:gd name="connsiteX2" fmla="*/ 86311 w 86809"/>
                <a:gd name="connsiteY2" fmla="*/ 31801 h 31800"/>
                <a:gd name="connsiteX3" fmla="*/ 51581 w 86809"/>
                <a:gd name="connsiteY3" fmla="*/ 1 h 31800"/>
                <a:gd name="connsiteX4" fmla="*/ 4385 w 86809"/>
                <a:gd name="connsiteY4" fmla="*/ 1 h 3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09" h="31800">
                  <a:moveTo>
                    <a:pt x="4385" y="129"/>
                  </a:moveTo>
                  <a:cubicBezTo>
                    <a:pt x="-1464" y="9876"/>
                    <a:pt x="-1464" y="22053"/>
                    <a:pt x="4385" y="31801"/>
                  </a:cubicBezTo>
                  <a:lnTo>
                    <a:pt x="86311" y="31801"/>
                  </a:lnTo>
                  <a:cubicBezTo>
                    <a:pt x="86311" y="31801"/>
                    <a:pt x="93690" y="-126"/>
                    <a:pt x="51581" y="1"/>
                  </a:cubicBezTo>
                  <a:lnTo>
                    <a:pt x="4385" y="1"/>
                  </a:lnTo>
                  <a:close/>
                </a:path>
              </a:pathLst>
            </a:custGeom>
            <a:solidFill>
              <a:srgbClr val="68C0ED"/>
            </a:solidFill>
            <a:ln w="12707" cap="flat">
              <a:noFill/>
              <a:prstDash val="solid"/>
              <a:miter/>
            </a:ln>
          </p:spPr>
          <p:txBody>
            <a:bodyPr rtlCol="0" anchor="ctr">
              <a:noAutofit/>
            </a:bodyPr>
            <a:lstStyle/>
            <a:p>
              <a:endParaRPr lang="en-US" sz="900"/>
            </a:p>
          </p:txBody>
        </p:sp>
        <p:sp>
          <p:nvSpPr>
            <p:cNvPr id="116" name="Freeform 115">
              <a:extLst>
                <a:ext uri="{FF2B5EF4-FFF2-40B4-BE49-F238E27FC236}">
                  <a16:creationId xmlns:a16="http://schemas.microsoft.com/office/drawing/2014/main" id="{A4F747DA-E848-A249-9503-3119354FF4B3}"/>
                </a:ext>
              </a:extLst>
            </p:cNvPr>
            <p:cNvSpPr/>
            <p:nvPr/>
          </p:nvSpPr>
          <p:spPr>
            <a:xfrm>
              <a:off x="7253073" y="10494059"/>
              <a:ext cx="90832" cy="35823"/>
            </a:xfrm>
            <a:custGeom>
              <a:avLst/>
              <a:gdLst>
                <a:gd name="connsiteX0" fmla="*/ 7199 w 90832"/>
                <a:gd name="connsiteY0" fmla="*/ 31880 h 35823"/>
                <a:gd name="connsiteX1" fmla="*/ 86454 w 90832"/>
                <a:gd name="connsiteY1" fmla="*/ 31880 h 35823"/>
                <a:gd name="connsiteX2" fmla="*/ 81874 w 90832"/>
                <a:gd name="connsiteY2" fmla="*/ 14072 h 35823"/>
                <a:gd name="connsiteX3" fmla="*/ 53633 w 90832"/>
                <a:gd name="connsiteY3" fmla="*/ 4151 h 35823"/>
                <a:gd name="connsiteX4" fmla="*/ 7326 w 90832"/>
                <a:gd name="connsiteY4" fmla="*/ 4151 h 35823"/>
                <a:gd name="connsiteX5" fmla="*/ 7326 w 90832"/>
                <a:gd name="connsiteY5" fmla="*/ 31880 h 35823"/>
                <a:gd name="connsiteX6" fmla="*/ 88235 w 90832"/>
                <a:gd name="connsiteY6" fmla="*/ 35823 h 35823"/>
                <a:gd name="connsiteX7" fmla="*/ 6309 w 90832"/>
                <a:gd name="connsiteY7" fmla="*/ 35823 h 35823"/>
                <a:gd name="connsiteX8" fmla="*/ 4782 w 90832"/>
                <a:gd name="connsiteY8" fmla="*/ 35060 h 35823"/>
                <a:gd name="connsiteX9" fmla="*/ 4782 w 90832"/>
                <a:gd name="connsiteY9" fmla="*/ 1225 h 35823"/>
                <a:gd name="connsiteX10" fmla="*/ 6436 w 90832"/>
                <a:gd name="connsiteY10" fmla="*/ 208 h 35823"/>
                <a:gd name="connsiteX11" fmla="*/ 53887 w 90832"/>
                <a:gd name="connsiteY11" fmla="*/ 208 h 35823"/>
                <a:gd name="connsiteX12" fmla="*/ 85309 w 90832"/>
                <a:gd name="connsiteY12" fmla="*/ 11656 h 35823"/>
                <a:gd name="connsiteX13" fmla="*/ 90271 w 90832"/>
                <a:gd name="connsiteY13" fmla="*/ 34297 h 35823"/>
                <a:gd name="connsiteX14" fmla="*/ 88363 w 90832"/>
                <a:gd name="connsiteY14" fmla="*/ 35823 h 3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832" h="35823">
                  <a:moveTo>
                    <a:pt x="7199" y="31880"/>
                  </a:moveTo>
                  <a:lnTo>
                    <a:pt x="86454" y="31880"/>
                  </a:lnTo>
                  <a:cubicBezTo>
                    <a:pt x="87306" y="25574"/>
                    <a:pt x="85663" y="19185"/>
                    <a:pt x="81874" y="14072"/>
                  </a:cubicBezTo>
                  <a:cubicBezTo>
                    <a:pt x="74473" y="6622"/>
                    <a:pt x="64069" y="2967"/>
                    <a:pt x="53633" y="4151"/>
                  </a:cubicBezTo>
                  <a:lnTo>
                    <a:pt x="7326" y="4151"/>
                  </a:lnTo>
                  <a:cubicBezTo>
                    <a:pt x="2573" y="12783"/>
                    <a:pt x="2573" y="23248"/>
                    <a:pt x="7326" y="31880"/>
                  </a:cubicBezTo>
                  <a:moveTo>
                    <a:pt x="88235" y="35823"/>
                  </a:moveTo>
                  <a:lnTo>
                    <a:pt x="6309" y="35823"/>
                  </a:lnTo>
                  <a:cubicBezTo>
                    <a:pt x="5703" y="35845"/>
                    <a:pt x="5128" y="35558"/>
                    <a:pt x="4782" y="35060"/>
                  </a:cubicBezTo>
                  <a:cubicBezTo>
                    <a:pt x="-1596" y="24684"/>
                    <a:pt x="-1596" y="11602"/>
                    <a:pt x="4782" y="1225"/>
                  </a:cubicBezTo>
                  <a:cubicBezTo>
                    <a:pt x="5055" y="564"/>
                    <a:pt x="5723" y="154"/>
                    <a:pt x="6436" y="208"/>
                  </a:cubicBezTo>
                  <a:lnTo>
                    <a:pt x="53887" y="208"/>
                  </a:lnTo>
                  <a:cubicBezTo>
                    <a:pt x="65565" y="-1012"/>
                    <a:pt x="77154" y="3210"/>
                    <a:pt x="85309" y="11656"/>
                  </a:cubicBezTo>
                  <a:cubicBezTo>
                    <a:pt x="90053" y="18179"/>
                    <a:pt x="91852" y="26388"/>
                    <a:pt x="90271" y="34297"/>
                  </a:cubicBezTo>
                  <a:cubicBezTo>
                    <a:pt x="90045" y="35173"/>
                    <a:pt x="89267" y="35795"/>
                    <a:pt x="88363" y="35823"/>
                  </a:cubicBezTo>
                </a:path>
              </a:pathLst>
            </a:custGeom>
            <a:solidFill>
              <a:srgbClr val="68C0ED"/>
            </a:solidFill>
            <a:ln w="12707" cap="flat">
              <a:noFill/>
              <a:prstDash val="solid"/>
              <a:miter/>
            </a:ln>
          </p:spPr>
          <p:txBody>
            <a:bodyPr rtlCol="0" anchor="ctr">
              <a:noAutofit/>
            </a:bodyPr>
            <a:lstStyle/>
            <a:p>
              <a:endParaRPr lang="en-US" sz="900"/>
            </a:p>
          </p:txBody>
        </p:sp>
      </p:grpSp>
      <p:sp>
        <p:nvSpPr>
          <p:cNvPr id="117" name="Freeform 116">
            <a:extLst>
              <a:ext uri="{FF2B5EF4-FFF2-40B4-BE49-F238E27FC236}">
                <a16:creationId xmlns:a16="http://schemas.microsoft.com/office/drawing/2014/main" id="{E790F4C5-B553-A149-B5DB-9CF538961FE1}"/>
              </a:ext>
            </a:extLst>
          </p:cNvPr>
          <p:cNvSpPr/>
          <p:nvPr userDrawn="1"/>
        </p:nvSpPr>
        <p:spPr>
          <a:xfrm>
            <a:off x="3668926" y="5266410"/>
            <a:ext cx="6361" cy="6360"/>
          </a:xfrm>
          <a:custGeom>
            <a:avLst/>
            <a:gdLst>
              <a:gd name="connsiteX0" fmla="*/ -2 w 12721"/>
              <a:gd name="connsiteY0" fmla="*/ 1 h 12719"/>
              <a:gd name="connsiteX1" fmla="*/ -2 w 12721"/>
              <a:gd name="connsiteY1" fmla="*/ 1 h 12719"/>
            </a:gdLst>
            <a:ahLst/>
            <a:cxnLst>
              <a:cxn ang="0">
                <a:pos x="connsiteX0" y="connsiteY0"/>
              </a:cxn>
              <a:cxn ang="0">
                <a:pos x="connsiteX1" y="connsiteY1"/>
              </a:cxn>
            </a:cxnLst>
            <a:rect l="l" t="t" r="r" b="b"/>
            <a:pathLst>
              <a:path w="12721" h="12719">
                <a:moveTo>
                  <a:pt x="-2" y="1"/>
                </a:moveTo>
                <a:lnTo>
                  <a:pt x="-2" y="1"/>
                </a:lnTo>
                <a:close/>
              </a:path>
            </a:pathLst>
          </a:custGeom>
          <a:solidFill>
            <a:srgbClr val="68C0ED"/>
          </a:solidFill>
          <a:ln w="12707" cap="flat">
            <a:noFill/>
            <a:prstDash val="solid"/>
            <a:miter/>
          </a:ln>
        </p:spPr>
        <p:txBody>
          <a:bodyPr rtlCol="0" anchor="ctr">
            <a:noAutofit/>
          </a:bodyPr>
          <a:lstStyle/>
          <a:p>
            <a:endParaRPr lang="en-US" sz="900"/>
          </a:p>
        </p:txBody>
      </p:sp>
      <p:sp>
        <p:nvSpPr>
          <p:cNvPr id="118" name="Freeform 117">
            <a:extLst>
              <a:ext uri="{FF2B5EF4-FFF2-40B4-BE49-F238E27FC236}">
                <a16:creationId xmlns:a16="http://schemas.microsoft.com/office/drawing/2014/main" id="{89C7A2B8-A807-AA40-8808-F74045CD5446}"/>
              </a:ext>
            </a:extLst>
          </p:cNvPr>
          <p:cNvSpPr/>
          <p:nvPr userDrawn="1"/>
        </p:nvSpPr>
        <p:spPr>
          <a:xfrm>
            <a:off x="3667972" y="5260114"/>
            <a:ext cx="1972" cy="7314"/>
          </a:xfrm>
          <a:custGeom>
            <a:avLst/>
            <a:gdLst>
              <a:gd name="connsiteX0" fmla="*/ 1906 w 3943"/>
              <a:gd name="connsiteY0" fmla="*/ 14629 h 14627"/>
              <a:gd name="connsiteX1" fmla="*/ -2 w 3943"/>
              <a:gd name="connsiteY1" fmla="*/ 12593 h 14627"/>
              <a:gd name="connsiteX2" fmla="*/ -2 w 3943"/>
              <a:gd name="connsiteY2" fmla="*/ 1909 h 14627"/>
              <a:gd name="connsiteX3" fmla="*/ 1906 w 3943"/>
              <a:gd name="connsiteY3" fmla="*/ 1 h 14627"/>
              <a:gd name="connsiteX4" fmla="*/ 3942 w 3943"/>
              <a:gd name="connsiteY4" fmla="*/ 1909 h 14627"/>
              <a:gd name="connsiteX5" fmla="*/ 3942 w 3943"/>
              <a:gd name="connsiteY5" fmla="*/ 12594 h 14627"/>
              <a:gd name="connsiteX6" fmla="*/ 1906 w 3943"/>
              <a:gd name="connsiteY6" fmla="*/ 14629 h 1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 h="14627">
                <a:moveTo>
                  <a:pt x="1906" y="14629"/>
                </a:moveTo>
                <a:cubicBezTo>
                  <a:pt x="832" y="14561"/>
                  <a:pt x="-4" y="13670"/>
                  <a:pt x="-2" y="12593"/>
                </a:cubicBezTo>
                <a:lnTo>
                  <a:pt x="-2" y="1909"/>
                </a:lnTo>
                <a:cubicBezTo>
                  <a:pt x="-2" y="855"/>
                  <a:pt x="853" y="1"/>
                  <a:pt x="1906" y="1"/>
                </a:cubicBezTo>
                <a:cubicBezTo>
                  <a:pt x="2983" y="-1"/>
                  <a:pt x="3875" y="835"/>
                  <a:pt x="3942" y="1909"/>
                </a:cubicBezTo>
                <a:lnTo>
                  <a:pt x="3942" y="12594"/>
                </a:lnTo>
                <a:cubicBezTo>
                  <a:pt x="3942" y="13718"/>
                  <a:pt x="3031" y="14629"/>
                  <a:pt x="1906" y="14629"/>
                </a:cubicBezTo>
              </a:path>
            </a:pathLst>
          </a:custGeom>
          <a:solidFill>
            <a:srgbClr val="68C0ED"/>
          </a:solidFill>
          <a:ln w="12707" cap="flat">
            <a:noFill/>
            <a:prstDash val="solid"/>
            <a:miter/>
          </a:ln>
        </p:spPr>
        <p:txBody>
          <a:bodyPr rtlCol="0" anchor="ctr">
            <a:noAutofit/>
          </a:bodyPr>
          <a:lstStyle/>
          <a:p>
            <a:endParaRPr lang="en-US" sz="900"/>
          </a:p>
        </p:txBody>
      </p:sp>
      <p:sp>
        <p:nvSpPr>
          <p:cNvPr id="119" name="Freeform 118">
            <a:extLst>
              <a:ext uri="{FF2B5EF4-FFF2-40B4-BE49-F238E27FC236}">
                <a16:creationId xmlns:a16="http://schemas.microsoft.com/office/drawing/2014/main" id="{297F4DE5-96A5-EA49-9220-2318EBB39396}"/>
              </a:ext>
            </a:extLst>
          </p:cNvPr>
          <p:cNvSpPr/>
          <p:nvPr userDrawn="1"/>
        </p:nvSpPr>
        <p:spPr>
          <a:xfrm>
            <a:off x="3663202" y="5266410"/>
            <a:ext cx="6361" cy="6360"/>
          </a:xfrm>
          <a:custGeom>
            <a:avLst/>
            <a:gdLst>
              <a:gd name="connsiteX0" fmla="*/ -2 w 12721"/>
              <a:gd name="connsiteY0" fmla="*/ 1 h 12719"/>
              <a:gd name="connsiteX1" fmla="*/ -2 w 12721"/>
              <a:gd name="connsiteY1" fmla="*/ 1 h 12719"/>
            </a:gdLst>
            <a:ahLst/>
            <a:cxnLst>
              <a:cxn ang="0">
                <a:pos x="connsiteX0" y="connsiteY0"/>
              </a:cxn>
              <a:cxn ang="0">
                <a:pos x="connsiteX1" y="connsiteY1"/>
              </a:cxn>
            </a:cxnLst>
            <a:rect l="l" t="t" r="r" b="b"/>
            <a:pathLst>
              <a:path w="12721" h="12719">
                <a:moveTo>
                  <a:pt x="-2" y="1"/>
                </a:moveTo>
                <a:lnTo>
                  <a:pt x="-2" y="1"/>
                </a:lnTo>
                <a:close/>
              </a:path>
            </a:pathLst>
          </a:custGeom>
          <a:solidFill>
            <a:srgbClr val="68C0ED"/>
          </a:solidFill>
          <a:ln w="12707" cap="flat">
            <a:noFill/>
            <a:prstDash val="solid"/>
            <a:miter/>
          </a:ln>
        </p:spPr>
        <p:txBody>
          <a:bodyPr rtlCol="0" anchor="ctr">
            <a:noAutofit/>
          </a:bodyPr>
          <a:lstStyle/>
          <a:p>
            <a:endParaRPr lang="en-US" sz="900"/>
          </a:p>
        </p:txBody>
      </p:sp>
      <p:grpSp>
        <p:nvGrpSpPr>
          <p:cNvPr id="120" name="Graphic 22">
            <a:extLst>
              <a:ext uri="{FF2B5EF4-FFF2-40B4-BE49-F238E27FC236}">
                <a16:creationId xmlns:a16="http://schemas.microsoft.com/office/drawing/2014/main" id="{37D4484E-2C09-A64F-AFFE-24813B7E3242}"/>
              </a:ext>
            </a:extLst>
          </p:cNvPr>
          <p:cNvGrpSpPr/>
          <p:nvPr userDrawn="1"/>
        </p:nvGrpSpPr>
        <p:grpSpPr>
          <a:xfrm>
            <a:off x="3516220" y="5168657"/>
            <a:ext cx="147999" cy="98771"/>
            <a:chOff x="7001060" y="10311352"/>
            <a:chExt cx="295979" cy="197541"/>
          </a:xfrm>
          <a:solidFill>
            <a:srgbClr val="68C0ED"/>
          </a:solidFill>
        </p:grpSpPr>
        <p:sp>
          <p:nvSpPr>
            <p:cNvPr id="121" name="Freeform 120">
              <a:extLst>
                <a:ext uri="{FF2B5EF4-FFF2-40B4-BE49-F238E27FC236}">
                  <a16:creationId xmlns:a16="http://schemas.microsoft.com/office/drawing/2014/main" id="{172B5CB7-BE3F-0841-8626-5696039BD97E}"/>
                </a:ext>
              </a:extLst>
            </p:cNvPr>
            <p:cNvSpPr/>
            <p:nvPr/>
          </p:nvSpPr>
          <p:spPr>
            <a:xfrm>
              <a:off x="7293091" y="10494266"/>
              <a:ext cx="3947" cy="14627"/>
            </a:xfrm>
            <a:custGeom>
              <a:avLst/>
              <a:gdLst>
                <a:gd name="connsiteX0" fmla="*/ 1911 w 3947"/>
                <a:gd name="connsiteY0" fmla="*/ 14629 h 14627"/>
                <a:gd name="connsiteX1" fmla="*/ -2 w 3947"/>
                <a:gd name="connsiteY1" fmla="*/ 12725 h 14627"/>
                <a:gd name="connsiteX2" fmla="*/ 3 w 3947"/>
                <a:gd name="connsiteY2" fmla="*/ 12593 h 14627"/>
                <a:gd name="connsiteX3" fmla="*/ 3 w 3947"/>
                <a:gd name="connsiteY3" fmla="*/ 1909 h 14627"/>
                <a:gd name="connsiteX4" fmla="*/ 1911 w 3947"/>
                <a:gd name="connsiteY4" fmla="*/ 1 h 14627"/>
                <a:gd name="connsiteX5" fmla="*/ 3946 w 3947"/>
                <a:gd name="connsiteY5" fmla="*/ 1909 h 14627"/>
                <a:gd name="connsiteX6" fmla="*/ 3946 w 3947"/>
                <a:gd name="connsiteY6" fmla="*/ 12594 h 14627"/>
                <a:gd name="connsiteX7" fmla="*/ 1911 w 3947"/>
                <a:gd name="connsiteY7" fmla="*/ 14629 h 1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 h="14627">
                  <a:moveTo>
                    <a:pt x="1911" y="14629"/>
                  </a:moveTo>
                  <a:cubicBezTo>
                    <a:pt x="857" y="14631"/>
                    <a:pt x="1" y="13779"/>
                    <a:pt x="-2" y="12725"/>
                  </a:cubicBezTo>
                  <a:cubicBezTo>
                    <a:pt x="-2" y="12681"/>
                    <a:pt x="-1" y="12637"/>
                    <a:pt x="3" y="12593"/>
                  </a:cubicBezTo>
                  <a:lnTo>
                    <a:pt x="3" y="1909"/>
                  </a:lnTo>
                  <a:cubicBezTo>
                    <a:pt x="3" y="855"/>
                    <a:pt x="857" y="1"/>
                    <a:pt x="1911" y="1"/>
                  </a:cubicBezTo>
                  <a:cubicBezTo>
                    <a:pt x="2987" y="-1"/>
                    <a:pt x="3879" y="835"/>
                    <a:pt x="3946" y="1909"/>
                  </a:cubicBezTo>
                  <a:lnTo>
                    <a:pt x="3946" y="12594"/>
                  </a:lnTo>
                  <a:cubicBezTo>
                    <a:pt x="3946" y="13718"/>
                    <a:pt x="3035" y="14629"/>
                    <a:pt x="1911" y="14629"/>
                  </a:cubicBezTo>
                </a:path>
              </a:pathLst>
            </a:custGeom>
            <a:solidFill>
              <a:srgbClr val="68C0ED"/>
            </a:solidFill>
            <a:ln w="12707" cap="flat">
              <a:noFill/>
              <a:prstDash val="solid"/>
              <a:miter/>
            </a:ln>
          </p:spPr>
          <p:txBody>
            <a:bodyPr rtlCol="0" anchor="ctr">
              <a:noAutofit/>
            </a:bodyPr>
            <a:lstStyle/>
            <a:p>
              <a:endParaRPr lang="en-US" sz="900"/>
            </a:p>
          </p:txBody>
        </p:sp>
        <p:sp>
          <p:nvSpPr>
            <p:cNvPr id="122" name="Freeform 121">
              <a:extLst>
                <a:ext uri="{FF2B5EF4-FFF2-40B4-BE49-F238E27FC236}">
                  <a16:creationId xmlns:a16="http://schemas.microsoft.com/office/drawing/2014/main" id="{BD36880A-B6EE-B846-8309-765546FEC462}"/>
                </a:ext>
              </a:extLst>
            </p:cNvPr>
            <p:cNvSpPr/>
            <p:nvPr/>
          </p:nvSpPr>
          <p:spPr>
            <a:xfrm>
              <a:off x="7003045" y="10313350"/>
              <a:ext cx="50504" cy="83495"/>
            </a:xfrm>
            <a:custGeom>
              <a:avLst/>
              <a:gdLst>
                <a:gd name="connsiteX0" fmla="*/ 50503 w 50504"/>
                <a:gd name="connsiteY0" fmla="*/ 8945 h 83495"/>
                <a:gd name="connsiteX1" fmla="*/ 19844 w 50504"/>
                <a:gd name="connsiteY1" fmla="*/ 1313 h 83495"/>
                <a:gd name="connsiteX2" fmla="*/ -2 w 50504"/>
                <a:gd name="connsiteY2" fmla="*/ 80812 h 83495"/>
                <a:gd name="connsiteX3" fmla="*/ 39181 w 50504"/>
                <a:gd name="connsiteY3" fmla="*/ 55373 h 83495"/>
                <a:gd name="connsiteX4" fmla="*/ 41343 w 50504"/>
                <a:gd name="connsiteY4" fmla="*/ 46469 h 8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4" h="83495">
                  <a:moveTo>
                    <a:pt x="50503" y="8945"/>
                  </a:moveTo>
                  <a:cubicBezTo>
                    <a:pt x="42453" y="977"/>
                    <a:pt x="30690" y="-1951"/>
                    <a:pt x="19844" y="1313"/>
                  </a:cubicBezTo>
                  <a:lnTo>
                    <a:pt x="-2" y="80812"/>
                  </a:lnTo>
                  <a:cubicBezTo>
                    <a:pt x="-2" y="80812"/>
                    <a:pt x="29003" y="95694"/>
                    <a:pt x="39181" y="55373"/>
                  </a:cubicBezTo>
                  <a:lnTo>
                    <a:pt x="41343" y="46469"/>
                  </a:lnTo>
                  <a:close/>
                </a:path>
              </a:pathLst>
            </a:custGeom>
            <a:solidFill>
              <a:srgbClr val="68C0ED"/>
            </a:solidFill>
            <a:ln w="12707" cap="flat">
              <a:noFill/>
              <a:prstDash val="solid"/>
              <a:miter/>
            </a:ln>
          </p:spPr>
          <p:txBody>
            <a:bodyPr rtlCol="0" anchor="ctr">
              <a:noAutofit/>
            </a:bodyPr>
            <a:lstStyle/>
            <a:p>
              <a:endParaRPr lang="en-US" sz="900"/>
            </a:p>
          </p:txBody>
        </p:sp>
        <p:sp>
          <p:nvSpPr>
            <p:cNvPr id="123" name="Freeform 122">
              <a:extLst>
                <a:ext uri="{FF2B5EF4-FFF2-40B4-BE49-F238E27FC236}">
                  <a16:creationId xmlns:a16="http://schemas.microsoft.com/office/drawing/2014/main" id="{9F5B2C94-A62E-5248-A219-6BE8F31BF489}"/>
                </a:ext>
              </a:extLst>
            </p:cNvPr>
            <p:cNvSpPr/>
            <p:nvPr/>
          </p:nvSpPr>
          <p:spPr>
            <a:xfrm>
              <a:off x="7001060" y="10311352"/>
              <a:ext cx="54166" cy="87389"/>
            </a:xfrm>
            <a:custGeom>
              <a:avLst/>
              <a:gdLst>
                <a:gd name="connsiteX0" fmla="*/ 4274 w 54166"/>
                <a:gd name="connsiteY0" fmla="*/ 81665 h 87389"/>
                <a:gd name="connsiteX1" fmla="*/ 22593 w 54166"/>
                <a:gd name="connsiteY1" fmla="*/ 81665 h 87389"/>
                <a:gd name="connsiteX2" fmla="*/ 39258 w 54166"/>
                <a:gd name="connsiteY2" fmla="*/ 56225 h 87389"/>
                <a:gd name="connsiteX3" fmla="*/ 50326 w 54166"/>
                <a:gd name="connsiteY3" fmla="*/ 11579 h 87389"/>
                <a:gd name="connsiteX4" fmla="*/ 23483 w 54166"/>
                <a:gd name="connsiteY4" fmla="*/ 4583 h 87389"/>
                <a:gd name="connsiteX5" fmla="*/ 13815 w 54166"/>
                <a:gd name="connsiteY5" fmla="*/ 87389 h 87389"/>
                <a:gd name="connsiteX6" fmla="*/ 1094 w 54166"/>
                <a:gd name="connsiteY6" fmla="*/ 84464 h 87389"/>
                <a:gd name="connsiteX7" fmla="*/ 76 w 54166"/>
                <a:gd name="connsiteY7" fmla="*/ 82301 h 87389"/>
                <a:gd name="connsiteX8" fmla="*/ 19921 w 54166"/>
                <a:gd name="connsiteY8" fmla="*/ 2802 h 87389"/>
                <a:gd name="connsiteX9" fmla="*/ 21066 w 54166"/>
                <a:gd name="connsiteY9" fmla="*/ 1530 h 87389"/>
                <a:gd name="connsiteX10" fmla="*/ 53888 w 54166"/>
                <a:gd name="connsiteY10" fmla="*/ 9544 h 87389"/>
                <a:gd name="connsiteX11" fmla="*/ 53888 w 54166"/>
                <a:gd name="connsiteY11" fmla="*/ 11452 h 87389"/>
                <a:gd name="connsiteX12" fmla="*/ 42566 w 54166"/>
                <a:gd name="connsiteY12" fmla="*/ 57243 h 87389"/>
                <a:gd name="connsiteX13" fmla="*/ 23738 w 54166"/>
                <a:gd name="connsiteY13" fmla="*/ 85227 h 87389"/>
                <a:gd name="connsiteX14" fmla="*/ 13306 w 54166"/>
                <a:gd name="connsiteY14" fmla="*/ 87389 h 8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166" h="87389">
                  <a:moveTo>
                    <a:pt x="4274" y="81665"/>
                  </a:moveTo>
                  <a:cubicBezTo>
                    <a:pt x="10154" y="84015"/>
                    <a:pt x="16713" y="84015"/>
                    <a:pt x="22593" y="81665"/>
                  </a:cubicBezTo>
                  <a:cubicBezTo>
                    <a:pt x="31764" y="76198"/>
                    <a:pt x="37910" y="66816"/>
                    <a:pt x="39258" y="56225"/>
                  </a:cubicBezTo>
                  <a:lnTo>
                    <a:pt x="50326" y="11579"/>
                  </a:lnTo>
                  <a:cubicBezTo>
                    <a:pt x="43170" y="4800"/>
                    <a:pt x="33039" y="2160"/>
                    <a:pt x="23483" y="4583"/>
                  </a:cubicBezTo>
                  <a:close/>
                  <a:moveTo>
                    <a:pt x="13815" y="87389"/>
                  </a:moveTo>
                  <a:cubicBezTo>
                    <a:pt x="9404" y="87421"/>
                    <a:pt x="5047" y="86419"/>
                    <a:pt x="1094" y="84464"/>
                  </a:cubicBezTo>
                  <a:cubicBezTo>
                    <a:pt x="249" y="84111"/>
                    <a:pt x="-191" y="83176"/>
                    <a:pt x="76" y="82301"/>
                  </a:cubicBezTo>
                  <a:lnTo>
                    <a:pt x="19921" y="2802"/>
                  </a:lnTo>
                  <a:cubicBezTo>
                    <a:pt x="20081" y="2221"/>
                    <a:pt x="20505" y="1750"/>
                    <a:pt x="21066" y="1530"/>
                  </a:cubicBezTo>
                  <a:cubicBezTo>
                    <a:pt x="32645" y="-2155"/>
                    <a:pt x="45312" y="937"/>
                    <a:pt x="53888" y="9544"/>
                  </a:cubicBezTo>
                  <a:cubicBezTo>
                    <a:pt x="54257" y="10126"/>
                    <a:pt x="54257" y="10869"/>
                    <a:pt x="53888" y="11452"/>
                  </a:cubicBezTo>
                  <a:lnTo>
                    <a:pt x="42566" y="57243"/>
                  </a:lnTo>
                  <a:cubicBezTo>
                    <a:pt x="40977" y="68988"/>
                    <a:pt x="34020" y="79328"/>
                    <a:pt x="23738" y="85227"/>
                  </a:cubicBezTo>
                  <a:cubicBezTo>
                    <a:pt x="20452" y="86675"/>
                    <a:pt x="16897" y="87412"/>
                    <a:pt x="13306" y="87389"/>
                  </a:cubicBezTo>
                </a:path>
              </a:pathLst>
            </a:custGeom>
            <a:solidFill>
              <a:srgbClr val="68C0ED"/>
            </a:solidFill>
            <a:ln w="12707" cap="flat">
              <a:noFill/>
              <a:prstDash val="solid"/>
              <a:miter/>
            </a:ln>
          </p:spPr>
          <p:txBody>
            <a:bodyPr rtlCol="0" anchor="ctr">
              <a:noAutofit/>
            </a:bodyPr>
            <a:lstStyle/>
            <a:p>
              <a:endParaRPr lang="en-US" sz="900"/>
            </a:p>
          </p:txBody>
        </p:sp>
      </p:grpSp>
      <p:sp>
        <p:nvSpPr>
          <p:cNvPr id="124" name="Freeform 123">
            <a:extLst>
              <a:ext uri="{FF2B5EF4-FFF2-40B4-BE49-F238E27FC236}">
                <a16:creationId xmlns:a16="http://schemas.microsoft.com/office/drawing/2014/main" id="{74E4D6E9-6EB2-C742-A80D-080B45B4A32C}"/>
              </a:ext>
            </a:extLst>
          </p:cNvPr>
          <p:cNvSpPr/>
          <p:nvPr userDrawn="1"/>
        </p:nvSpPr>
        <p:spPr>
          <a:xfrm>
            <a:off x="3531589" y="5195752"/>
            <a:ext cx="5216" cy="1336"/>
          </a:xfrm>
          <a:custGeom>
            <a:avLst/>
            <a:gdLst>
              <a:gd name="connsiteX0" fmla="*/ 10430 w 10431"/>
              <a:gd name="connsiteY0" fmla="*/ 2672 h 2671"/>
              <a:gd name="connsiteX1" fmla="*/ -2 w 10431"/>
              <a:gd name="connsiteY1" fmla="*/ 1 h 2671"/>
            </a:gdLst>
            <a:ahLst/>
            <a:cxnLst>
              <a:cxn ang="0">
                <a:pos x="connsiteX0" y="connsiteY0"/>
              </a:cxn>
              <a:cxn ang="0">
                <a:pos x="connsiteX1" y="connsiteY1"/>
              </a:cxn>
            </a:cxnLst>
            <a:rect l="l" t="t" r="r" b="b"/>
            <a:pathLst>
              <a:path w="10431" h="2671">
                <a:moveTo>
                  <a:pt x="10430" y="2672"/>
                </a:moveTo>
                <a:lnTo>
                  <a:pt x="-2" y="1"/>
                </a:lnTo>
                <a:close/>
              </a:path>
            </a:pathLst>
          </a:custGeom>
          <a:solidFill>
            <a:srgbClr val="68C0ED"/>
          </a:solidFill>
          <a:ln w="12707" cap="flat">
            <a:noFill/>
            <a:prstDash val="solid"/>
            <a:miter/>
          </a:ln>
        </p:spPr>
        <p:txBody>
          <a:bodyPr rtlCol="0" anchor="ctr">
            <a:noAutofit/>
          </a:bodyPr>
          <a:lstStyle/>
          <a:p>
            <a:endParaRPr lang="en-US" sz="900"/>
          </a:p>
        </p:txBody>
      </p:sp>
      <p:sp>
        <p:nvSpPr>
          <p:cNvPr id="125" name="Freeform 124">
            <a:extLst>
              <a:ext uri="{FF2B5EF4-FFF2-40B4-BE49-F238E27FC236}">
                <a16:creationId xmlns:a16="http://schemas.microsoft.com/office/drawing/2014/main" id="{5A3E7A1C-A3A4-5D4F-AD1E-4EEDD053A78E}"/>
              </a:ext>
            </a:extLst>
          </p:cNvPr>
          <p:cNvSpPr/>
          <p:nvPr userDrawn="1"/>
        </p:nvSpPr>
        <p:spPr>
          <a:xfrm>
            <a:off x="3530588" y="5194989"/>
            <a:ext cx="7428" cy="3370"/>
          </a:xfrm>
          <a:custGeom>
            <a:avLst/>
            <a:gdLst>
              <a:gd name="connsiteX0" fmla="*/ 12433 w 14855"/>
              <a:gd name="connsiteY0" fmla="*/ 6615 h 6740"/>
              <a:gd name="connsiteX1" fmla="*/ 12433 w 14855"/>
              <a:gd name="connsiteY1" fmla="*/ 6615 h 6740"/>
              <a:gd name="connsiteX2" fmla="*/ 2001 w 14855"/>
              <a:gd name="connsiteY2" fmla="*/ 4071 h 6740"/>
              <a:gd name="connsiteX3" fmla="*/ -1 w 14855"/>
              <a:gd name="connsiteY3" fmla="*/ 2003 h 6740"/>
              <a:gd name="connsiteX4" fmla="*/ 2067 w 14855"/>
              <a:gd name="connsiteY4" fmla="*/ 1 h 6740"/>
              <a:gd name="connsiteX5" fmla="*/ 3019 w 14855"/>
              <a:gd name="connsiteY5" fmla="*/ 255 h 6740"/>
              <a:gd name="connsiteX6" fmla="*/ 13323 w 14855"/>
              <a:gd name="connsiteY6" fmla="*/ 2799 h 6740"/>
              <a:gd name="connsiteX7" fmla="*/ 14790 w 14855"/>
              <a:gd name="connsiteY7" fmla="*/ 5275 h 6740"/>
              <a:gd name="connsiteX8" fmla="*/ 13323 w 14855"/>
              <a:gd name="connsiteY8" fmla="*/ 6742 h 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55" h="6740">
                <a:moveTo>
                  <a:pt x="12433" y="6615"/>
                </a:moveTo>
                <a:lnTo>
                  <a:pt x="12433" y="6615"/>
                </a:lnTo>
                <a:lnTo>
                  <a:pt x="2001" y="4071"/>
                </a:lnTo>
                <a:cubicBezTo>
                  <a:pt x="877" y="4053"/>
                  <a:pt x="-20" y="3127"/>
                  <a:pt x="-1" y="2003"/>
                </a:cubicBezTo>
                <a:cubicBezTo>
                  <a:pt x="17" y="879"/>
                  <a:pt x="943" y="-17"/>
                  <a:pt x="2067" y="1"/>
                </a:cubicBezTo>
                <a:cubicBezTo>
                  <a:pt x="2400" y="7"/>
                  <a:pt x="2727" y="94"/>
                  <a:pt x="3019" y="255"/>
                </a:cubicBezTo>
                <a:lnTo>
                  <a:pt x="13323" y="2799"/>
                </a:lnTo>
                <a:cubicBezTo>
                  <a:pt x="14412" y="3077"/>
                  <a:pt x="15069" y="4186"/>
                  <a:pt x="14790" y="5275"/>
                </a:cubicBezTo>
                <a:cubicBezTo>
                  <a:pt x="14606" y="5995"/>
                  <a:pt x="14043" y="6557"/>
                  <a:pt x="13323" y="6742"/>
                </a:cubicBezTo>
              </a:path>
            </a:pathLst>
          </a:custGeom>
          <a:solidFill>
            <a:srgbClr val="68C0ED"/>
          </a:solidFill>
          <a:ln w="12707" cap="flat">
            <a:noFill/>
            <a:prstDash val="solid"/>
            <a:miter/>
          </a:ln>
        </p:spPr>
        <p:txBody>
          <a:bodyPr rtlCol="0" anchor="ctr">
            <a:noAutofit/>
          </a:bodyPr>
          <a:lstStyle/>
          <a:p>
            <a:endParaRPr lang="en-US" sz="900"/>
          </a:p>
        </p:txBody>
      </p:sp>
      <p:sp>
        <p:nvSpPr>
          <p:cNvPr id="126" name="Freeform 125">
            <a:extLst>
              <a:ext uri="{FF2B5EF4-FFF2-40B4-BE49-F238E27FC236}">
                <a16:creationId xmlns:a16="http://schemas.microsoft.com/office/drawing/2014/main" id="{9BDE1A19-0FED-9240-BC2C-8F9FCEE16E00}"/>
              </a:ext>
            </a:extLst>
          </p:cNvPr>
          <p:cNvSpPr/>
          <p:nvPr userDrawn="1"/>
        </p:nvSpPr>
        <p:spPr>
          <a:xfrm>
            <a:off x="3533243" y="5190218"/>
            <a:ext cx="5152" cy="1272"/>
          </a:xfrm>
          <a:custGeom>
            <a:avLst/>
            <a:gdLst>
              <a:gd name="connsiteX0" fmla="*/ 10303 w 10304"/>
              <a:gd name="connsiteY0" fmla="*/ 2545 h 2543"/>
              <a:gd name="connsiteX1" fmla="*/ -2 w 10304"/>
              <a:gd name="connsiteY1" fmla="*/ 1 h 2543"/>
            </a:gdLst>
            <a:ahLst/>
            <a:cxnLst>
              <a:cxn ang="0">
                <a:pos x="connsiteX0" y="connsiteY0"/>
              </a:cxn>
              <a:cxn ang="0">
                <a:pos x="connsiteX1" y="connsiteY1"/>
              </a:cxn>
            </a:cxnLst>
            <a:rect l="l" t="t" r="r" b="b"/>
            <a:pathLst>
              <a:path w="10304" h="2543">
                <a:moveTo>
                  <a:pt x="10303" y="2545"/>
                </a:moveTo>
                <a:lnTo>
                  <a:pt x="-2" y="1"/>
                </a:lnTo>
                <a:close/>
              </a:path>
            </a:pathLst>
          </a:custGeom>
          <a:solidFill>
            <a:srgbClr val="68C0ED"/>
          </a:solidFill>
          <a:ln w="12707" cap="flat">
            <a:noFill/>
            <a:prstDash val="solid"/>
            <a:miter/>
          </a:ln>
        </p:spPr>
        <p:txBody>
          <a:bodyPr rtlCol="0" anchor="ctr">
            <a:noAutofit/>
          </a:bodyPr>
          <a:lstStyle/>
          <a:p>
            <a:endParaRPr lang="en-US" sz="900"/>
          </a:p>
        </p:txBody>
      </p:sp>
      <p:grpSp>
        <p:nvGrpSpPr>
          <p:cNvPr id="127" name="Graphic 22">
            <a:extLst>
              <a:ext uri="{FF2B5EF4-FFF2-40B4-BE49-F238E27FC236}">
                <a16:creationId xmlns:a16="http://schemas.microsoft.com/office/drawing/2014/main" id="{37D4484E-2C09-A64F-AFFE-24813B7E3242}"/>
              </a:ext>
            </a:extLst>
          </p:cNvPr>
          <p:cNvGrpSpPr/>
          <p:nvPr userDrawn="1"/>
        </p:nvGrpSpPr>
        <p:grpSpPr>
          <a:xfrm>
            <a:off x="3532452" y="4927251"/>
            <a:ext cx="139850" cy="265321"/>
            <a:chOff x="7033522" y="9828541"/>
            <a:chExt cx="279682" cy="530641"/>
          </a:xfrm>
          <a:solidFill>
            <a:srgbClr val="68C0ED"/>
          </a:solidFill>
        </p:grpSpPr>
        <p:sp>
          <p:nvSpPr>
            <p:cNvPr id="128" name="Freeform 127">
              <a:extLst>
                <a:ext uri="{FF2B5EF4-FFF2-40B4-BE49-F238E27FC236}">
                  <a16:creationId xmlns:a16="http://schemas.microsoft.com/office/drawing/2014/main" id="{21D67754-3891-8C49-9F5B-099CBBDCC671}"/>
                </a:ext>
              </a:extLst>
            </p:cNvPr>
            <p:cNvSpPr/>
            <p:nvPr/>
          </p:nvSpPr>
          <p:spPr>
            <a:xfrm>
              <a:off x="7033522" y="10352611"/>
              <a:ext cx="14259" cy="6570"/>
            </a:xfrm>
            <a:custGeom>
              <a:avLst/>
              <a:gdLst>
                <a:gd name="connsiteX0" fmla="*/ 11884 w 14259"/>
                <a:gd name="connsiteY0" fmla="*/ 6444 h 6570"/>
                <a:gd name="connsiteX1" fmla="*/ 11884 w 14259"/>
                <a:gd name="connsiteY1" fmla="*/ 6444 h 6570"/>
                <a:gd name="connsiteX2" fmla="*/ 1452 w 14259"/>
                <a:gd name="connsiteY2" fmla="*/ 3900 h 6570"/>
                <a:gd name="connsiteX3" fmla="*/ 53 w 14259"/>
                <a:gd name="connsiteY3" fmla="*/ 1484 h 6570"/>
                <a:gd name="connsiteX4" fmla="*/ 2339 w 14259"/>
                <a:gd name="connsiteY4" fmla="*/ 49 h 6570"/>
                <a:gd name="connsiteX5" fmla="*/ 2470 w 14259"/>
                <a:gd name="connsiteY5" fmla="*/ 84 h 6570"/>
                <a:gd name="connsiteX6" fmla="*/ 12775 w 14259"/>
                <a:gd name="connsiteY6" fmla="*/ 2628 h 6570"/>
                <a:gd name="connsiteX7" fmla="*/ 14209 w 14259"/>
                <a:gd name="connsiteY7" fmla="*/ 4914 h 6570"/>
                <a:gd name="connsiteX8" fmla="*/ 14174 w 14259"/>
                <a:gd name="connsiteY8" fmla="*/ 5045 h 6570"/>
                <a:gd name="connsiteX9" fmla="*/ 12266 w 14259"/>
                <a:gd name="connsiteY9" fmla="*/ 6571 h 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9" h="6570">
                  <a:moveTo>
                    <a:pt x="11884" y="6444"/>
                  </a:moveTo>
                  <a:lnTo>
                    <a:pt x="11884" y="6444"/>
                  </a:lnTo>
                  <a:lnTo>
                    <a:pt x="1452" y="3900"/>
                  </a:lnTo>
                  <a:cubicBezTo>
                    <a:pt x="419" y="3592"/>
                    <a:pt x="-194" y="2533"/>
                    <a:pt x="53" y="1484"/>
                  </a:cubicBezTo>
                  <a:cubicBezTo>
                    <a:pt x="288" y="456"/>
                    <a:pt x="1312" y="-186"/>
                    <a:pt x="2339" y="49"/>
                  </a:cubicBezTo>
                  <a:cubicBezTo>
                    <a:pt x="2383" y="60"/>
                    <a:pt x="2427" y="71"/>
                    <a:pt x="2470" y="84"/>
                  </a:cubicBezTo>
                  <a:lnTo>
                    <a:pt x="12775" y="2628"/>
                  </a:lnTo>
                  <a:cubicBezTo>
                    <a:pt x="13802" y="2863"/>
                    <a:pt x="14444" y="3887"/>
                    <a:pt x="14209" y="4914"/>
                  </a:cubicBezTo>
                  <a:cubicBezTo>
                    <a:pt x="14199" y="4958"/>
                    <a:pt x="14187" y="5002"/>
                    <a:pt x="14174" y="5045"/>
                  </a:cubicBezTo>
                  <a:cubicBezTo>
                    <a:pt x="13990" y="5948"/>
                    <a:pt x="13187" y="6590"/>
                    <a:pt x="12266" y="6571"/>
                  </a:cubicBezTo>
                </a:path>
              </a:pathLst>
            </a:custGeom>
            <a:solidFill>
              <a:srgbClr val="68C0ED"/>
            </a:solidFill>
            <a:ln w="12707" cap="flat">
              <a:noFill/>
              <a:prstDash val="solid"/>
              <a:miter/>
            </a:ln>
          </p:spPr>
          <p:txBody>
            <a:bodyPr rtlCol="0" anchor="ctr">
              <a:noAutofit/>
            </a:bodyPr>
            <a:lstStyle/>
            <a:p>
              <a:endParaRPr lang="en-US" sz="900"/>
            </a:p>
          </p:txBody>
        </p:sp>
        <p:sp>
          <p:nvSpPr>
            <p:cNvPr id="129" name="Freeform 128">
              <a:extLst>
                <a:ext uri="{FF2B5EF4-FFF2-40B4-BE49-F238E27FC236}">
                  <a16:creationId xmlns:a16="http://schemas.microsoft.com/office/drawing/2014/main" id="{25EBAEF8-3DE2-9D4A-AEA5-4AD16D4C86E9}"/>
                </a:ext>
              </a:extLst>
            </p:cNvPr>
            <p:cNvSpPr/>
            <p:nvPr/>
          </p:nvSpPr>
          <p:spPr>
            <a:xfrm>
              <a:off x="7170078" y="9854943"/>
              <a:ext cx="143126" cy="118653"/>
            </a:xfrm>
            <a:custGeom>
              <a:avLst/>
              <a:gdLst>
                <a:gd name="connsiteX0" fmla="*/ 13101 w 143126"/>
                <a:gd name="connsiteY0" fmla="*/ 51923 h 118653"/>
                <a:gd name="connsiteX1" fmla="*/ -2 w 143126"/>
                <a:gd name="connsiteY1" fmla="*/ 65024 h 118653"/>
                <a:gd name="connsiteX2" fmla="*/ 13101 w 143126"/>
                <a:gd name="connsiteY2" fmla="*/ 78126 h 118653"/>
                <a:gd name="connsiteX3" fmla="*/ 16028 w 143126"/>
                <a:gd name="connsiteY3" fmla="*/ 78126 h 118653"/>
                <a:gd name="connsiteX4" fmla="*/ 90369 w 143126"/>
                <a:gd name="connsiteY4" fmla="*/ 115696 h 118653"/>
                <a:gd name="connsiteX5" fmla="*/ 130521 w 143126"/>
                <a:gd name="connsiteY5" fmla="*/ 66296 h 118653"/>
                <a:gd name="connsiteX6" fmla="*/ 143115 w 143126"/>
                <a:gd name="connsiteY6" fmla="*/ 52686 h 118653"/>
                <a:gd name="connsiteX7" fmla="*/ 129503 w 143126"/>
                <a:gd name="connsiteY7" fmla="*/ 40093 h 118653"/>
                <a:gd name="connsiteX8" fmla="*/ 127977 w 143126"/>
                <a:gd name="connsiteY8" fmla="*/ 40093 h 118653"/>
                <a:gd name="connsiteX9" fmla="*/ 75309 w 143126"/>
                <a:gd name="connsiteY9" fmla="*/ 153 h 118653"/>
                <a:gd name="connsiteX10" fmla="*/ 17300 w 143126"/>
                <a:gd name="connsiteY10" fmla="*/ 40093 h 11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126" h="118653">
                  <a:moveTo>
                    <a:pt x="13101" y="51923"/>
                  </a:moveTo>
                  <a:cubicBezTo>
                    <a:pt x="5865" y="51923"/>
                    <a:pt x="-2" y="57789"/>
                    <a:pt x="-2" y="65024"/>
                  </a:cubicBezTo>
                  <a:cubicBezTo>
                    <a:pt x="-2" y="72260"/>
                    <a:pt x="5865" y="78126"/>
                    <a:pt x="13101" y="78126"/>
                  </a:cubicBezTo>
                  <a:cubicBezTo>
                    <a:pt x="14072" y="78255"/>
                    <a:pt x="15056" y="78255"/>
                    <a:pt x="16028" y="78126"/>
                  </a:cubicBezTo>
                  <a:cubicBezTo>
                    <a:pt x="26180" y="109026"/>
                    <a:pt x="59464" y="125848"/>
                    <a:pt x="90369" y="115696"/>
                  </a:cubicBezTo>
                  <a:cubicBezTo>
                    <a:pt x="112267" y="108504"/>
                    <a:pt x="127957" y="89200"/>
                    <a:pt x="130521" y="66296"/>
                  </a:cubicBezTo>
                  <a:cubicBezTo>
                    <a:pt x="137758" y="66015"/>
                    <a:pt x="143396" y="59922"/>
                    <a:pt x="143115" y="52686"/>
                  </a:cubicBezTo>
                  <a:cubicBezTo>
                    <a:pt x="142834" y="45450"/>
                    <a:pt x="136740" y="39812"/>
                    <a:pt x="129503" y="40093"/>
                  </a:cubicBezTo>
                  <a:lnTo>
                    <a:pt x="127977" y="40093"/>
                  </a:lnTo>
                  <a:cubicBezTo>
                    <a:pt x="120825" y="16850"/>
                    <a:pt x="99623" y="772"/>
                    <a:pt x="75309" y="153"/>
                  </a:cubicBezTo>
                  <a:cubicBezTo>
                    <a:pt x="63606" y="153"/>
                    <a:pt x="28367" y="-4680"/>
                    <a:pt x="17300" y="40093"/>
                  </a:cubicBezTo>
                  <a:close/>
                </a:path>
              </a:pathLst>
            </a:custGeom>
            <a:solidFill>
              <a:srgbClr val="68C0ED"/>
            </a:solidFill>
            <a:ln w="12707" cap="flat">
              <a:noFill/>
              <a:prstDash val="solid"/>
              <a:miter/>
            </a:ln>
          </p:spPr>
          <p:txBody>
            <a:bodyPr rtlCol="0" anchor="ctr">
              <a:noAutofit/>
            </a:bodyPr>
            <a:lstStyle/>
            <a:p>
              <a:endParaRPr lang="en-US" sz="900"/>
            </a:p>
          </p:txBody>
        </p:sp>
        <p:sp>
          <p:nvSpPr>
            <p:cNvPr id="130" name="Freeform 129">
              <a:extLst>
                <a:ext uri="{FF2B5EF4-FFF2-40B4-BE49-F238E27FC236}">
                  <a16:creationId xmlns:a16="http://schemas.microsoft.com/office/drawing/2014/main" id="{21920636-C87A-3440-9516-EFD128267C05}"/>
                </a:ext>
              </a:extLst>
            </p:cNvPr>
            <p:cNvSpPr/>
            <p:nvPr/>
          </p:nvSpPr>
          <p:spPr>
            <a:xfrm>
              <a:off x="7168531" y="9853017"/>
              <a:ext cx="144481" cy="122407"/>
            </a:xfrm>
            <a:custGeom>
              <a:avLst/>
              <a:gdLst>
                <a:gd name="connsiteX0" fmla="*/ 73168 w 144481"/>
                <a:gd name="connsiteY0" fmla="*/ 121900 h 122407"/>
                <a:gd name="connsiteX1" fmla="*/ 69861 w 144481"/>
                <a:gd name="connsiteY1" fmla="*/ 121900 h 122407"/>
                <a:gd name="connsiteX2" fmla="*/ 16049 w 144481"/>
                <a:gd name="connsiteY2" fmla="*/ 82214 h 122407"/>
                <a:gd name="connsiteX3" fmla="*/ 14267 w 144481"/>
                <a:gd name="connsiteY3" fmla="*/ 82214 h 122407"/>
                <a:gd name="connsiteX4" fmla="*/ 19 w 144481"/>
                <a:gd name="connsiteY4" fmla="*/ 66187 h 122407"/>
                <a:gd name="connsiteX5" fmla="*/ 14649 w 144481"/>
                <a:gd name="connsiteY5" fmla="*/ 52068 h 122407"/>
                <a:gd name="connsiteX6" fmla="*/ 14649 w 144481"/>
                <a:gd name="connsiteY6" fmla="*/ 52068 h 122407"/>
                <a:gd name="connsiteX7" fmla="*/ 16680 w 144481"/>
                <a:gd name="connsiteY7" fmla="*/ 53844 h 122407"/>
                <a:gd name="connsiteX8" fmla="*/ 16685 w 144481"/>
                <a:gd name="connsiteY8" fmla="*/ 53976 h 122407"/>
                <a:gd name="connsiteX9" fmla="*/ 14776 w 144481"/>
                <a:gd name="connsiteY9" fmla="*/ 56011 h 122407"/>
                <a:gd name="connsiteX10" fmla="*/ 3987 w 144481"/>
                <a:gd name="connsiteY10" fmla="*/ 67596 h 122407"/>
                <a:gd name="connsiteX11" fmla="*/ 6762 w 144481"/>
                <a:gd name="connsiteY11" fmla="*/ 74582 h 122407"/>
                <a:gd name="connsiteX12" fmla="*/ 14395 w 144481"/>
                <a:gd name="connsiteY12" fmla="*/ 78270 h 122407"/>
                <a:gd name="connsiteX13" fmla="*/ 17066 w 144481"/>
                <a:gd name="connsiteY13" fmla="*/ 78270 h 122407"/>
                <a:gd name="connsiteX14" fmla="*/ 19229 w 144481"/>
                <a:gd name="connsiteY14" fmla="*/ 79670 h 122407"/>
                <a:gd name="connsiteX15" fmla="*/ 91509 w 144481"/>
                <a:gd name="connsiteY15" fmla="*/ 115329 h 122407"/>
                <a:gd name="connsiteX16" fmla="*/ 129779 w 144481"/>
                <a:gd name="connsiteY16" fmla="*/ 68222 h 122407"/>
                <a:gd name="connsiteX17" fmla="*/ 131433 w 144481"/>
                <a:gd name="connsiteY17" fmla="*/ 66441 h 122407"/>
                <a:gd name="connsiteX18" fmla="*/ 142055 w 144481"/>
                <a:gd name="connsiteY18" fmla="*/ 54929 h 122407"/>
                <a:gd name="connsiteX19" fmla="*/ 130542 w 144481"/>
                <a:gd name="connsiteY19" fmla="*/ 44308 h 122407"/>
                <a:gd name="connsiteX20" fmla="*/ 129270 w 144481"/>
                <a:gd name="connsiteY20" fmla="*/ 44309 h 122407"/>
                <a:gd name="connsiteX21" fmla="*/ 127254 w 144481"/>
                <a:gd name="connsiteY21" fmla="*/ 43123 h 122407"/>
                <a:gd name="connsiteX22" fmla="*/ 127234 w 144481"/>
                <a:gd name="connsiteY22" fmla="*/ 43037 h 122407"/>
                <a:gd name="connsiteX23" fmla="*/ 77112 w 144481"/>
                <a:gd name="connsiteY23" fmla="*/ 4877 h 122407"/>
                <a:gd name="connsiteX24" fmla="*/ 72914 w 144481"/>
                <a:gd name="connsiteY24" fmla="*/ 4877 h 122407"/>
                <a:gd name="connsiteX25" fmla="*/ 20452 w 144481"/>
                <a:gd name="connsiteY25" fmla="*/ 42546 h 122407"/>
                <a:gd name="connsiteX26" fmla="*/ 20374 w 144481"/>
                <a:gd name="connsiteY26" fmla="*/ 43037 h 122407"/>
                <a:gd name="connsiteX27" fmla="*/ 17957 w 144481"/>
                <a:gd name="connsiteY27" fmla="*/ 44436 h 122407"/>
                <a:gd name="connsiteX28" fmla="*/ 16522 w 144481"/>
                <a:gd name="connsiteY28" fmla="*/ 42150 h 122407"/>
                <a:gd name="connsiteX29" fmla="*/ 16557 w 144481"/>
                <a:gd name="connsiteY29" fmla="*/ 42019 h 122407"/>
                <a:gd name="connsiteX30" fmla="*/ 73041 w 144481"/>
                <a:gd name="connsiteY30" fmla="*/ 553 h 122407"/>
                <a:gd name="connsiteX31" fmla="*/ 77112 w 144481"/>
                <a:gd name="connsiteY31" fmla="*/ 553 h 122407"/>
                <a:gd name="connsiteX32" fmla="*/ 130415 w 144481"/>
                <a:gd name="connsiteY32" fmla="*/ 40493 h 122407"/>
                <a:gd name="connsiteX33" fmla="*/ 130415 w 144481"/>
                <a:gd name="connsiteY33" fmla="*/ 40493 h 122407"/>
                <a:gd name="connsiteX34" fmla="*/ 144441 w 144481"/>
                <a:gd name="connsiteY34" fmla="*/ 56665 h 122407"/>
                <a:gd name="connsiteX35" fmla="*/ 133086 w 144481"/>
                <a:gd name="connsiteY35" fmla="*/ 70257 h 122407"/>
                <a:gd name="connsiteX36" fmla="*/ 72786 w 144481"/>
                <a:gd name="connsiteY36" fmla="*/ 122409 h 12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4481" h="122407">
                  <a:moveTo>
                    <a:pt x="73168" y="121900"/>
                  </a:moveTo>
                  <a:lnTo>
                    <a:pt x="69861" y="121900"/>
                  </a:lnTo>
                  <a:cubicBezTo>
                    <a:pt x="45582" y="120670"/>
                    <a:pt x="24393" y="105043"/>
                    <a:pt x="16049" y="82214"/>
                  </a:cubicBezTo>
                  <a:lnTo>
                    <a:pt x="14267" y="82214"/>
                  </a:lnTo>
                  <a:cubicBezTo>
                    <a:pt x="5933" y="81669"/>
                    <a:pt x="-416" y="74527"/>
                    <a:pt x="19" y="66187"/>
                  </a:cubicBezTo>
                  <a:cubicBezTo>
                    <a:pt x="358" y="58337"/>
                    <a:pt x="6791" y="52128"/>
                    <a:pt x="14649" y="52068"/>
                  </a:cubicBezTo>
                  <a:lnTo>
                    <a:pt x="14649" y="52068"/>
                  </a:lnTo>
                  <a:cubicBezTo>
                    <a:pt x="15701" y="51998"/>
                    <a:pt x="16610" y="52793"/>
                    <a:pt x="16680" y="53844"/>
                  </a:cubicBezTo>
                  <a:cubicBezTo>
                    <a:pt x="16683" y="53888"/>
                    <a:pt x="16685" y="53932"/>
                    <a:pt x="16685" y="53976"/>
                  </a:cubicBezTo>
                  <a:cubicBezTo>
                    <a:pt x="16630" y="55028"/>
                    <a:pt x="15823" y="55888"/>
                    <a:pt x="14776" y="56011"/>
                  </a:cubicBezTo>
                  <a:cubicBezTo>
                    <a:pt x="8597" y="56231"/>
                    <a:pt x="3767" y="61418"/>
                    <a:pt x="3987" y="67596"/>
                  </a:cubicBezTo>
                  <a:cubicBezTo>
                    <a:pt x="4079" y="70175"/>
                    <a:pt x="5059" y="72643"/>
                    <a:pt x="6762" y="74582"/>
                  </a:cubicBezTo>
                  <a:cubicBezTo>
                    <a:pt x="8740" y="76743"/>
                    <a:pt x="11472" y="78063"/>
                    <a:pt x="14395" y="78270"/>
                  </a:cubicBezTo>
                  <a:cubicBezTo>
                    <a:pt x="15281" y="78396"/>
                    <a:pt x="16180" y="78396"/>
                    <a:pt x="17066" y="78270"/>
                  </a:cubicBezTo>
                  <a:cubicBezTo>
                    <a:pt x="18028" y="78163"/>
                    <a:pt x="18932" y="78748"/>
                    <a:pt x="19229" y="79670"/>
                  </a:cubicBezTo>
                  <a:cubicBezTo>
                    <a:pt x="29340" y="109473"/>
                    <a:pt x="61701" y="125438"/>
                    <a:pt x="91509" y="115329"/>
                  </a:cubicBezTo>
                  <a:cubicBezTo>
                    <a:pt x="112263" y="108290"/>
                    <a:pt x="127142" y="89975"/>
                    <a:pt x="129779" y="68222"/>
                  </a:cubicBezTo>
                  <a:cubicBezTo>
                    <a:pt x="129876" y="67328"/>
                    <a:pt x="130549" y="66604"/>
                    <a:pt x="131433" y="66441"/>
                  </a:cubicBezTo>
                  <a:cubicBezTo>
                    <a:pt x="137545" y="66195"/>
                    <a:pt x="142301" y="61041"/>
                    <a:pt x="142055" y="54929"/>
                  </a:cubicBezTo>
                  <a:cubicBezTo>
                    <a:pt x="141809" y="48818"/>
                    <a:pt x="136655" y="44063"/>
                    <a:pt x="130542" y="44308"/>
                  </a:cubicBezTo>
                  <a:lnTo>
                    <a:pt x="129270" y="44309"/>
                  </a:lnTo>
                  <a:cubicBezTo>
                    <a:pt x="128386" y="44538"/>
                    <a:pt x="127483" y="44007"/>
                    <a:pt x="127254" y="43123"/>
                  </a:cubicBezTo>
                  <a:cubicBezTo>
                    <a:pt x="127247" y="43094"/>
                    <a:pt x="127240" y="43066"/>
                    <a:pt x="127234" y="43037"/>
                  </a:cubicBezTo>
                  <a:cubicBezTo>
                    <a:pt x="120168" y="21077"/>
                    <a:pt x="100163" y="5847"/>
                    <a:pt x="77112" y="4877"/>
                  </a:cubicBezTo>
                  <a:lnTo>
                    <a:pt x="72914" y="4877"/>
                  </a:lnTo>
                  <a:cubicBezTo>
                    <a:pt x="48024" y="794"/>
                    <a:pt x="24536" y="17659"/>
                    <a:pt x="20452" y="42546"/>
                  </a:cubicBezTo>
                  <a:cubicBezTo>
                    <a:pt x="20425" y="42709"/>
                    <a:pt x="20399" y="42873"/>
                    <a:pt x="20374" y="43037"/>
                  </a:cubicBezTo>
                  <a:cubicBezTo>
                    <a:pt x="20066" y="44070"/>
                    <a:pt x="19006" y="44683"/>
                    <a:pt x="17957" y="44436"/>
                  </a:cubicBezTo>
                  <a:cubicBezTo>
                    <a:pt x="16930" y="44201"/>
                    <a:pt x="16287" y="43178"/>
                    <a:pt x="16522" y="42150"/>
                  </a:cubicBezTo>
                  <a:cubicBezTo>
                    <a:pt x="16532" y="42106"/>
                    <a:pt x="16544" y="42063"/>
                    <a:pt x="16557" y="42019"/>
                  </a:cubicBezTo>
                  <a:cubicBezTo>
                    <a:pt x="20800" y="15032"/>
                    <a:pt x="46018" y="-3482"/>
                    <a:pt x="73041" y="553"/>
                  </a:cubicBezTo>
                  <a:lnTo>
                    <a:pt x="77112" y="553"/>
                  </a:lnTo>
                  <a:cubicBezTo>
                    <a:pt x="101515" y="1324"/>
                    <a:pt x="122824" y="17290"/>
                    <a:pt x="130415" y="40493"/>
                  </a:cubicBezTo>
                  <a:lnTo>
                    <a:pt x="130415" y="40493"/>
                  </a:lnTo>
                  <a:cubicBezTo>
                    <a:pt x="138754" y="41086"/>
                    <a:pt x="145034" y="48327"/>
                    <a:pt x="144441" y="56665"/>
                  </a:cubicBezTo>
                  <a:cubicBezTo>
                    <a:pt x="143978" y="63168"/>
                    <a:pt x="139404" y="68644"/>
                    <a:pt x="133086" y="70257"/>
                  </a:cubicBezTo>
                  <a:cubicBezTo>
                    <a:pt x="128676" y="100173"/>
                    <a:pt x="103029" y="122354"/>
                    <a:pt x="72786" y="122409"/>
                  </a:cubicBezTo>
                </a:path>
              </a:pathLst>
            </a:custGeom>
            <a:solidFill>
              <a:srgbClr val="68C0ED"/>
            </a:solidFill>
            <a:ln w="12707" cap="flat">
              <a:noFill/>
              <a:prstDash val="solid"/>
              <a:miter/>
            </a:ln>
          </p:spPr>
          <p:txBody>
            <a:bodyPr rtlCol="0" anchor="ctr">
              <a:noAutofit/>
            </a:bodyPr>
            <a:lstStyle/>
            <a:p>
              <a:endParaRPr lang="en-US" sz="900"/>
            </a:p>
          </p:txBody>
        </p:sp>
        <p:sp>
          <p:nvSpPr>
            <p:cNvPr id="131" name="Freeform 130">
              <a:extLst>
                <a:ext uri="{FF2B5EF4-FFF2-40B4-BE49-F238E27FC236}">
                  <a16:creationId xmlns:a16="http://schemas.microsoft.com/office/drawing/2014/main" id="{D0391305-69F1-5441-923D-07668C1F6A48}"/>
                </a:ext>
              </a:extLst>
            </p:cNvPr>
            <p:cNvSpPr/>
            <p:nvPr/>
          </p:nvSpPr>
          <p:spPr>
            <a:xfrm>
              <a:off x="7169824" y="9903558"/>
              <a:ext cx="13739" cy="29510"/>
            </a:xfrm>
            <a:custGeom>
              <a:avLst/>
              <a:gdLst>
                <a:gd name="connsiteX0" fmla="*/ 13101 w 13739"/>
                <a:gd name="connsiteY0" fmla="*/ 29511 h 29510"/>
                <a:gd name="connsiteX1" fmla="*/ -2 w 13739"/>
                <a:gd name="connsiteY1" fmla="*/ 16410 h 29510"/>
                <a:gd name="connsiteX2" fmla="*/ 13101 w 13739"/>
                <a:gd name="connsiteY2" fmla="*/ 3308 h 29510"/>
                <a:gd name="connsiteX3" fmla="*/ 13737 w 13739"/>
                <a:gd name="connsiteY3" fmla="*/ 1 h 29510"/>
              </a:gdLst>
              <a:ahLst/>
              <a:cxnLst>
                <a:cxn ang="0">
                  <a:pos x="connsiteX0" y="connsiteY0"/>
                </a:cxn>
                <a:cxn ang="0">
                  <a:pos x="connsiteX1" y="connsiteY1"/>
                </a:cxn>
                <a:cxn ang="0">
                  <a:pos x="connsiteX2" y="connsiteY2"/>
                </a:cxn>
                <a:cxn ang="0">
                  <a:pos x="connsiteX3" y="connsiteY3"/>
                </a:cxn>
              </a:cxnLst>
              <a:rect l="l" t="t" r="r" b="b"/>
              <a:pathLst>
                <a:path w="13739" h="29510">
                  <a:moveTo>
                    <a:pt x="13101" y="29511"/>
                  </a:moveTo>
                  <a:cubicBezTo>
                    <a:pt x="5865" y="29511"/>
                    <a:pt x="-2" y="23645"/>
                    <a:pt x="-2" y="16410"/>
                  </a:cubicBezTo>
                  <a:cubicBezTo>
                    <a:pt x="-2" y="9174"/>
                    <a:pt x="5865" y="3308"/>
                    <a:pt x="13101" y="3308"/>
                  </a:cubicBezTo>
                  <a:cubicBezTo>
                    <a:pt x="13101" y="1782"/>
                    <a:pt x="13737" y="1"/>
                    <a:pt x="13737" y="1"/>
                  </a:cubicBezTo>
                  <a:close/>
                </a:path>
              </a:pathLst>
            </a:custGeom>
            <a:solidFill>
              <a:srgbClr val="68C0ED"/>
            </a:solidFill>
            <a:ln w="12707" cap="flat">
              <a:noFill/>
              <a:prstDash val="solid"/>
              <a:miter/>
            </a:ln>
          </p:spPr>
          <p:txBody>
            <a:bodyPr rtlCol="0" anchor="ctr">
              <a:noAutofit/>
            </a:bodyPr>
            <a:lstStyle/>
            <a:p>
              <a:endParaRPr lang="en-US" sz="900"/>
            </a:p>
          </p:txBody>
        </p:sp>
        <p:sp>
          <p:nvSpPr>
            <p:cNvPr id="132" name="Freeform 131">
              <a:extLst>
                <a:ext uri="{FF2B5EF4-FFF2-40B4-BE49-F238E27FC236}">
                  <a16:creationId xmlns:a16="http://schemas.microsoft.com/office/drawing/2014/main" id="{DE6ED4AE-7A4E-4844-AA11-6DA19674C804}"/>
                </a:ext>
              </a:extLst>
            </p:cNvPr>
            <p:cNvSpPr/>
            <p:nvPr/>
          </p:nvSpPr>
          <p:spPr>
            <a:xfrm>
              <a:off x="7169002" y="9901605"/>
              <a:ext cx="16545" cy="33498"/>
            </a:xfrm>
            <a:custGeom>
              <a:avLst/>
              <a:gdLst>
                <a:gd name="connsiteX0" fmla="*/ 13923 w 16545"/>
                <a:gd name="connsiteY0" fmla="*/ 33499 h 33498"/>
                <a:gd name="connsiteX1" fmla="*/ 13923 w 16545"/>
                <a:gd name="connsiteY1" fmla="*/ 33499 h 33498"/>
                <a:gd name="connsiteX2" fmla="*/ 48 w 16545"/>
                <a:gd name="connsiteY2" fmla="*/ 17197 h 33498"/>
                <a:gd name="connsiteX3" fmla="*/ 12651 w 16545"/>
                <a:gd name="connsiteY3" fmla="*/ 3480 h 33498"/>
                <a:gd name="connsiteX4" fmla="*/ 12651 w 16545"/>
                <a:gd name="connsiteY4" fmla="*/ 1572 h 33498"/>
                <a:gd name="connsiteX5" fmla="*/ 14866 w 16545"/>
                <a:gd name="connsiteY5" fmla="*/ 31 h 33498"/>
                <a:gd name="connsiteX6" fmla="*/ 14941 w 16545"/>
                <a:gd name="connsiteY6" fmla="*/ 46 h 33498"/>
                <a:gd name="connsiteX7" fmla="*/ 16519 w 16545"/>
                <a:gd name="connsiteY7" fmla="*/ 2235 h 33498"/>
                <a:gd name="connsiteX8" fmla="*/ 16467 w 16545"/>
                <a:gd name="connsiteY8" fmla="*/ 2463 h 33498"/>
                <a:gd name="connsiteX9" fmla="*/ 16467 w 16545"/>
                <a:gd name="connsiteY9" fmla="*/ 5516 h 33498"/>
                <a:gd name="connsiteX10" fmla="*/ 14559 w 16545"/>
                <a:gd name="connsiteY10" fmla="*/ 7169 h 33498"/>
                <a:gd name="connsiteX11" fmla="*/ 3746 w 16545"/>
                <a:gd name="connsiteY11" fmla="*/ 17727 h 33498"/>
                <a:gd name="connsiteX12" fmla="*/ 6545 w 16545"/>
                <a:gd name="connsiteY12" fmla="*/ 25867 h 33498"/>
                <a:gd name="connsiteX13" fmla="*/ 14178 w 16545"/>
                <a:gd name="connsiteY13" fmla="*/ 29556 h 33498"/>
                <a:gd name="connsiteX14" fmla="*/ 16090 w 16545"/>
                <a:gd name="connsiteY14" fmla="*/ 31460 h 33498"/>
                <a:gd name="connsiteX15" fmla="*/ 16086 w 16545"/>
                <a:gd name="connsiteY15" fmla="*/ 31591 h 33498"/>
                <a:gd name="connsiteX16" fmla="*/ 14178 w 16545"/>
                <a:gd name="connsiteY16" fmla="*/ 33499 h 3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45" h="33498">
                  <a:moveTo>
                    <a:pt x="13923" y="33499"/>
                  </a:moveTo>
                  <a:lnTo>
                    <a:pt x="13923" y="33499"/>
                  </a:lnTo>
                  <a:cubicBezTo>
                    <a:pt x="5590" y="32828"/>
                    <a:pt x="-623" y="25530"/>
                    <a:pt x="48" y="17197"/>
                  </a:cubicBezTo>
                  <a:cubicBezTo>
                    <a:pt x="605" y="10276"/>
                    <a:pt x="5801" y="4621"/>
                    <a:pt x="12651" y="3480"/>
                  </a:cubicBezTo>
                  <a:cubicBezTo>
                    <a:pt x="12591" y="2846"/>
                    <a:pt x="12591" y="2207"/>
                    <a:pt x="12651" y="1572"/>
                  </a:cubicBezTo>
                  <a:cubicBezTo>
                    <a:pt x="12837" y="535"/>
                    <a:pt x="13829" y="-155"/>
                    <a:pt x="14866" y="31"/>
                  </a:cubicBezTo>
                  <a:cubicBezTo>
                    <a:pt x="14891" y="36"/>
                    <a:pt x="14916" y="41"/>
                    <a:pt x="14941" y="46"/>
                  </a:cubicBezTo>
                  <a:cubicBezTo>
                    <a:pt x="15981" y="215"/>
                    <a:pt x="16687" y="1195"/>
                    <a:pt x="16519" y="2235"/>
                  </a:cubicBezTo>
                  <a:cubicBezTo>
                    <a:pt x="16507" y="2312"/>
                    <a:pt x="16489" y="2388"/>
                    <a:pt x="16467" y="2463"/>
                  </a:cubicBezTo>
                  <a:cubicBezTo>
                    <a:pt x="16397" y="3479"/>
                    <a:pt x="16397" y="4499"/>
                    <a:pt x="16467" y="5516"/>
                  </a:cubicBezTo>
                  <a:cubicBezTo>
                    <a:pt x="16339" y="6469"/>
                    <a:pt x="15521" y="7178"/>
                    <a:pt x="14559" y="7169"/>
                  </a:cubicBezTo>
                  <a:cubicBezTo>
                    <a:pt x="8738" y="7297"/>
                    <a:pt x="4012" y="11912"/>
                    <a:pt x="3746" y="17727"/>
                  </a:cubicBezTo>
                  <a:cubicBezTo>
                    <a:pt x="3512" y="20711"/>
                    <a:pt x="4525" y="23658"/>
                    <a:pt x="6545" y="25867"/>
                  </a:cubicBezTo>
                  <a:cubicBezTo>
                    <a:pt x="8523" y="28028"/>
                    <a:pt x="11255" y="29348"/>
                    <a:pt x="14178" y="29556"/>
                  </a:cubicBezTo>
                  <a:cubicBezTo>
                    <a:pt x="15232" y="29554"/>
                    <a:pt x="16088" y="30406"/>
                    <a:pt x="16090" y="31460"/>
                  </a:cubicBezTo>
                  <a:cubicBezTo>
                    <a:pt x="16090" y="31504"/>
                    <a:pt x="16089" y="31548"/>
                    <a:pt x="16086" y="31591"/>
                  </a:cubicBezTo>
                  <a:cubicBezTo>
                    <a:pt x="16086" y="32645"/>
                    <a:pt x="15231" y="33499"/>
                    <a:pt x="14178" y="33499"/>
                  </a:cubicBezTo>
                </a:path>
              </a:pathLst>
            </a:custGeom>
            <a:solidFill>
              <a:srgbClr val="68C0ED"/>
            </a:solidFill>
            <a:ln w="12707" cap="flat">
              <a:noFill/>
              <a:prstDash val="solid"/>
              <a:miter/>
            </a:ln>
          </p:spPr>
          <p:txBody>
            <a:bodyPr rtlCol="0" anchor="ctr">
              <a:noAutofit/>
            </a:bodyPr>
            <a:lstStyle/>
            <a:p>
              <a:endParaRPr lang="en-US" sz="900"/>
            </a:p>
          </p:txBody>
        </p:sp>
        <p:sp>
          <p:nvSpPr>
            <p:cNvPr id="133" name="Freeform 132">
              <a:extLst>
                <a:ext uri="{FF2B5EF4-FFF2-40B4-BE49-F238E27FC236}">
                  <a16:creationId xmlns:a16="http://schemas.microsoft.com/office/drawing/2014/main" id="{C2CFE525-C9E0-2E45-90FE-BF3D1BBE9A29}"/>
                </a:ext>
              </a:extLst>
            </p:cNvPr>
            <p:cNvSpPr/>
            <p:nvPr/>
          </p:nvSpPr>
          <p:spPr>
            <a:xfrm>
              <a:off x="7177659" y="9830668"/>
              <a:ext cx="120261" cy="76196"/>
            </a:xfrm>
            <a:custGeom>
              <a:avLst/>
              <a:gdLst>
                <a:gd name="connsiteX0" fmla="*/ 120015 w 120261"/>
                <a:gd name="connsiteY0" fmla="*/ 64368 h 76196"/>
                <a:gd name="connsiteX1" fmla="*/ 34526 w 120261"/>
                <a:gd name="connsiteY1" fmla="*/ 44016 h 76196"/>
                <a:gd name="connsiteX2" fmla="*/ 5521 w 120261"/>
                <a:gd name="connsiteY2" fmla="*/ 76198 h 76196"/>
                <a:gd name="connsiteX3" fmla="*/ 18243 w 120261"/>
                <a:gd name="connsiteY3" fmla="*/ 24428 h 76196"/>
                <a:gd name="connsiteX4" fmla="*/ 89101 w 120261"/>
                <a:gd name="connsiteY4" fmla="*/ 7256 h 76196"/>
                <a:gd name="connsiteX5" fmla="*/ 119506 w 120261"/>
                <a:gd name="connsiteY5" fmla="*/ 64368 h 7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61" h="76196">
                  <a:moveTo>
                    <a:pt x="120015" y="64368"/>
                  </a:moveTo>
                  <a:cubicBezTo>
                    <a:pt x="92663" y="71746"/>
                    <a:pt x="57552" y="13489"/>
                    <a:pt x="34526" y="44016"/>
                  </a:cubicBezTo>
                  <a:cubicBezTo>
                    <a:pt x="28802" y="61188"/>
                    <a:pt x="21805" y="74035"/>
                    <a:pt x="5521" y="76198"/>
                  </a:cubicBezTo>
                  <a:cubicBezTo>
                    <a:pt x="5521" y="76198"/>
                    <a:pt x="-13180" y="32442"/>
                    <a:pt x="18243" y="24428"/>
                  </a:cubicBezTo>
                  <a:cubicBezTo>
                    <a:pt x="22441" y="-9025"/>
                    <a:pt x="71291" y="-1012"/>
                    <a:pt x="89101" y="7256"/>
                  </a:cubicBezTo>
                  <a:cubicBezTo>
                    <a:pt x="111051" y="17160"/>
                    <a:pt x="123547" y="40632"/>
                    <a:pt x="119506" y="64368"/>
                  </a:cubicBezTo>
                </a:path>
              </a:pathLst>
            </a:custGeom>
            <a:solidFill>
              <a:srgbClr val="68C0ED"/>
            </a:solidFill>
            <a:ln w="12707" cap="flat">
              <a:noFill/>
              <a:prstDash val="solid"/>
              <a:miter/>
            </a:ln>
          </p:spPr>
          <p:txBody>
            <a:bodyPr rtlCol="0" anchor="ctr">
              <a:noAutofit/>
            </a:bodyPr>
            <a:lstStyle/>
            <a:p>
              <a:endParaRPr lang="en-US" sz="900"/>
            </a:p>
          </p:txBody>
        </p:sp>
        <p:sp>
          <p:nvSpPr>
            <p:cNvPr id="134" name="Freeform 133">
              <a:extLst>
                <a:ext uri="{FF2B5EF4-FFF2-40B4-BE49-F238E27FC236}">
                  <a16:creationId xmlns:a16="http://schemas.microsoft.com/office/drawing/2014/main" id="{B46ECB53-4C91-D447-A0C5-D6CF9D803052}"/>
                </a:ext>
              </a:extLst>
            </p:cNvPr>
            <p:cNvSpPr/>
            <p:nvPr/>
          </p:nvSpPr>
          <p:spPr>
            <a:xfrm>
              <a:off x="7175646" y="9828541"/>
              <a:ext cx="124486" cy="80359"/>
            </a:xfrm>
            <a:custGeom>
              <a:avLst/>
              <a:gdLst>
                <a:gd name="connsiteX0" fmla="*/ 56257 w 124486"/>
                <a:gd name="connsiteY0" fmla="*/ 4042 h 80359"/>
                <a:gd name="connsiteX1" fmla="*/ 34631 w 124486"/>
                <a:gd name="connsiteY1" fmla="*/ 8748 h 80359"/>
                <a:gd name="connsiteX2" fmla="*/ 22672 w 124486"/>
                <a:gd name="connsiteY2" fmla="*/ 26810 h 80359"/>
                <a:gd name="connsiteX3" fmla="*/ 21273 w 124486"/>
                <a:gd name="connsiteY3" fmla="*/ 28464 h 80359"/>
                <a:gd name="connsiteX4" fmla="*/ 6770 w 124486"/>
                <a:gd name="connsiteY4" fmla="*/ 39276 h 80359"/>
                <a:gd name="connsiteX5" fmla="*/ 8806 w 124486"/>
                <a:gd name="connsiteY5" fmla="*/ 76163 h 80359"/>
                <a:gd name="connsiteX6" fmla="*/ 34249 w 124486"/>
                <a:gd name="connsiteY6" fmla="*/ 45509 h 80359"/>
                <a:gd name="connsiteX7" fmla="*/ 34249 w 124486"/>
                <a:gd name="connsiteY7" fmla="*/ 44873 h 80359"/>
                <a:gd name="connsiteX8" fmla="*/ 85135 w 124486"/>
                <a:gd name="connsiteY8" fmla="*/ 50215 h 80359"/>
                <a:gd name="connsiteX9" fmla="*/ 119992 w 124486"/>
                <a:gd name="connsiteY9" fmla="*/ 64843 h 80359"/>
                <a:gd name="connsiteX10" fmla="*/ 90605 w 124486"/>
                <a:gd name="connsiteY10" fmla="*/ 11165 h 80359"/>
                <a:gd name="connsiteX11" fmla="*/ 56003 w 124486"/>
                <a:gd name="connsiteY11" fmla="*/ 4042 h 80359"/>
                <a:gd name="connsiteX12" fmla="*/ 7279 w 124486"/>
                <a:gd name="connsiteY12" fmla="*/ 80361 h 80359"/>
                <a:gd name="connsiteX13" fmla="*/ 5498 w 124486"/>
                <a:gd name="connsiteY13" fmla="*/ 79089 h 80359"/>
                <a:gd name="connsiteX14" fmla="*/ 3082 w 124486"/>
                <a:gd name="connsiteY14" fmla="*/ 37495 h 80359"/>
                <a:gd name="connsiteX15" fmla="*/ 18729 w 124486"/>
                <a:gd name="connsiteY15" fmla="*/ 24775 h 80359"/>
                <a:gd name="connsiteX16" fmla="*/ 32468 w 124486"/>
                <a:gd name="connsiteY16" fmla="*/ 5187 h 80359"/>
                <a:gd name="connsiteX17" fmla="*/ 92259 w 124486"/>
                <a:gd name="connsiteY17" fmla="*/ 7476 h 80359"/>
                <a:gd name="connsiteX18" fmla="*/ 123681 w 124486"/>
                <a:gd name="connsiteY18" fmla="*/ 66751 h 80359"/>
                <a:gd name="connsiteX19" fmla="*/ 122282 w 124486"/>
                <a:gd name="connsiteY19" fmla="*/ 68277 h 80359"/>
                <a:gd name="connsiteX20" fmla="*/ 82845 w 124486"/>
                <a:gd name="connsiteY20" fmla="*/ 53395 h 80359"/>
                <a:gd name="connsiteX21" fmla="*/ 38066 w 124486"/>
                <a:gd name="connsiteY21" fmla="*/ 46908 h 80359"/>
                <a:gd name="connsiteX22" fmla="*/ 7534 w 124486"/>
                <a:gd name="connsiteY22" fmla="*/ 80106 h 80359"/>
                <a:gd name="connsiteX23" fmla="*/ 7534 w 124486"/>
                <a:gd name="connsiteY23" fmla="*/ 80106 h 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486" h="80359">
                  <a:moveTo>
                    <a:pt x="56257" y="4042"/>
                  </a:moveTo>
                  <a:cubicBezTo>
                    <a:pt x="48767" y="3760"/>
                    <a:pt x="41327" y="5379"/>
                    <a:pt x="34631" y="8748"/>
                  </a:cubicBezTo>
                  <a:cubicBezTo>
                    <a:pt x="27819" y="12330"/>
                    <a:pt x="23309" y="19142"/>
                    <a:pt x="22672" y="26810"/>
                  </a:cubicBezTo>
                  <a:cubicBezTo>
                    <a:pt x="22562" y="27584"/>
                    <a:pt x="22019" y="28227"/>
                    <a:pt x="21273" y="28464"/>
                  </a:cubicBezTo>
                  <a:cubicBezTo>
                    <a:pt x="15046" y="29676"/>
                    <a:pt x="9709" y="33655"/>
                    <a:pt x="6770" y="39276"/>
                  </a:cubicBezTo>
                  <a:cubicBezTo>
                    <a:pt x="3085" y="51428"/>
                    <a:pt x="3805" y="64490"/>
                    <a:pt x="8806" y="76163"/>
                  </a:cubicBezTo>
                  <a:cubicBezTo>
                    <a:pt x="22800" y="73619"/>
                    <a:pt x="28906" y="63443"/>
                    <a:pt x="34249" y="45509"/>
                  </a:cubicBezTo>
                  <a:cubicBezTo>
                    <a:pt x="34249" y="45509"/>
                    <a:pt x="34249" y="45509"/>
                    <a:pt x="34249" y="44873"/>
                  </a:cubicBezTo>
                  <a:cubicBezTo>
                    <a:pt x="48624" y="25665"/>
                    <a:pt x="66943" y="38131"/>
                    <a:pt x="85135" y="50215"/>
                  </a:cubicBezTo>
                  <a:cubicBezTo>
                    <a:pt x="97093" y="58483"/>
                    <a:pt x="109433" y="66878"/>
                    <a:pt x="119992" y="64843"/>
                  </a:cubicBezTo>
                  <a:cubicBezTo>
                    <a:pt x="123255" y="42401"/>
                    <a:pt x="111270" y="20510"/>
                    <a:pt x="90605" y="11165"/>
                  </a:cubicBezTo>
                  <a:cubicBezTo>
                    <a:pt x="79639" y="6580"/>
                    <a:pt x="67889" y="4161"/>
                    <a:pt x="56003" y="4042"/>
                  </a:cubicBezTo>
                  <a:moveTo>
                    <a:pt x="7279" y="80361"/>
                  </a:moveTo>
                  <a:cubicBezTo>
                    <a:pt x="6489" y="80319"/>
                    <a:pt x="5794" y="79823"/>
                    <a:pt x="5498" y="79089"/>
                  </a:cubicBezTo>
                  <a:cubicBezTo>
                    <a:pt x="5499" y="78071"/>
                    <a:pt x="-5060" y="53649"/>
                    <a:pt x="3082" y="37495"/>
                  </a:cubicBezTo>
                  <a:cubicBezTo>
                    <a:pt x="6167" y="31156"/>
                    <a:pt x="11893" y="26502"/>
                    <a:pt x="18729" y="24775"/>
                  </a:cubicBezTo>
                  <a:cubicBezTo>
                    <a:pt x="19866" y="16406"/>
                    <a:pt x="24986" y="9106"/>
                    <a:pt x="32468" y="5187"/>
                  </a:cubicBezTo>
                  <a:cubicBezTo>
                    <a:pt x="49642" y="-4353"/>
                    <a:pt x="78266" y="989"/>
                    <a:pt x="92259" y="7476"/>
                  </a:cubicBezTo>
                  <a:cubicBezTo>
                    <a:pt x="115012" y="17773"/>
                    <a:pt x="127931" y="42143"/>
                    <a:pt x="123681" y="66751"/>
                  </a:cubicBezTo>
                  <a:cubicBezTo>
                    <a:pt x="123555" y="67490"/>
                    <a:pt x="123008" y="68088"/>
                    <a:pt x="122282" y="68277"/>
                  </a:cubicBezTo>
                  <a:cubicBezTo>
                    <a:pt x="109560" y="71711"/>
                    <a:pt x="96076" y="62426"/>
                    <a:pt x="82845" y="53395"/>
                  </a:cubicBezTo>
                  <a:cubicBezTo>
                    <a:pt x="65289" y="41438"/>
                    <a:pt x="50024" y="31008"/>
                    <a:pt x="38066" y="46908"/>
                  </a:cubicBezTo>
                  <a:cubicBezTo>
                    <a:pt x="32850" y="62426"/>
                    <a:pt x="26234" y="77690"/>
                    <a:pt x="7534" y="80106"/>
                  </a:cubicBezTo>
                  <a:lnTo>
                    <a:pt x="7534" y="80106"/>
                  </a:lnTo>
                </a:path>
              </a:pathLst>
            </a:custGeom>
            <a:solidFill>
              <a:srgbClr val="68C0ED"/>
            </a:solidFill>
            <a:ln w="12707" cap="flat">
              <a:noFill/>
              <a:prstDash val="solid"/>
              <a:miter/>
            </a:ln>
          </p:spPr>
          <p:txBody>
            <a:bodyPr rtlCol="0" anchor="ctr">
              <a:noAutofit/>
            </a:bodyPr>
            <a:lstStyle/>
            <a:p>
              <a:endParaRPr lang="en-US" sz="900"/>
            </a:p>
          </p:txBody>
        </p:sp>
        <p:sp>
          <p:nvSpPr>
            <p:cNvPr id="135" name="Freeform 134">
              <a:extLst>
                <a:ext uri="{FF2B5EF4-FFF2-40B4-BE49-F238E27FC236}">
                  <a16:creationId xmlns:a16="http://schemas.microsoft.com/office/drawing/2014/main" id="{8F6A379C-EDC3-E84C-8E30-AE5E5BB316F7}"/>
                </a:ext>
              </a:extLst>
            </p:cNvPr>
            <p:cNvSpPr/>
            <p:nvPr/>
          </p:nvSpPr>
          <p:spPr>
            <a:xfrm>
              <a:off x="7196412" y="9855096"/>
              <a:ext cx="8523" cy="8013"/>
            </a:xfrm>
            <a:custGeom>
              <a:avLst/>
              <a:gdLst>
                <a:gd name="connsiteX0" fmla="*/ 8522 w 8523"/>
                <a:gd name="connsiteY0" fmla="*/ 8014 h 8013"/>
                <a:gd name="connsiteX1" fmla="*/ -2 w 8523"/>
                <a:gd name="connsiteY1" fmla="*/ 1 h 8013"/>
              </a:gdLst>
              <a:ahLst/>
              <a:cxnLst>
                <a:cxn ang="0">
                  <a:pos x="connsiteX0" y="connsiteY0"/>
                </a:cxn>
                <a:cxn ang="0">
                  <a:pos x="connsiteX1" y="connsiteY1"/>
                </a:cxn>
              </a:cxnLst>
              <a:rect l="l" t="t" r="r" b="b"/>
              <a:pathLst>
                <a:path w="8523" h="8013">
                  <a:moveTo>
                    <a:pt x="8522" y="8014"/>
                  </a:moveTo>
                  <a:cubicBezTo>
                    <a:pt x="6648" y="4472"/>
                    <a:pt x="3650" y="1653"/>
                    <a:pt x="-2" y="1"/>
                  </a:cubicBezTo>
                  <a:close/>
                </a:path>
              </a:pathLst>
            </a:custGeom>
            <a:solidFill>
              <a:srgbClr val="68C0ED"/>
            </a:solidFill>
            <a:ln w="12707" cap="flat">
              <a:noFill/>
              <a:prstDash val="solid"/>
              <a:miter/>
            </a:ln>
          </p:spPr>
          <p:txBody>
            <a:bodyPr rtlCol="0" anchor="ctr">
              <a:noAutofit/>
            </a:bodyPr>
            <a:lstStyle/>
            <a:p>
              <a:endParaRPr lang="en-US" sz="900"/>
            </a:p>
          </p:txBody>
        </p:sp>
        <p:sp>
          <p:nvSpPr>
            <p:cNvPr id="136" name="Freeform 135">
              <a:extLst>
                <a:ext uri="{FF2B5EF4-FFF2-40B4-BE49-F238E27FC236}">
                  <a16:creationId xmlns:a16="http://schemas.microsoft.com/office/drawing/2014/main" id="{D5D811C1-D761-4140-BF3D-FD9BEB4126AF}"/>
                </a:ext>
              </a:extLst>
            </p:cNvPr>
            <p:cNvSpPr/>
            <p:nvPr/>
          </p:nvSpPr>
          <p:spPr>
            <a:xfrm>
              <a:off x="7194392" y="9853069"/>
              <a:ext cx="12512" cy="11948"/>
            </a:xfrm>
            <a:custGeom>
              <a:avLst/>
              <a:gdLst>
                <a:gd name="connsiteX0" fmla="*/ 10542 w 12512"/>
                <a:gd name="connsiteY0" fmla="*/ 11949 h 11948"/>
                <a:gd name="connsiteX1" fmla="*/ 8761 w 12512"/>
                <a:gd name="connsiteY1" fmla="*/ 10804 h 11948"/>
                <a:gd name="connsiteX2" fmla="*/ 1255 w 12512"/>
                <a:gd name="connsiteY2" fmla="*/ 3808 h 11948"/>
                <a:gd name="connsiteX3" fmla="*/ 110 w 12512"/>
                <a:gd name="connsiteY3" fmla="*/ 1264 h 11948"/>
                <a:gd name="connsiteX4" fmla="*/ 2781 w 12512"/>
                <a:gd name="connsiteY4" fmla="*/ 119 h 11948"/>
                <a:gd name="connsiteX5" fmla="*/ 12323 w 12512"/>
                <a:gd name="connsiteY5" fmla="*/ 9150 h 11948"/>
                <a:gd name="connsiteX6" fmla="*/ 11432 w 12512"/>
                <a:gd name="connsiteY6" fmla="*/ 11694 h 11948"/>
                <a:gd name="connsiteX7" fmla="*/ 10541 w 12512"/>
                <a:gd name="connsiteY7" fmla="*/ 11694 h 1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2" h="11948">
                  <a:moveTo>
                    <a:pt x="10542" y="11949"/>
                  </a:moveTo>
                  <a:cubicBezTo>
                    <a:pt x="9772" y="11962"/>
                    <a:pt x="9069" y="11510"/>
                    <a:pt x="8761" y="10804"/>
                  </a:cubicBezTo>
                  <a:cubicBezTo>
                    <a:pt x="7064" y="7735"/>
                    <a:pt x="4435" y="5285"/>
                    <a:pt x="1255" y="3808"/>
                  </a:cubicBezTo>
                  <a:cubicBezTo>
                    <a:pt x="261" y="3396"/>
                    <a:pt x="-241" y="2281"/>
                    <a:pt x="110" y="1264"/>
                  </a:cubicBezTo>
                  <a:cubicBezTo>
                    <a:pt x="573" y="252"/>
                    <a:pt x="1729" y="-243"/>
                    <a:pt x="2781" y="119"/>
                  </a:cubicBezTo>
                  <a:cubicBezTo>
                    <a:pt x="6895" y="1959"/>
                    <a:pt x="10260" y="5144"/>
                    <a:pt x="12323" y="9150"/>
                  </a:cubicBezTo>
                  <a:cubicBezTo>
                    <a:pt x="12778" y="10099"/>
                    <a:pt x="12380" y="11237"/>
                    <a:pt x="11432" y="11694"/>
                  </a:cubicBezTo>
                  <a:cubicBezTo>
                    <a:pt x="11143" y="11791"/>
                    <a:pt x="10830" y="11791"/>
                    <a:pt x="10541" y="11694"/>
                  </a:cubicBezTo>
                </a:path>
              </a:pathLst>
            </a:custGeom>
            <a:solidFill>
              <a:srgbClr val="68C0ED"/>
            </a:solidFill>
            <a:ln w="12707" cap="flat">
              <a:noFill/>
              <a:prstDash val="solid"/>
              <a:miter/>
            </a:ln>
          </p:spPr>
          <p:txBody>
            <a:bodyPr rtlCol="0" anchor="ctr">
              <a:noAutofit/>
            </a:bodyPr>
            <a:lstStyle/>
            <a:p>
              <a:endParaRPr lang="en-US" sz="900"/>
            </a:p>
          </p:txBody>
        </p:sp>
        <p:sp>
          <p:nvSpPr>
            <p:cNvPr id="137" name="Freeform 136">
              <a:extLst>
                <a:ext uri="{FF2B5EF4-FFF2-40B4-BE49-F238E27FC236}">
                  <a16:creationId xmlns:a16="http://schemas.microsoft.com/office/drawing/2014/main" id="{BA247A71-6C1A-EC4D-A3A3-80AA190EF226}"/>
                </a:ext>
              </a:extLst>
            </p:cNvPr>
            <p:cNvSpPr/>
            <p:nvPr/>
          </p:nvSpPr>
          <p:spPr>
            <a:xfrm>
              <a:off x="7265871" y="9872395"/>
              <a:ext cx="31803" cy="22641"/>
            </a:xfrm>
            <a:custGeom>
              <a:avLst/>
              <a:gdLst>
                <a:gd name="connsiteX0" fmla="*/ -2 w 31803"/>
                <a:gd name="connsiteY0" fmla="*/ 1 h 22641"/>
                <a:gd name="connsiteX1" fmla="*/ 31802 w 31803"/>
                <a:gd name="connsiteY1" fmla="*/ 22642 h 22641"/>
              </a:gdLst>
              <a:ahLst/>
              <a:cxnLst>
                <a:cxn ang="0">
                  <a:pos x="connsiteX0" y="connsiteY0"/>
                </a:cxn>
                <a:cxn ang="0">
                  <a:pos x="connsiteX1" y="connsiteY1"/>
                </a:cxn>
              </a:cxnLst>
              <a:rect l="l" t="t" r="r" b="b"/>
              <a:pathLst>
                <a:path w="31803" h="22641">
                  <a:moveTo>
                    <a:pt x="-2" y="1"/>
                  </a:moveTo>
                  <a:cubicBezTo>
                    <a:pt x="8361" y="10280"/>
                    <a:pt x="19351" y="18104"/>
                    <a:pt x="31802" y="22642"/>
                  </a:cubicBezTo>
                  <a:close/>
                </a:path>
              </a:pathLst>
            </a:custGeom>
            <a:solidFill>
              <a:srgbClr val="68C0ED"/>
            </a:solidFill>
            <a:ln w="12707" cap="flat">
              <a:noFill/>
              <a:prstDash val="solid"/>
              <a:miter/>
            </a:ln>
          </p:spPr>
          <p:txBody>
            <a:bodyPr rtlCol="0" anchor="ctr">
              <a:noAutofit/>
            </a:bodyPr>
            <a:lstStyle/>
            <a:p>
              <a:endParaRPr lang="en-US" sz="900"/>
            </a:p>
          </p:txBody>
        </p:sp>
        <p:sp>
          <p:nvSpPr>
            <p:cNvPr id="138" name="Freeform 137">
              <a:extLst>
                <a:ext uri="{FF2B5EF4-FFF2-40B4-BE49-F238E27FC236}">
                  <a16:creationId xmlns:a16="http://schemas.microsoft.com/office/drawing/2014/main" id="{4D0D878A-8A6F-A749-9C14-92B867698573}"/>
                </a:ext>
              </a:extLst>
            </p:cNvPr>
            <p:cNvSpPr/>
            <p:nvPr/>
          </p:nvSpPr>
          <p:spPr>
            <a:xfrm>
              <a:off x="7263660" y="9870496"/>
              <a:ext cx="35398" cy="26575"/>
            </a:xfrm>
            <a:custGeom>
              <a:avLst/>
              <a:gdLst>
                <a:gd name="connsiteX0" fmla="*/ 34013 w 35398"/>
                <a:gd name="connsiteY0" fmla="*/ 26576 h 26575"/>
                <a:gd name="connsiteX1" fmla="*/ 33250 w 35398"/>
                <a:gd name="connsiteY1" fmla="*/ 26576 h 26575"/>
                <a:gd name="connsiteX2" fmla="*/ 556 w 35398"/>
                <a:gd name="connsiteY2" fmla="*/ 3299 h 26575"/>
                <a:gd name="connsiteX3" fmla="*/ 556 w 35398"/>
                <a:gd name="connsiteY3" fmla="*/ 500 h 26575"/>
                <a:gd name="connsiteX4" fmla="*/ 3227 w 35398"/>
                <a:gd name="connsiteY4" fmla="*/ 500 h 26575"/>
                <a:gd name="connsiteX5" fmla="*/ 34140 w 35398"/>
                <a:gd name="connsiteY5" fmla="*/ 22506 h 26575"/>
                <a:gd name="connsiteX6" fmla="*/ 35285 w 35398"/>
                <a:gd name="connsiteY6" fmla="*/ 25050 h 26575"/>
                <a:gd name="connsiteX7" fmla="*/ 33504 w 35398"/>
                <a:gd name="connsiteY7" fmla="*/ 26322 h 2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98" h="26575">
                  <a:moveTo>
                    <a:pt x="34013" y="26576"/>
                  </a:moveTo>
                  <a:lnTo>
                    <a:pt x="33250" y="26576"/>
                  </a:lnTo>
                  <a:cubicBezTo>
                    <a:pt x="20407" y="21993"/>
                    <a:pt x="9089" y="13934"/>
                    <a:pt x="556" y="3299"/>
                  </a:cubicBezTo>
                  <a:cubicBezTo>
                    <a:pt x="-187" y="2514"/>
                    <a:pt x="-187" y="1285"/>
                    <a:pt x="556" y="500"/>
                  </a:cubicBezTo>
                  <a:cubicBezTo>
                    <a:pt x="1322" y="-166"/>
                    <a:pt x="2461" y="-166"/>
                    <a:pt x="3227" y="500"/>
                  </a:cubicBezTo>
                  <a:cubicBezTo>
                    <a:pt x="11387" y="10458"/>
                    <a:pt x="22059" y="18055"/>
                    <a:pt x="34140" y="22506"/>
                  </a:cubicBezTo>
                  <a:cubicBezTo>
                    <a:pt x="35134" y="22918"/>
                    <a:pt x="35636" y="24032"/>
                    <a:pt x="35285" y="25050"/>
                  </a:cubicBezTo>
                  <a:cubicBezTo>
                    <a:pt x="35018" y="25806"/>
                    <a:pt x="34306" y="26314"/>
                    <a:pt x="33504" y="26322"/>
                  </a:cubicBezTo>
                </a:path>
              </a:pathLst>
            </a:custGeom>
            <a:solidFill>
              <a:srgbClr val="68C0ED"/>
            </a:solidFill>
            <a:ln w="12707" cap="flat">
              <a:noFill/>
              <a:prstDash val="solid"/>
              <a:miter/>
            </a:ln>
          </p:spPr>
          <p:txBody>
            <a:bodyPr rtlCol="0" anchor="ctr">
              <a:noAutofit/>
            </a:bodyPr>
            <a:lstStyle/>
            <a:p>
              <a:endParaRPr lang="en-US" sz="900"/>
            </a:p>
          </p:txBody>
        </p:sp>
      </p:grpSp>
      <p:sp>
        <p:nvSpPr>
          <p:cNvPr id="139" name="Freeform 138">
            <a:extLst>
              <a:ext uri="{FF2B5EF4-FFF2-40B4-BE49-F238E27FC236}">
                <a16:creationId xmlns:a16="http://schemas.microsoft.com/office/drawing/2014/main" id="{FC7A45E5-C239-F64D-8A4B-6AE48E8D4795}"/>
              </a:ext>
            </a:extLst>
          </p:cNvPr>
          <p:cNvSpPr/>
          <p:nvPr userDrawn="1"/>
        </p:nvSpPr>
        <p:spPr>
          <a:xfrm>
            <a:off x="3590493" y="5182968"/>
            <a:ext cx="5979" cy="4388"/>
          </a:xfrm>
          <a:custGeom>
            <a:avLst/>
            <a:gdLst>
              <a:gd name="connsiteX0" fmla="*/ 11957 w 11958"/>
              <a:gd name="connsiteY0" fmla="*/ 8778 h 8776"/>
              <a:gd name="connsiteX1" fmla="*/ -2 w 11958"/>
              <a:gd name="connsiteY1" fmla="*/ 1 h 8776"/>
            </a:gdLst>
            <a:ahLst/>
            <a:cxnLst>
              <a:cxn ang="0">
                <a:pos x="connsiteX0" y="connsiteY0"/>
              </a:cxn>
              <a:cxn ang="0">
                <a:pos x="connsiteX1" y="connsiteY1"/>
              </a:cxn>
            </a:cxnLst>
            <a:rect l="l" t="t" r="r" b="b"/>
            <a:pathLst>
              <a:path w="11958" h="8776">
                <a:moveTo>
                  <a:pt x="11957" y="8778"/>
                </a:moveTo>
                <a:lnTo>
                  <a:pt x="-2" y="1"/>
                </a:lnTo>
                <a:close/>
              </a:path>
            </a:pathLst>
          </a:custGeom>
          <a:solidFill>
            <a:srgbClr val="68C0ED"/>
          </a:solidFill>
          <a:ln w="12707" cap="flat">
            <a:noFill/>
            <a:prstDash val="solid"/>
            <a:miter/>
          </a:ln>
        </p:spPr>
        <p:txBody>
          <a:bodyPr rtlCol="0" anchor="ctr">
            <a:noAutofit/>
          </a:bodyPr>
          <a:lstStyle/>
          <a:p>
            <a:endParaRPr lang="en-US" sz="900"/>
          </a:p>
        </p:txBody>
      </p:sp>
      <p:grpSp>
        <p:nvGrpSpPr>
          <p:cNvPr id="140" name="Graphic 22">
            <a:extLst>
              <a:ext uri="{FF2B5EF4-FFF2-40B4-BE49-F238E27FC236}">
                <a16:creationId xmlns:a16="http://schemas.microsoft.com/office/drawing/2014/main" id="{37D4484E-2C09-A64F-AFFE-24813B7E3242}"/>
              </a:ext>
            </a:extLst>
          </p:cNvPr>
          <p:cNvGrpSpPr/>
          <p:nvPr userDrawn="1"/>
        </p:nvGrpSpPr>
        <p:grpSpPr>
          <a:xfrm>
            <a:off x="3562631" y="5007495"/>
            <a:ext cx="198094" cy="181261"/>
            <a:chOff x="7093876" y="9989029"/>
            <a:chExt cx="396163" cy="362522"/>
          </a:xfrm>
          <a:solidFill>
            <a:srgbClr val="68C0ED"/>
          </a:solidFill>
        </p:grpSpPr>
        <p:sp>
          <p:nvSpPr>
            <p:cNvPr id="141" name="Freeform 140">
              <a:extLst>
                <a:ext uri="{FF2B5EF4-FFF2-40B4-BE49-F238E27FC236}">
                  <a16:creationId xmlns:a16="http://schemas.microsoft.com/office/drawing/2014/main" id="{E324E73C-74C4-CA4B-99F1-160DF823D525}"/>
                </a:ext>
              </a:extLst>
            </p:cNvPr>
            <p:cNvSpPr/>
            <p:nvPr/>
          </p:nvSpPr>
          <p:spPr>
            <a:xfrm>
              <a:off x="7147907" y="10338654"/>
              <a:ext cx="15785" cy="12896"/>
            </a:xfrm>
            <a:custGeom>
              <a:avLst/>
              <a:gdLst>
                <a:gd name="connsiteX0" fmla="*/ 13647 w 15785"/>
                <a:gd name="connsiteY0" fmla="*/ 12006 h 12896"/>
                <a:gd name="connsiteX1" fmla="*/ 12502 w 15785"/>
                <a:gd name="connsiteY1" fmla="*/ 12006 h 12896"/>
                <a:gd name="connsiteX2" fmla="*/ 544 w 15785"/>
                <a:gd name="connsiteY2" fmla="*/ 3229 h 12896"/>
                <a:gd name="connsiteX3" fmla="*/ 544 w 15785"/>
                <a:gd name="connsiteY3" fmla="*/ 558 h 12896"/>
                <a:gd name="connsiteX4" fmla="*/ 3342 w 15785"/>
                <a:gd name="connsiteY4" fmla="*/ 558 h 12896"/>
                <a:gd name="connsiteX5" fmla="*/ 15173 w 15785"/>
                <a:gd name="connsiteY5" fmla="*/ 9335 h 12896"/>
                <a:gd name="connsiteX6" fmla="*/ 15275 w 15785"/>
                <a:gd name="connsiteY6" fmla="*/ 12031 h 12896"/>
                <a:gd name="connsiteX7" fmla="*/ 15173 w 15785"/>
                <a:gd name="connsiteY7" fmla="*/ 12133 h 12896"/>
                <a:gd name="connsiteX8" fmla="*/ 13647 w 15785"/>
                <a:gd name="connsiteY8" fmla="*/ 12896 h 1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85" h="12896">
                  <a:moveTo>
                    <a:pt x="13647" y="12006"/>
                  </a:moveTo>
                  <a:lnTo>
                    <a:pt x="12502" y="12006"/>
                  </a:lnTo>
                  <a:lnTo>
                    <a:pt x="544" y="3229"/>
                  </a:lnTo>
                  <a:cubicBezTo>
                    <a:pt x="-183" y="2488"/>
                    <a:pt x="-183" y="1300"/>
                    <a:pt x="544" y="558"/>
                  </a:cubicBezTo>
                  <a:cubicBezTo>
                    <a:pt x="1329" y="-185"/>
                    <a:pt x="2557" y="-185"/>
                    <a:pt x="3342" y="558"/>
                  </a:cubicBezTo>
                  <a:lnTo>
                    <a:pt x="15173" y="9335"/>
                  </a:lnTo>
                  <a:cubicBezTo>
                    <a:pt x="15946" y="10051"/>
                    <a:pt x="15992" y="11258"/>
                    <a:pt x="15275" y="12031"/>
                  </a:cubicBezTo>
                  <a:cubicBezTo>
                    <a:pt x="15243" y="12066"/>
                    <a:pt x="15209" y="12100"/>
                    <a:pt x="15173" y="12133"/>
                  </a:cubicBezTo>
                  <a:cubicBezTo>
                    <a:pt x="14827" y="12631"/>
                    <a:pt x="14252" y="12918"/>
                    <a:pt x="13647" y="12896"/>
                  </a:cubicBezTo>
                </a:path>
              </a:pathLst>
            </a:custGeom>
            <a:solidFill>
              <a:srgbClr val="68C0ED"/>
            </a:solidFill>
            <a:ln w="12707" cap="flat">
              <a:noFill/>
              <a:prstDash val="solid"/>
              <a:miter/>
            </a:ln>
          </p:spPr>
          <p:txBody>
            <a:bodyPr rtlCol="0" anchor="ctr">
              <a:noAutofit/>
            </a:bodyPr>
            <a:lstStyle/>
            <a:p>
              <a:endParaRPr lang="en-US" sz="900"/>
            </a:p>
          </p:txBody>
        </p:sp>
        <p:sp>
          <p:nvSpPr>
            <p:cNvPr id="142" name="Freeform 141">
              <a:extLst>
                <a:ext uri="{FF2B5EF4-FFF2-40B4-BE49-F238E27FC236}">
                  <a16:creationId xmlns:a16="http://schemas.microsoft.com/office/drawing/2014/main" id="{AA9D939D-CED5-994C-BFA8-08D95EC8AA78}"/>
                </a:ext>
              </a:extLst>
            </p:cNvPr>
            <p:cNvSpPr/>
            <p:nvPr/>
          </p:nvSpPr>
          <p:spPr>
            <a:xfrm>
              <a:off x="7162954" y="10147906"/>
              <a:ext cx="58061" cy="61457"/>
            </a:xfrm>
            <a:custGeom>
              <a:avLst/>
              <a:gdLst>
                <a:gd name="connsiteX0" fmla="*/ 35110 w 58061"/>
                <a:gd name="connsiteY0" fmla="*/ 14756 h 61457"/>
                <a:gd name="connsiteX1" fmla="*/ 13610 w 58061"/>
                <a:gd name="connsiteY1" fmla="*/ 1 h 61457"/>
                <a:gd name="connsiteX2" fmla="*/ -2 w 58061"/>
                <a:gd name="connsiteY2" fmla="*/ 24804 h 61457"/>
                <a:gd name="connsiteX3" fmla="*/ 18954 w 58061"/>
                <a:gd name="connsiteY3" fmla="*/ 39559 h 61457"/>
                <a:gd name="connsiteX4" fmla="*/ 51139 w 58061"/>
                <a:gd name="connsiteY4" fmla="*/ 60293 h 61457"/>
                <a:gd name="connsiteX5" fmla="*/ 48976 w 58061"/>
                <a:gd name="connsiteY5" fmla="*/ 32436 h 61457"/>
                <a:gd name="connsiteX6" fmla="*/ 57500 w 58061"/>
                <a:gd name="connsiteY6" fmla="*/ 33200 h 61457"/>
                <a:gd name="connsiteX7" fmla="*/ 35110 w 58061"/>
                <a:gd name="connsiteY7" fmla="*/ 14756 h 6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061" h="61457">
                  <a:moveTo>
                    <a:pt x="35110" y="14756"/>
                  </a:moveTo>
                  <a:lnTo>
                    <a:pt x="13610" y="1"/>
                  </a:lnTo>
                  <a:lnTo>
                    <a:pt x="-2" y="24804"/>
                  </a:lnTo>
                  <a:lnTo>
                    <a:pt x="18954" y="39559"/>
                  </a:lnTo>
                  <a:cubicBezTo>
                    <a:pt x="18954" y="39559"/>
                    <a:pt x="38036" y="67416"/>
                    <a:pt x="51139" y="60293"/>
                  </a:cubicBezTo>
                  <a:cubicBezTo>
                    <a:pt x="64242" y="53170"/>
                    <a:pt x="48976" y="32436"/>
                    <a:pt x="48976" y="32436"/>
                  </a:cubicBezTo>
                  <a:cubicBezTo>
                    <a:pt x="48976" y="32436"/>
                    <a:pt x="54192" y="37270"/>
                    <a:pt x="57500" y="33200"/>
                  </a:cubicBezTo>
                  <a:cubicBezTo>
                    <a:pt x="60807" y="29129"/>
                    <a:pt x="48976" y="12848"/>
                    <a:pt x="35110" y="14756"/>
                  </a:cubicBezTo>
                </a:path>
              </a:pathLst>
            </a:custGeom>
            <a:solidFill>
              <a:srgbClr val="68C0ED"/>
            </a:solidFill>
            <a:ln w="12707" cap="flat">
              <a:noFill/>
              <a:prstDash val="solid"/>
              <a:miter/>
            </a:ln>
          </p:spPr>
          <p:txBody>
            <a:bodyPr rtlCol="0" anchor="ctr">
              <a:noAutofit/>
            </a:bodyPr>
            <a:lstStyle/>
            <a:p>
              <a:endParaRPr lang="en-US" sz="900"/>
            </a:p>
          </p:txBody>
        </p:sp>
        <p:sp>
          <p:nvSpPr>
            <p:cNvPr id="143" name="Freeform 142">
              <a:extLst>
                <a:ext uri="{FF2B5EF4-FFF2-40B4-BE49-F238E27FC236}">
                  <a16:creationId xmlns:a16="http://schemas.microsoft.com/office/drawing/2014/main" id="{E4EBA16E-AE27-9E4A-91F8-67F4D4B52866}"/>
                </a:ext>
              </a:extLst>
            </p:cNvPr>
            <p:cNvSpPr/>
            <p:nvPr/>
          </p:nvSpPr>
          <p:spPr>
            <a:xfrm>
              <a:off x="7161777" y="10145573"/>
              <a:ext cx="62155" cy="65804"/>
            </a:xfrm>
            <a:custGeom>
              <a:avLst/>
              <a:gdLst>
                <a:gd name="connsiteX0" fmla="*/ 4229 w 62155"/>
                <a:gd name="connsiteY0" fmla="*/ 26501 h 65804"/>
                <a:gd name="connsiteX1" fmla="*/ 21911 w 62155"/>
                <a:gd name="connsiteY1" fmla="*/ 40239 h 65804"/>
                <a:gd name="connsiteX2" fmla="*/ 21911 w 62155"/>
                <a:gd name="connsiteY2" fmla="*/ 40239 h 65804"/>
                <a:gd name="connsiteX3" fmla="*/ 51553 w 62155"/>
                <a:gd name="connsiteY3" fmla="*/ 60463 h 65804"/>
                <a:gd name="connsiteX4" fmla="*/ 55878 w 62155"/>
                <a:gd name="connsiteY4" fmla="*/ 54994 h 65804"/>
                <a:gd name="connsiteX5" fmla="*/ 48627 w 62155"/>
                <a:gd name="connsiteY5" fmla="*/ 35532 h 65804"/>
                <a:gd name="connsiteX6" fmla="*/ 48627 w 62155"/>
                <a:gd name="connsiteY6" fmla="*/ 32861 h 65804"/>
                <a:gd name="connsiteX7" fmla="*/ 51140 w 62155"/>
                <a:gd name="connsiteY7" fmla="*/ 32703 h 65804"/>
                <a:gd name="connsiteX8" fmla="*/ 51298 w 62155"/>
                <a:gd name="connsiteY8" fmla="*/ 32861 h 65804"/>
                <a:gd name="connsiteX9" fmla="*/ 55496 w 62155"/>
                <a:gd name="connsiteY9" fmla="*/ 34642 h 65804"/>
                <a:gd name="connsiteX10" fmla="*/ 57022 w 62155"/>
                <a:gd name="connsiteY10" fmla="*/ 33752 h 65804"/>
                <a:gd name="connsiteX11" fmla="*/ 55496 w 62155"/>
                <a:gd name="connsiteY11" fmla="*/ 29045 h 65804"/>
                <a:gd name="connsiteX12" fmla="*/ 36414 w 62155"/>
                <a:gd name="connsiteY12" fmla="*/ 18488 h 65804"/>
                <a:gd name="connsiteX13" fmla="*/ 35142 w 62155"/>
                <a:gd name="connsiteY13" fmla="*/ 18488 h 65804"/>
                <a:gd name="connsiteX14" fmla="*/ 15423 w 62155"/>
                <a:gd name="connsiteY14" fmla="*/ 4878 h 65804"/>
                <a:gd name="connsiteX15" fmla="*/ 48245 w 62155"/>
                <a:gd name="connsiteY15" fmla="*/ 65805 h 65804"/>
                <a:gd name="connsiteX16" fmla="*/ 19240 w 62155"/>
                <a:gd name="connsiteY16" fmla="*/ 43164 h 65804"/>
                <a:gd name="connsiteX17" fmla="*/ 412 w 62155"/>
                <a:gd name="connsiteY17" fmla="*/ 28664 h 65804"/>
                <a:gd name="connsiteX18" fmla="*/ 412 w 62155"/>
                <a:gd name="connsiteY18" fmla="*/ 26120 h 65804"/>
                <a:gd name="connsiteX19" fmla="*/ 14152 w 62155"/>
                <a:gd name="connsiteY19" fmla="*/ 680 h 65804"/>
                <a:gd name="connsiteX20" fmla="*/ 16652 w 62155"/>
                <a:gd name="connsiteY20" fmla="*/ 383 h 65804"/>
                <a:gd name="connsiteX21" fmla="*/ 16950 w 62155"/>
                <a:gd name="connsiteY21" fmla="*/ 680 h 65804"/>
                <a:gd name="connsiteX22" fmla="*/ 37813 w 62155"/>
                <a:gd name="connsiteY22" fmla="*/ 15054 h 65804"/>
                <a:gd name="connsiteX23" fmla="*/ 60330 w 62155"/>
                <a:gd name="connsiteY23" fmla="*/ 27773 h 65804"/>
                <a:gd name="connsiteX24" fmla="*/ 61221 w 62155"/>
                <a:gd name="connsiteY24" fmla="*/ 36550 h 65804"/>
                <a:gd name="connsiteX25" fmla="*/ 56896 w 62155"/>
                <a:gd name="connsiteY25" fmla="*/ 38839 h 65804"/>
                <a:gd name="connsiteX26" fmla="*/ 56896 w 62155"/>
                <a:gd name="connsiteY26" fmla="*/ 38840 h 65804"/>
                <a:gd name="connsiteX27" fmla="*/ 61093 w 62155"/>
                <a:gd name="connsiteY27" fmla="*/ 56011 h 65804"/>
                <a:gd name="connsiteX28" fmla="*/ 54733 w 62155"/>
                <a:gd name="connsiteY28" fmla="*/ 64152 h 65804"/>
                <a:gd name="connsiteX29" fmla="*/ 49263 w 62155"/>
                <a:gd name="connsiteY29" fmla="*/ 65551 h 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155" h="65804">
                  <a:moveTo>
                    <a:pt x="4229" y="26501"/>
                  </a:moveTo>
                  <a:lnTo>
                    <a:pt x="21911" y="40239"/>
                  </a:lnTo>
                  <a:lnTo>
                    <a:pt x="21911" y="40239"/>
                  </a:lnTo>
                  <a:cubicBezTo>
                    <a:pt x="26873" y="47616"/>
                    <a:pt x="42012" y="65678"/>
                    <a:pt x="51553" y="60463"/>
                  </a:cubicBezTo>
                  <a:cubicBezTo>
                    <a:pt x="53754" y="59396"/>
                    <a:pt x="55347" y="57381"/>
                    <a:pt x="55878" y="54994"/>
                  </a:cubicBezTo>
                  <a:cubicBezTo>
                    <a:pt x="55843" y="47853"/>
                    <a:pt x="53273" y="40956"/>
                    <a:pt x="48627" y="35532"/>
                  </a:cubicBezTo>
                  <a:cubicBezTo>
                    <a:pt x="48011" y="34749"/>
                    <a:pt x="48011" y="33645"/>
                    <a:pt x="48627" y="32861"/>
                  </a:cubicBezTo>
                  <a:cubicBezTo>
                    <a:pt x="49277" y="32124"/>
                    <a:pt x="50403" y="32053"/>
                    <a:pt x="51140" y="32703"/>
                  </a:cubicBezTo>
                  <a:cubicBezTo>
                    <a:pt x="51196" y="32753"/>
                    <a:pt x="51249" y="32805"/>
                    <a:pt x="51298" y="32861"/>
                  </a:cubicBezTo>
                  <a:cubicBezTo>
                    <a:pt x="52479" y="33876"/>
                    <a:pt x="53946" y="34498"/>
                    <a:pt x="55496" y="34642"/>
                  </a:cubicBezTo>
                  <a:cubicBezTo>
                    <a:pt x="56120" y="34613"/>
                    <a:pt x="56690" y="34280"/>
                    <a:pt x="57022" y="33752"/>
                  </a:cubicBezTo>
                  <a:cubicBezTo>
                    <a:pt x="57071" y="32054"/>
                    <a:pt x="56531" y="30391"/>
                    <a:pt x="55496" y="29045"/>
                  </a:cubicBezTo>
                  <a:cubicBezTo>
                    <a:pt x="51585" y="22260"/>
                    <a:pt x="44240" y="18197"/>
                    <a:pt x="36414" y="18488"/>
                  </a:cubicBezTo>
                  <a:cubicBezTo>
                    <a:pt x="36010" y="18673"/>
                    <a:pt x="35545" y="18673"/>
                    <a:pt x="35142" y="18488"/>
                  </a:cubicBezTo>
                  <a:lnTo>
                    <a:pt x="15423" y="4878"/>
                  </a:lnTo>
                  <a:close/>
                  <a:moveTo>
                    <a:pt x="48245" y="65805"/>
                  </a:moveTo>
                  <a:cubicBezTo>
                    <a:pt x="35524" y="65805"/>
                    <a:pt x="21148" y="45835"/>
                    <a:pt x="19240" y="43164"/>
                  </a:cubicBezTo>
                  <a:lnTo>
                    <a:pt x="412" y="28664"/>
                  </a:lnTo>
                  <a:cubicBezTo>
                    <a:pt x="-140" y="27905"/>
                    <a:pt x="-140" y="26878"/>
                    <a:pt x="412" y="26120"/>
                  </a:cubicBezTo>
                  <a:lnTo>
                    <a:pt x="14152" y="680"/>
                  </a:lnTo>
                  <a:cubicBezTo>
                    <a:pt x="14760" y="-93"/>
                    <a:pt x="15880" y="-226"/>
                    <a:pt x="16652" y="383"/>
                  </a:cubicBezTo>
                  <a:cubicBezTo>
                    <a:pt x="16763" y="470"/>
                    <a:pt x="16863" y="569"/>
                    <a:pt x="16950" y="680"/>
                  </a:cubicBezTo>
                  <a:lnTo>
                    <a:pt x="37813" y="15054"/>
                  </a:lnTo>
                  <a:cubicBezTo>
                    <a:pt x="47075" y="14879"/>
                    <a:pt x="55700" y="19751"/>
                    <a:pt x="60330" y="27773"/>
                  </a:cubicBezTo>
                  <a:cubicBezTo>
                    <a:pt x="62366" y="31462"/>
                    <a:pt x="62747" y="34642"/>
                    <a:pt x="61221" y="36550"/>
                  </a:cubicBezTo>
                  <a:cubicBezTo>
                    <a:pt x="60161" y="37883"/>
                    <a:pt x="58594" y="38713"/>
                    <a:pt x="56896" y="38839"/>
                  </a:cubicBezTo>
                  <a:lnTo>
                    <a:pt x="56896" y="38840"/>
                  </a:lnTo>
                  <a:cubicBezTo>
                    <a:pt x="60176" y="43933"/>
                    <a:pt x="61654" y="49979"/>
                    <a:pt x="61093" y="56011"/>
                  </a:cubicBezTo>
                  <a:cubicBezTo>
                    <a:pt x="60315" y="59548"/>
                    <a:pt x="57976" y="62541"/>
                    <a:pt x="54733" y="64152"/>
                  </a:cubicBezTo>
                  <a:cubicBezTo>
                    <a:pt x="53068" y="65100"/>
                    <a:pt x="51178" y="65584"/>
                    <a:pt x="49263" y="65551"/>
                  </a:cubicBezTo>
                </a:path>
              </a:pathLst>
            </a:custGeom>
            <a:solidFill>
              <a:srgbClr val="68C0ED"/>
            </a:solidFill>
            <a:ln w="12707" cap="flat">
              <a:noFill/>
              <a:prstDash val="solid"/>
              <a:miter/>
            </a:ln>
          </p:spPr>
          <p:txBody>
            <a:bodyPr rtlCol="0" anchor="ctr">
              <a:noAutofit/>
            </a:bodyPr>
            <a:lstStyle/>
            <a:p>
              <a:endParaRPr lang="en-US" sz="900"/>
            </a:p>
          </p:txBody>
        </p:sp>
        <p:sp>
          <p:nvSpPr>
            <p:cNvPr id="144" name="Freeform 143">
              <a:extLst>
                <a:ext uri="{FF2B5EF4-FFF2-40B4-BE49-F238E27FC236}">
                  <a16:creationId xmlns:a16="http://schemas.microsoft.com/office/drawing/2014/main" id="{07A836EA-7DAC-054E-B4E3-F5C3A8EA5E9C}"/>
                </a:ext>
              </a:extLst>
            </p:cNvPr>
            <p:cNvSpPr/>
            <p:nvPr/>
          </p:nvSpPr>
          <p:spPr>
            <a:xfrm>
              <a:off x="7095829" y="9991070"/>
              <a:ext cx="104653" cy="194104"/>
            </a:xfrm>
            <a:custGeom>
              <a:avLst/>
              <a:gdLst>
                <a:gd name="connsiteX0" fmla="*/ 73230 w 104653"/>
                <a:gd name="connsiteY0" fmla="*/ 59530 h 194104"/>
                <a:gd name="connsiteX1" fmla="*/ 46006 w 104653"/>
                <a:gd name="connsiteY1" fmla="*/ 120712 h 194104"/>
                <a:gd name="connsiteX2" fmla="*/ 104652 w 104653"/>
                <a:gd name="connsiteY2" fmla="*/ 168666 h 194104"/>
                <a:gd name="connsiteX3" fmla="*/ 78319 w 104653"/>
                <a:gd name="connsiteY3" fmla="*/ 194105 h 194104"/>
                <a:gd name="connsiteX4" fmla="*/ 6061 w 104653"/>
                <a:gd name="connsiteY4" fmla="*/ 133559 h 194104"/>
                <a:gd name="connsiteX5" fmla="*/ 463 w 104653"/>
                <a:gd name="connsiteY5" fmla="*/ 110536 h 194104"/>
                <a:gd name="connsiteX6" fmla="*/ 31758 w 104653"/>
                <a:gd name="connsiteY6" fmla="*/ 29893 h 194104"/>
                <a:gd name="connsiteX7" fmla="*/ 73230 w 104653"/>
                <a:gd name="connsiteY7" fmla="*/ 1 h 19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53" h="194104">
                  <a:moveTo>
                    <a:pt x="73230" y="59530"/>
                  </a:moveTo>
                  <a:lnTo>
                    <a:pt x="46006" y="120712"/>
                  </a:lnTo>
                  <a:lnTo>
                    <a:pt x="104652" y="168666"/>
                  </a:lnTo>
                  <a:cubicBezTo>
                    <a:pt x="97091" y="178321"/>
                    <a:pt x="88229" y="186882"/>
                    <a:pt x="78319" y="194105"/>
                  </a:cubicBezTo>
                  <a:lnTo>
                    <a:pt x="6061" y="133559"/>
                  </a:lnTo>
                  <a:cubicBezTo>
                    <a:pt x="1031" y="127017"/>
                    <a:pt x="-1002" y="118656"/>
                    <a:pt x="463" y="110536"/>
                  </a:cubicBezTo>
                  <a:cubicBezTo>
                    <a:pt x="3262" y="97816"/>
                    <a:pt x="31758" y="29893"/>
                    <a:pt x="31758" y="29893"/>
                  </a:cubicBezTo>
                  <a:cubicBezTo>
                    <a:pt x="40557" y="14355"/>
                    <a:pt x="55706" y="3437"/>
                    <a:pt x="73230" y="1"/>
                  </a:cubicBezTo>
                  <a:close/>
                </a:path>
              </a:pathLst>
            </a:custGeom>
            <a:solidFill>
              <a:srgbClr val="68C0ED"/>
            </a:solidFill>
            <a:ln w="12707" cap="flat">
              <a:noFill/>
              <a:prstDash val="solid"/>
              <a:miter/>
            </a:ln>
          </p:spPr>
          <p:txBody>
            <a:bodyPr rtlCol="0" anchor="ctr">
              <a:noAutofit/>
            </a:bodyPr>
            <a:lstStyle/>
            <a:p>
              <a:endParaRPr lang="en-US" sz="900"/>
            </a:p>
          </p:txBody>
        </p:sp>
        <p:sp>
          <p:nvSpPr>
            <p:cNvPr id="145" name="Freeform 144">
              <a:extLst>
                <a:ext uri="{FF2B5EF4-FFF2-40B4-BE49-F238E27FC236}">
                  <a16:creationId xmlns:a16="http://schemas.microsoft.com/office/drawing/2014/main" id="{4DDC3BB5-0CDD-1D41-94A1-C728BBB45896}"/>
                </a:ext>
              </a:extLst>
            </p:cNvPr>
            <p:cNvSpPr/>
            <p:nvPr/>
          </p:nvSpPr>
          <p:spPr>
            <a:xfrm>
              <a:off x="7093876" y="9989029"/>
              <a:ext cx="108933" cy="197926"/>
            </a:xfrm>
            <a:custGeom>
              <a:avLst/>
              <a:gdLst>
                <a:gd name="connsiteX0" fmla="*/ 80272 w 108933"/>
                <a:gd name="connsiteY0" fmla="*/ 197419 h 197926"/>
                <a:gd name="connsiteX1" fmla="*/ 79000 w 108933"/>
                <a:gd name="connsiteY1" fmla="*/ 197419 h 197926"/>
                <a:gd name="connsiteX2" fmla="*/ 6742 w 108933"/>
                <a:gd name="connsiteY2" fmla="*/ 136745 h 197926"/>
                <a:gd name="connsiteX3" fmla="*/ 508 w 108933"/>
                <a:gd name="connsiteY3" fmla="*/ 111942 h 197926"/>
                <a:gd name="connsiteX4" fmla="*/ 31931 w 108933"/>
                <a:gd name="connsiteY4" fmla="*/ 30916 h 197926"/>
                <a:gd name="connsiteX5" fmla="*/ 74929 w 108933"/>
                <a:gd name="connsiteY5" fmla="*/ 7 h 197926"/>
                <a:gd name="connsiteX6" fmla="*/ 77092 w 108933"/>
                <a:gd name="connsiteY6" fmla="*/ 1661 h 197926"/>
                <a:gd name="connsiteX7" fmla="*/ 75618 w 108933"/>
                <a:gd name="connsiteY7" fmla="*/ 3922 h 197926"/>
                <a:gd name="connsiteX8" fmla="*/ 75438 w 108933"/>
                <a:gd name="connsiteY8" fmla="*/ 3951 h 197926"/>
                <a:gd name="connsiteX9" fmla="*/ 35493 w 108933"/>
                <a:gd name="connsiteY9" fmla="*/ 32952 h 197926"/>
                <a:gd name="connsiteX10" fmla="*/ 4325 w 108933"/>
                <a:gd name="connsiteY10" fmla="*/ 112959 h 197926"/>
                <a:gd name="connsiteX11" fmla="*/ 9541 w 108933"/>
                <a:gd name="connsiteY11" fmla="*/ 134201 h 197926"/>
                <a:gd name="connsiteX12" fmla="*/ 80272 w 108933"/>
                <a:gd name="connsiteY12" fmla="*/ 193603 h 197926"/>
                <a:gd name="connsiteX13" fmla="*/ 103934 w 108933"/>
                <a:gd name="connsiteY13" fmla="*/ 171598 h 197926"/>
                <a:gd name="connsiteX14" fmla="*/ 46687 w 108933"/>
                <a:gd name="connsiteY14" fmla="*/ 124789 h 197926"/>
                <a:gd name="connsiteX15" fmla="*/ 46687 w 108933"/>
                <a:gd name="connsiteY15" fmla="*/ 122499 h 197926"/>
                <a:gd name="connsiteX16" fmla="*/ 73911 w 108933"/>
                <a:gd name="connsiteY16" fmla="*/ 61317 h 197926"/>
                <a:gd name="connsiteX17" fmla="*/ 76456 w 108933"/>
                <a:gd name="connsiteY17" fmla="*/ 60427 h 197926"/>
                <a:gd name="connsiteX18" fmla="*/ 77603 w 108933"/>
                <a:gd name="connsiteY18" fmla="*/ 62669 h 197926"/>
                <a:gd name="connsiteX19" fmla="*/ 77474 w 108933"/>
                <a:gd name="connsiteY19" fmla="*/ 62971 h 197926"/>
                <a:gd name="connsiteX20" fmla="*/ 50885 w 108933"/>
                <a:gd name="connsiteY20" fmla="*/ 122753 h 197926"/>
                <a:gd name="connsiteX21" fmla="*/ 108386 w 108933"/>
                <a:gd name="connsiteY21" fmla="*/ 169817 h 197926"/>
                <a:gd name="connsiteX22" fmla="*/ 108386 w 108933"/>
                <a:gd name="connsiteY22" fmla="*/ 172488 h 197926"/>
                <a:gd name="connsiteX23" fmla="*/ 81544 w 108933"/>
                <a:gd name="connsiteY23" fmla="*/ 197928 h 197926"/>
                <a:gd name="connsiteX24" fmla="*/ 80527 w 108933"/>
                <a:gd name="connsiteY24" fmla="*/ 197928 h 19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933" h="197926">
                  <a:moveTo>
                    <a:pt x="80272" y="197419"/>
                  </a:moveTo>
                  <a:cubicBezTo>
                    <a:pt x="79857" y="197546"/>
                    <a:pt x="79414" y="197546"/>
                    <a:pt x="79000" y="197419"/>
                  </a:cubicBezTo>
                  <a:lnTo>
                    <a:pt x="6742" y="136745"/>
                  </a:lnTo>
                  <a:cubicBezTo>
                    <a:pt x="1165" y="129773"/>
                    <a:pt x="-1110" y="120722"/>
                    <a:pt x="508" y="111942"/>
                  </a:cubicBezTo>
                  <a:cubicBezTo>
                    <a:pt x="3307" y="99222"/>
                    <a:pt x="30786" y="33715"/>
                    <a:pt x="31931" y="30916"/>
                  </a:cubicBezTo>
                  <a:cubicBezTo>
                    <a:pt x="41088" y="14854"/>
                    <a:pt x="56784" y="3571"/>
                    <a:pt x="74929" y="7"/>
                  </a:cubicBezTo>
                  <a:cubicBezTo>
                    <a:pt x="75967" y="-75"/>
                    <a:pt x="76900" y="638"/>
                    <a:pt x="77092" y="1661"/>
                  </a:cubicBezTo>
                  <a:cubicBezTo>
                    <a:pt x="77309" y="2692"/>
                    <a:pt x="76650" y="3704"/>
                    <a:pt x="75618" y="3922"/>
                  </a:cubicBezTo>
                  <a:cubicBezTo>
                    <a:pt x="75559" y="3934"/>
                    <a:pt x="75499" y="3944"/>
                    <a:pt x="75438" y="3951"/>
                  </a:cubicBezTo>
                  <a:cubicBezTo>
                    <a:pt x="58546" y="7367"/>
                    <a:pt x="43971" y="17949"/>
                    <a:pt x="35493" y="32952"/>
                  </a:cubicBezTo>
                  <a:cubicBezTo>
                    <a:pt x="35493" y="32952"/>
                    <a:pt x="7123" y="100112"/>
                    <a:pt x="4325" y="112959"/>
                  </a:cubicBezTo>
                  <a:cubicBezTo>
                    <a:pt x="2951" y="120460"/>
                    <a:pt x="4849" y="128190"/>
                    <a:pt x="9541" y="134201"/>
                  </a:cubicBezTo>
                  <a:lnTo>
                    <a:pt x="80272" y="193603"/>
                  </a:lnTo>
                  <a:cubicBezTo>
                    <a:pt x="89022" y="187253"/>
                    <a:pt x="96967" y="179864"/>
                    <a:pt x="103934" y="171598"/>
                  </a:cubicBezTo>
                  <a:lnTo>
                    <a:pt x="46687" y="124789"/>
                  </a:lnTo>
                  <a:cubicBezTo>
                    <a:pt x="46179" y="124110"/>
                    <a:pt x="46179" y="123178"/>
                    <a:pt x="46687" y="122499"/>
                  </a:cubicBezTo>
                  <a:lnTo>
                    <a:pt x="73911" y="61317"/>
                  </a:lnTo>
                  <a:cubicBezTo>
                    <a:pt x="74369" y="60370"/>
                    <a:pt x="75507" y="59971"/>
                    <a:pt x="76456" y="60427"/>
                  </a:cubicBezTo>
                  <a:cubicBezTo>
                    <a:pt x="77392" y="60729"/>
                    <a:pt x="77905" y="61733"/>
                    <a:pt x="77603" y="62669"/>
                  </a:cubicBezTo>
                  <a:cubicBezTo>
                    <a:pt x="77569" y="62773"/>
                    <a:pt x="77526" y="62874"/>
                    <a:pt x="77474" y="62971"/>
                  </a:cubicBezTo>
                  <a:lnTo>
                    <a:pt x="50885" y="122753"/>
                  </a:lnTo>
                  <a:lnTo>
                    <a:pt x="108386" y="169817"/>
                  </a:lnTo>
                  <a:cubicBezTo>
                    <a:pt x="109114" y="170559"/>
                    <a:pt x="109114" y="171746"/>
                    <a:pt x="108386" y="172488"/>
                  </a:cubicBezTo>
                  <a:cubicBezTo>
                    <a:pt x="100696" y="182203"/>
                    <a:pt x="91657" y="190769"/>
                    <a:pt x="81544" y="197928"/>
                  </a:cubicBezTo>
                  <a:lnTo>
                    <a:pt x="80527" y="197928"/>
                  </a:lnTo>
                </a:path>
              </a:pathLst>
            </a:custGeom>
            <a:solidFill>
              <a:srgbClr val="68C0ED"/>
            </a:solidFill>
            <a:ln w="12707" cap="flat">
              <a:noFill/>
              <a:prstDash val="solid"/>
              <a:miter/>
            </a:ln>
          </p:spPr>
          <p:txBody>
            <a:bodyPr rtlCol="0" anchor="ctr">
              <a:noAutofit/>
            </a:bodyPr>
            <a:lstStyle/>
            <a:p>
              <a:endParaRPr lang="en-US" sz="900"/>
            </a:p>
          </p:txBody>
        </p:sp>
        <p:sp>
          <p:nvSpPr>
            <p:cNvPr id="146" name="Freeform 145">
              <a:extLst>
                <a:ext uri="{FF2B5EF4-FFF2-40B4-BE49-F238E27FC236}">
                  <a16:creationId xmlns:a16="http://schemas.microsoft.com/office/drawing/2014/main" id="{760782BF-8DED-E645-BAF1-78D7DA62EE2A}"/>
                </a:ext>
              </a:extLst>
            </p:cNvPr>
            <p:cNvSpPr/>
            <p:nvPr/>
          </p:nvSpPr>
          <p:spPr>
            <a:xfrm>
              <a:off x="7464879" y="10063596"/>
              <a:ext cx="22938" cy="29360"/>
            </a:xfrm>
            <a:custGeom>
              <a:avLst/>
              <a:gdLst>
                <a:gd name="connsiteX0" fmla="*/ 6570 w 22938"/>
                <a:gd name="connsiteY0" fmla="*/ 996 h 29360"/>
                <a:gd name="connsiteX1" fmla="*/ 9878 w 22938"/>
                <a:gd name="connsiteY1" fmla="*/ 29361 h 29360"/>
                <a:gd name="connsiteX2" fmla="*/ 22599 w 22938"/>
                <a:gd name="connsiteY2" fmla="*/ 11935 h 29360"/>
                <a:gd name="connsiteX3" fmla="*/ 6697 w 22938"/>
                <a:gd name="connsiteY3" fmla="*/ 996 h 29360"/>
              </a:gdLst>
              <a:ahLst/>
              <a:cxnLst>
                <a:cxn ang="0">
                  <a:pos x="connsiteX0" y="connsiteY0"/>
                </a:cxn>
                <a:cxn ang="0">
                  <a:pos x="connsiteX1" y="connsiteY1"/>
                </a:cxn>
                <a:cxn ang="0">
                  <a:pos x="connsiteX2" y="connsiteY2"/>
                </a:cxn>
                <a:cxn ang="0">
                  <a:pos x="connsiteX3" y="connsiteY3"/>
                </a:cxn>
              </a:cxnLst>
              <a:rect l="l" t="t" r="r" b="b"/>
              <a:pathLst>
                <a:path w="22938" h="29360">
                  <a:moveTo>
                    <a:pt x="6570" y="996"/>
                  </a:moveTo>
                  <a:cubicBezTo>
                    <a:pt x="6570" y="996"/>
                    <a:pt x="-10222" y="24146"/>
                    <a:pt x="9878" y="29361"/>
                  </a:cubicBezTo>
                  <a:cubicBezTo>
                    <a:pt x="9878" y="29361"/>
                    <a:pt x="25398" y="25545"/>
                    <a:pt x="22599" y="11935"/>
                  </a:cubicBezTo>
                  <a:cubicBezTo>
                    <a:pt x="19801" y="-1675"/>
                    <a:pt x="12041" y="-785"/>
                    <a:pt x="6697" y="996"/>
                  </a:cubicBezTo>
                </a:path>
              </a:pathLst>
            </a:custGeom>
            <a:solidFill>
              <a:srgbClr val="68C0ED"/>
            </a:solidFill>
            <a:ln w="12707" cap="flat">
              <a:noFill/>
              <a:prstDash val="solid"/>
              <a:miter/>
            </a:ln>
          </p:spPr>
          <p:txBody>
            <a:bodyPr rtlCol="0" anchor="ctr">
              <a:noAutofit/>
            </a:bodyPr>
            <a:lstStyle/>
            <a:p>
              <a:endParaRPr lang="en-US" sz="900"/>
            </a:p>
          </p:txBody>
        </p:sp>
        <p:sp>
          <p:nvSpPr>
            <p:cNvPr id="147" name="Freeform 146">
              <a:extLst>
                <a:ext uri="{FF2B5EF4-FFF2-40B4-BE49-F238E27FC236}">
                  <a16:creationId xmlns:a16="http://schemas.microsoft.com/office/drawing/2014/main" id="{7B5CBF84-C553-1643-8B19-FEC9D852CF1E}"/>
                </a:ext>
              </a:extLst>
            </p:cNvPr>
            <p:cNvSpPr/>
            <p:nvPr/>
          </p:nvSpPr>
          <p:spPr>
            <a:xfrm>
              <a:off x="7463439" y="10062561"/>
              <a:ext cx="26600" cy="32939"/>
            </a:xfrm>
            <a:custGeom>
              <a:avLst/>
              <a:gdLst>
                <a:gd name="connsiteX0" fmla="*/ 9282 w 26600"/>
                <a:gd name="connsiteY0" fmla="*/ 3812 h 32939"/>
                <a:gd name="connsiteX1" fmla="*/ 3940 w 26600"/>
                <a:gd name="connsiteY1" fmla="*/ 22510 h 32939"/>
                <a:gd name="connsiteX2" fmla="*/ 11318 w 26600"/>
                <a:gd name="connsiteY2" fmla="*/ 28361 h 32939"/>
                <a:gd name="connsiteX3" fmla="*/ 22004 w 26600"/>
                <a:gd name="connsiteY3" fmla="*/ 13352 h 32939"/>
                <a:gd name="connsiteX4" fmla="*/ 17170 w 26600"/>
                <a:gd name="connsiteY4" fmla="*/ 4321 h 32939"/>
                <a:gd name="connsiteX5" fmla="*/ 9282 w 26600"/>
                <a:gd name="connsiteY5" fmla="*/ 4321 h 32939"/>
                <a:gd name="connsiteX6" fmla="*/ 11318 w 26600"/>
                <a:gd name="connsiteY6" fmla="*/ 32940 h 32939"/>
                <a:gd name="connsiteX7" fmla="*/ 11318 w 26600"/>
                <a:gd name="connsiteY7" fmla="*/ 32940 h 32939"/>
                <a:gd name="connsiteX8" fmla="*/ 759 w 26600"/>
                <a:gd name="connsiteY8" fmla="*/ 24418 h 32939"/>
                <a:gd name="connsiteX9" fmla="*/ 6993 w 26600"/>
                <a:gd name="connsiteY9" fmla="*/ 1522 h 32939"/>
                <a:gd name="connsiteX10" fmla="*/ 8138 w 26600"/>
                <a:gd name="connsiteY10" fmla="*/ 759 h 32939"/>
                <a:gd name="connsiteX11" fmla="*/ 19841 w 26600"/>
                <a:gd name="connsiteY11" fmla="*/ 1650 h 32939"/>
                <a:gd name="connsiteX12" fmla="*/ 26330 w 26600"/>
                <a:gd name="connsiteY12" fmla="*/ 13225 h 32939"/>
                <a:gd name="connsiteX13" fmla="*/ 12665 w 26600"/>
                <a:gd name="connsiteY13" fmla="*/ 32865 h 32939"/>
                <a:gd name="connsiteX14" fmla="*/ 12209 w 26600"/>
                <a:gd name="connsiteY14" fmla="*/ 32941 h 32939"/>
                <a:gd name="connsiteX15" fmla="*/ 12209 w 26600"/>
                <a:gd name="connsiteY15" fmla="*/ 32940 h 3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00" h="32939">
                  <a:moveTo>
                    <a:pt x="9282" y="3812"/>
                  </a:moveTo>
                  <a:cubicBezTo>
                    <a:pt x="7629" y="6229"/>
                    <a:pt x="1523" y="15896"/>
                    <a:pt x="3940" y="22510"/>
                  </a:cubicBezTo>
                  <a:cubicBezTo>
                    <a:pt x="5276" y="25563"/>
                    <a:pt x="8040" y="27755"/>
                    <a:pt x="11318" y="28361"/>
                  </a:cubicBezTo>
                  <a:cubicBezTo>
                    <a:pt x="13735" y="27598"/>
                    <a:pt x="24039" y="23909"/>
                    <a:pt x="22004" y="13352"/>
                  </a:cubicBezTo>
                  <a:cubicBezTo>
                    <a:pt x="21592" y="9839"/>
                    <a:pt x="19865" y="6612"/>
                    <a:pt x="17170" y="4321"/>
                  </a:cubicBezTo>
                  <a:cubicBezTo>
                    <a:pt x="14642" y="3289"/>
                    <a:pt x="11810" y="3289"/>
                    <a:pt x="9282" y="4321"/>
                  </a:cubicBezTo>
                  <a:moveTo>
                    <a:pt x="11318" y="32940"/>
                  </a:moveTo>
                  <a:lnTo>
                    <a:pt x="11318" y="32940"/>
                  </a:lnTo>
                  <a:cubicBezTo>
                    <a:pt x="6532" y="32181"/>
                    <a:pt x="2511" y="28935"/>
                    <a:pt x="759" y="24418"/>
                  </a:cubicBezTo>
                  <a:cubicBezTo>
                    <a:pt x="-2676" y="14878"/>
                    <a:pt x="6611" y="2031"/>
                    <a:pt x="6993" y="1522"/>
                  </a:cubicBezTo>
                  <a:cubicBezTo>
                    <a:pt x="7266" y="1134"/>
                    <a:pt x="7674" y="862"/>
                    <a:pt x="8138" y="759"/>
                  </a:cubicBezTo>
                  <a:cubicBezTo>
                    <a:pt x="12003" y="-501"/>
                    <a:pt x="16211" y="-181"/>
                    <a:pt x="19841" y="1650"/>
                  </a:cubicBezTo>
                  <a:cubicBezTo>
                    <a:pt x="23457" y="4492"/>
                    <a:pt x="25791" y="8657"/>
                    <a:pt x="26330" y="13225"/>
                  </a:cubicBezTo>
                  <a:cubicBezTo>
                    <a:pt x="27981" y="22421"/>
                    <a:pt x="21863" y="31214"/>
                    <a:pt x="12665" y="32865"/>
                  </a:cubicBezTo>
                  <a:cubicBezTo>
                    <a:pt x="12514" y="32892"/>
                    <a:pt x="12361" y="32917"/>
                    <a:pt x="12209" y="32941"/>
                  </a:cubicBezTo>
                  <a:lnTo>
                    <a:pt x="12209" y="32940"/>
                  </a:lnTo>
                </a:path>
              </a:pathLst>
            </a:custGeom>
            <a:solidFill>
              <a:srgbClr val="68C0ED"/>
            </a:solidFill>
            <a:ln w="12707" cap="flat">
              <a:noFill/>
              <a:prstDash val="solid"/>
              <a:miter/>
            </a:ln>
          </p:spPr>
          <p:txBody>
            <a:bodyPr rtlCol="0" anchor="ctr">
              <a:noAutofit/>
            </a:bodyPr>
            <a:lstStyle/>
            <a:p>
              <a:endParaRPr lang="en-US" sz="900"/>
            </a:p>
          </p:txBody>
        </p:sp>
      </p:grpSp>
      <p:sp>
        <p:nvSpPr>
          <p:cNvPr id="148" name="Freeform 147">
            <a:extLst>
              <a:ext uri="{FF2B5EF4-FFF2-40B4-BE49-F238E27FC236}">
                <a16:creationId xmlns:a16="http://schemas.microsoft.com/office/drawing/2014/main" id="{05F4EC77-D0A8-EE41-8057-13390B212C3B}"/>
              </a:ext>
            </a:extLst>
          </p:cNvPr>
          <p:cNvSpPr/>
          <p:nvPr userDrawn="1"/>
        </p:nvSpPr>
        <p:spPr>
          <a:xfrm>
            <a:off x="3618801" y="4759398"/>
            <a:ext cx="19656" cy="42103"/>
          </a:xfrm>
          <a:custGeom>
            <a:avLst/>
            <a:gdLst>
              <a:gd name="connsiteX0" fmla="*/ 0 w 39309"/>
              <a:gd name="connsiteY0" fmla="*/ 0 h 84205"/>
              <a:gd name="connsiteX1" fmla="*/ 39309 w 39309"/>
              <a:gd name="connsiteY1" fmla="*/ 84205 h 84205"/>
            </a:gdLst>
            <a:ahLst/>
            <a:cxnLst>
              <a:cxn ang="0">
                <a:pos x="connsiteX0" y="connsiteY0"/>
              </a:cxn>
              <a:cxn ang="0">
                <a:pos x="connsiteX1" y="connsiteY1"/>
              </a:cxn>
            </a:cxnLst>
            <a:rect l="l" t="t" r="r" b="b"/>
            <a:pathLst>
              <a:path w="39309" h="84205">
                <a:moveTo>
                  <a:pt x="0" y="0"/>
                </a:moveTo>
                <a:lnTo>
                  <a:pt x="39309" y="84205"/>
                </a:lnTo>
              </a:path>
            </a:pathLst>
          </a:custGeom>
          <a:ln w="6353" cap="flat">
            <a:solidFill>
              <a:srgbClr val="9CDAED"/>
            </a:solidFill>
            <a:prstDash val="solid"/>
            <a:miter/>
          </a:ln>
        </p:spPr>
        <p:txBody>
          <a:bodyPr rtlCol="0" anchor="ctr">
            <a:noAutofit/>
          </a:bodyPr>
          <a:lstStyle/>
          <a:p>
            <a:endParaRPr lang="en-US" sz="900"/>
          </a:p>
        </p:txBody>
      </p:sp>
      <p:sp>
        <p:nvSpPr>
          <p:cNvPr id="149" name="Freeform 148">
            <a:extLst>
              <a:ext uri="{FF2B5EF4-FFF2-40B4-BE49-F238E27FC236}">
                <a16:creationId xmlns:a16="http://schemas.microsoft.com/office/drawing/2014/main" id="{B5EA431F-9596-C349-916F-3B0C7B7380B6}"/>
              </a:ext>
            </a:extLst>
          </p:cNvPr>
          <p:cNvSpPr/>
          <p:nvPr userDrawn="1"/>
        </p:nvSpPr>
        <p:spPr>
          <a:xfrm>
            <a:off x="3638329" y="4759398"/>
            <a:ext cx="19592" cy="42103"/>
          </a:xfrm>
          <a:custGeom>
            <a:avLst/>
            <a:gdLst>
              <a:gd name="connsiteX0" fmla="*/ 39182 w 39182"/>
              <a:gd name="connsiteY0" fmla="*/ 0 h 84205"/>
              <a:gd name="connsiteX1" fmla="*/ 0 w 39182"/>
              <a:gd name="connsiteY1" fmla="*/ 84205 h 84205"/>
            </a:gdLst>
            <a:ahLst/>
            <a:cxnLst>
              <a:cxn ang="0">
                <a:pos x="connsiteX0" y="connsiteY0"/>
              </a:cxn>
              <a:cxn ang="0">
                <a:pos x="connsiteX1" y="connsiteY1"/>
              </a:cxn>
            </a:cxnLst>
            <a:rect l="l" t="t" r="r" b="b"/>
            <a:pathLst>
              <a:path w="39182" h="84205">
                <a:moveTo>
                  <a:pt x="39182" y="0"/>
                </a:moveTo>
                <a:lnTo>
                  <a:pt x="0" y="84205"/>
                </a:lnTo>
              </a:path>
            </a:pathLst>
          </a:custGeom>
          <a:ln w="6353" cap="flat">
            <a:solidFill>
              <a:srgbClr val="9CDAED"/>
            </a:solidFill>
            <a:prstDash val="solid"/>
            <a:miter/>
          </a:ln>
        </p:spPr>
        <p:txBody>
          <a:bodyPr rtlCol="0" anchor="ctr">
            <a:noAutofit/>
          </a:bodyPr>
          <a:lstStyle/>
          <a:p>
            <a:endParaRPr lang="en-US" sz="900"/>
          </a:p>
        </p:txBody>
      </p:sp>
      <p:sp>
        <p:nvSpPr>
          <p:cNvPr id="150" name="Freeform 149">
            <a:extLst>
              <a:ext uri="{FF2B5EF4-FFF2-40B4-BE49-F238E27FC236}">
                <a16:creationId xmlns:a16="http://schemas.microsoft.com/office/drawing/2014/main" id="{727104A4-A55B-D84A-BE49-0A64911A52DF}"/>
              </a:ext>
            </a:extLst>
          </p:cNvPr>
          <p:cNvSpPr/>
          <p:nvPr userDrawn="1"/>
        </p:nvSpPr>
        <p:spPr>
          <a:xfrm>
            <a:off x="3638329" y="4462900"/>
            <a:ext cx="19592" cy="42103"/>
          </a:xfrm>
          <a:custGeom>
            <a:avLst/>
            <a:gdLst>
              <a:gd name="connsiteX0" fmla="*/ 39182 w 39182"/>
              <a:gd name="connsiteY0" fmla="*/ 84205 h 84205"/>
              <a:gd name="connsiteX1" fmla="*/ 0 w 39182"/>
              <a:gd name="connsiteY1" fmla="*/ 0 h 84205"/>
            </a:gdLst>
            <a:ahLst/>
            <a:cxnLst>
              <a:cxn ang="0">
                <a:pos x="connsiteX0" y="connsiteY0"/>
              </a:cxn>
              <a:cxn ang="0">
                <a:pos x="connsiteX1" y="connsiteY1"/>
              </a:cxn>
            </a:cxnLst>
            <a:rect l="l" t="t" r="r" b="b"/>
            <a:pathLst>
              <a:path w="39182" h="84205">
                <a:moveTo>
                  <a:pt x="39182" y="84205"/>
                </a:moveTo>
                <a:lnTo>
                  <a:pt x="0" y="0"/>
                </a:lnTo>
              </a:path>
            </a:pathLst>
          </a:custGeom>
          <a:ln w="6353" cap="flat">
            <a:solidFill>
              <a:srgbClr val="9CDAED"/>
            </a:solidFill>
            <a:prstDash val="solid"/>
            <a:miter/>
          </a:ln>
        </p:spPr>
        <p:txBody>
          <a:bodyPr rtlCol="0" anchor="ctr">
            <a:noAutofit/>
          </a:bodyPr>
          <a:lstStyle/>
          <a:p>
            <a:endParaRPr lang="en-US" sz="900"/>
          </a:p>
        </p:txBody>
      </p:sp>
      <p:sp>
        <p:nvSpPr>
          <p:cNvPr id="151" name="Freeform 150">
            <a:extLst>
              <a:ext uri="{FF2B5EF4-FFF2-40B4-BE49-F238E27FC236}">
                <a16:creationId xmlns:a16="http://schemas.microsoft.com/office/drawing/2014/main" id="{97BED023-06BA-234B-A273-291672CAA67F}"/>
              </a:ext>
            </a:extLst>
          </p:cNvPr>
          <p:cNvSpPr/>
          <p:nvPr userDrawn="1"/>
        </p:nvSpPr>
        <p:spPr>
          <a:xfrm>
            <a:off x="3618801" y="4462900"/>
            <a:ext cx="19656" cy="42103"/>
          </a:xfrm>
          <a:custGeom>
            <a:avLst/>
            <a:gdLst>
              <a:gd name="connsiteX0" fmla="*/ 0 w 39309"/>
              <a:gd name="connsiteY0" fmla="*/ 84205 h 84205"/>
              <a:gd name="connsiteX1" fmla="*/ 39309 w 39309"/>
              <a:gd name="connsiteY1" fmla="*/ 0 h 84205"/>
            </a:gdLst>
            <a:ahLst/>
            <a:cxnLst>
              <a:cxn ang="0">
                <a:pos x="connsiteX0" y="connsiteY0"/>
              </a:cxn>
              <a:cxn ang="0">
                <a:pos x="connsiteX1" y="connsiteY1"/>
              </a:cxn>
            </a:cxnLst>
            <a:rect l="l" t="t" r="r" b="b"/>
            <a:pathLst>
              <a:path w="39309" h="84205">
                <a:moveTo>
                  <a:pt x="0" y="84205"/>
                </a:moveTo>
                <a:lnTo>
                  <a:pt x="39309" y="0"/>
                </a:lnTo>
              </a:path>
            </a:pathLst>
          </a:custGeom>
          <a:ln w="6353" cap="flat">
            <a:solidFill>
              <a:srgbClr val="9CDAED"/>
            </a:solidFill>
            <a:prstDash val="solid"/>
            <a:miter/>
          </a:ln>
        </p:spPr>
        <p:txBody>
          <a:bodyPr rtlCol="0" anchor="ctr">
            <a:noAutofit/>
          </a:bodyPr>
          <a:lstStyle/>
          <a:p>
            <a:endParaRPr lang="en-US" sz="900"/>
          </a:p>
        </p:txBody>
      </p:sp>
      <p:sp>
        <p:nvSpPr>
          <p:cNvPr id="152" name="Freeform 151">
            <a:extLst>
              <a:ext uri="{FF2B5EF4-FFF2-40B4-BE49-F238E27FC236}">
                <a16:creationId xmlns:a16="http://schemas.microsoft.com/office/drawing/2014/main" id="{1B65710A-34F7-CF40-B177-120E9F7AF7F3}"/>
              </a:ext>
            </a:extLst>
          </p:cNvPr>
          <p:cNvSpPr/>
          <p:nvPr userDrawn="1"/>
        </p:nvSpPr>
        <p:spPr>
          <a:xfrm>
            <a:off x="3638265" y="4464363"/>
            <a:ext cx="6361" cy="336121"/>
          </a:xfrm>
          <a:custGeom>
            <a:avLst/>
            <a:gdLst>
              <a:gd name="connsiteX0" fmla="*/ 0 w 12721"/>
              <a:gd name="connsiteY0" fmla="*/ 672242 h 672241"/>
              <a:gd name="connsiteX1" fmla="*/ 0 w 12721"/>
              <a:gd name="connsiteY1" fmla="*/ 0 h 672241"/>
            </a:gdLst>
            <a:ahLst/>
            <a:cxnLst>
              <a:cxn ang="0">
                <a:pos x="connsiteX0" y="connsiteY0"/>
              </a:cxn>
              <a:cxn ang="0">
                <a:pos x="connsiteX1" y="connsiteY1"/>
              </a:cxn>
            </a:cxnLst>
            <a:rect l="l" t="t" r="r" b="b"/>
            <a:pathLst>
              <a:path w="12721" h="672241">
                <a:moveTo>
                  <a:pt x="0" y="672242"/>
                </a:moveTo>
                <a:lnTo>
                  <a:pt x="0" y="0"/>
                </a:lnTo>
              </a:path>
            </a:pathLst>
          </a:custGeom>
          <a:ln w="6353" cap="flat">
            <a:solidFill>
              <a:srgbClr val="9CDAED"/>
            </a:solidFill>
            <a:prstDash val="solid"/>
            <a:miter/>
          </a:ln>
        </p:spPr>
        <p:txBody>
          <a:bodyPr rtlCol="0" anchor="ctr">
            <a:noAutofit/>
          </a:bodyPr>
          <a:lstStyle/>
          <a:p>
            <a:endParaRPr lang="en-US" sz="900"/>
          </a:p>
        </p:txBody>
      </p:sp>
      <p:sp>
        <p:nvSpPr>
          <p:cNvPr id="153" name="Freeform 152">
            <a:extLst>
              <a:ext uri="{FF2B5EF4-FFF2-40B4-BE49-F238E27FC236}">
                <a16:creationId xmlns:a16="http://schemas.microsoft.com/office/drawing/2014/main" id="{D7BBE089-AC89-5C4A-A905-768C9AB02E19}"/>
              </a:ext>
            </a:extLst>
          </p:cNvPr>
          <p:cNvSpPr/>
          <p:nvPr userDrawn="1"/>
        </p:nvSpPr>
        <p:spPr>
          <a:xfrm>
            <a:off x="4149893" y="5152949"/>
            <a:ext cx="42111" cy="19652"/>
          </a:xfrm>
          <a:custGeom>
            <a:avLst/>
            <a:gdLst>
              <a:gd name="connsiteX0" fmla="*/ 0 w 84216"/>
              <a:gd name="connsiteY0" fmla="*/ 39304 h 39304"/>
              <a:gd name="connsiteX1" fmla="*/ 84216 w 84216"/>
              <a:gd name="connsiteY1" fmla="*/ 0 h 39304"/>
            </a:gdLst>
            <a:ahLst/>
            <a:cxnLst>
              <a:cxn ang="0">
                <a:pos x="connsiteX0" y="connsiteY0"/>
              </a:cxn>
              <a:cxn ang="0">
                <a:pos x="connsiteX1" y="connsiteY1"/>
              </a:cxn>
            </a:cxnLst>
            <a:rect l="l" t="t" r="r" b="b"/>
            <a:pathLst>
              <a:path w="84216" h="39304">
                <a:moveTo>
                  <a:pt x="0" y="39304"/>
                </a:moveTo>
                <a:lnTo>
                  <a:pt x="84216" y="0"/>
                </a:lnTo>
              </a:path>
            </a:pathLst>
          </a:custGeom>
          <a:ln w="6353" cap="flat">
            <a:solidFill>
              <a:srgbClr val="9CDAED"/>
            </a:solidFill>
            <a:prstDash val="solid"/>
            <a:miter/>
          </a:ln>
        </p:spPr>
        <p:txBody>
          <a:bodyPr rtlCol="0" anchor="ctr">
            <a:noAutofit/>
          </a:bodyPr>
          <a:lstStyle/>
          <a:p>
            <a:endParaRPr lang="en-US" sz="900"/>
          </a:p>
        </p:txBody>
      </p:sp>
      <p:sp>
        <p:nvSpPr>
          <p:cNvPr id="154" name="Freeform 153">
            <a:extLst>
              <a:ext uri="{FF2B5EF4-FFF2-40B4-BE49-F238E27FC236}">
                <a16:creationId xmlns:a16="http://schemas.microsoft.com/office/drawing/2014/main" id="{110A59C7-EBD4-B443-8E8D-D6D41C2EB08F}"/>
              </a:ext>
            </a:extLst>
          </p:cNvPr>
          <p:cNvSpPr/>
          <p:nvPr userDrawn="1"/>
        </p:nvSpPr>
        <p:spPr>
          <a:xfrm>
            <a:off x="4149893" y="5133424"/>
            <a:ext cx="42111" cy="19652"/>
          </a:xfrm>
          <a:custGeom>
            <a:avLst/>
            <a:gdLst>
              <a:gd name="connsiteX0" fmla="*/ 0 w 84216"/>
              <a:gd name="connsiteY0" fmla="*/ 0 h 39304"/>
              <a:gd name="connsiteX1" fmla="*/ 84216 w 84216"/>
              <a:gd name="connsiteY1" fmla="*/ 39304 h 39304"/>
            </a:gdLst>
            <a:ahLst/>
            <a:cxnLst>
              <a:cxn ang="0">
                <a:pos x="connsiteX0" y="connsiteY0"/>
              </a:cxn>
              <a:cxn ang="0">
                <a:pos x="connsiteX1" y="connsiteY1"/>
              </a:cxn>
            </a:cxnLst>
            <a:rect l="l" t="t" r="r" b="b"/>
            <a:pathLst>
              <a:path w="84216" h="39304">
                <a:moveTo>
                  <a:pt x="0" y="0"/>
                </a:moveTo>
                <a:lnTo>
                  <a:pt x="84216" y="39304"/>
                </a:lnTo>
              </a:path>
            </a:pathLst>
          </a:custGeom>
          <a:ln w="6353" cap="flat">
            <a:solidFill>
              <a:srgbClr val="9CDAED"/>
            </a:solidFill>
            <a:prstDash val="solid"/>
            <a:miter/>
          </a:ln>
        </p:spPr>
        <p:txBody>
          <a:bodyPr rtlCol="0" anchor="ctr">
            <a:noAutofit/>
          </a:bodyPr>
          <a:lstStyle/>
          <a:p>
            <a:endParaRPr lang="en-US" sz="900"/>
          </a:p>
        </p:txBody>
      </p:sp>
      <p:sp>
        <p:nvSpPr>
          <p:cNvPr id="155" name="Freeform 154">
            <a:extLst>
              <a:ext uri="{FF2B5EF4-FFF2-40B4-BE49-F238E27FC236}">
                <a16:creationId xmlns:a16="http://schemas.microsoft.com/office/drawing/2014/main" id="{E88403A6-4F10-C64A-962F-DE616ED9AAF9}"/>
              </a:ext>
            </a:extLst>
          </p:cNvPr>
          <p:cNvSpPr/>
          <p:nvPr userDrawn="1"/>
        </p:nvSpPr>
        <p:spPr>
          <a:xfrm>
            <a:off x="3787244" y="5152886"/>
            <a:ext cx="403297" cy="6360"/>
          </a:xfrm>
          <a:custGeom>
            <a:avLst/>
            <a:gdLst>
              <a:gd name="connsiteX0" fmla="*/ 0 w 806542"/>
              <a:gd name="connsiteY0" fmla="*/ 0 h 12719"/>
              <a:gd name="connsiteX1" fmla="*/ 806543 w 806542"/>
              <a:gd name="connsiteY1" fmla="*/ 0 h 12719"/>
            </a:gdLst>
            <a:ahLst/>
            <a:cxnLst>
              <a:cxn ang="0">
                <a:pos x="connsiteX0" y="connsiteY0"/>
              </a:cxn>
              <a:cxn ang="0">
                <a:pos x="connsiteX1" y="connsiteY1"/>
              </a:cxn>
            </a:cxnLst>
            <a:rect l="l" t="t" r="r" b="b"/>
            <a:pathLst>
              <a:path w="806542" h="12719">
                <a:moveTo>
                  <a:pt x="0" y="0"/>
                </a:moveTo>
                <a:lnTo>
                  <a:pt x="806543" y="0"/>
                </a:lnTo>
              </a:path>
            </a:pathLst>
          </a:custGeom>
          <a:ln w="6353" cap="flat">
            <a:solidFill>
              <a:srgbClr val="9CDAED"/>
            </a:solidFill>
            <a:prstDash val="solid"/>
            <a:miter/>
          </a:ln>
        </p:spPr>
        <p:txBody>
          <a:bodyPr rtlCol="0" anchor="ctr">
            <a:noAutofit/>
          </a:bodyPr>
          <a:lstStyle/>
          <a:p>
            <a:endParaRPr lang="en-US" sz="900"/>
          </a:p>
        </p:txBody>
      </p:sp>
      <p:sp>
        <p:nvSpPr>
          <p:cNvPr id="156" name="Freeform 155">
            <a:extLst>
              <a:ext uri="{FF2B5EF4-FFF2-40B4-BE49-F238E27FC236}">
                <a16:creationId xmlns:a16="http://schemas.microsoft.com/office/drawing/2014/main" id="{B396F43A-5080-EB46-931A-74187BFF3F8C}"/>
              </a:ext>
            </a:extLst>
          </p:cNvPr>
          <p:cNvSpPr/>
          <p:nvPr userDrawn="1"/>
        </p:nvSpPr>
        <p:spPr>
          <a:xfrm>
            <a:off x="3037263" y="5133424"/>
            <a:ext cx="42111" cy="19652"/>
          </a:xfrm>
          <a:custGeom>
            <a:avLst/>
            <a:gdLst>
              <a:gd name="connsiteX0" fmla="*/ 84216 w 84216"/>
              <a:gd name="connsiteY0" fmla="*/ 0 h 39304"/>
              <a:gd name="connsiteX1" fmla="*/ 0 w 84216"/>
              <a:gd name="connsiteY1" fmla="*/ 39304 h 39304"/>
            </a:gdLst>
            <a:ahLst/>
            <a:cxnLst>
              <a:cxn ang="0">
                <a:pos x="connsiteX0" y="connsiteY0"/>
              </a:cxn>
              <a:cxn ang="0">
                <a:pos x="connsiteX1" y="connsiteY1"/>
              </a:cxn>
            </a:cxnLst>
            <a:rect l="l" t="t" r="r" b="b"/>
            <a:pathLst>
              <a:path w="84216" h="39304">
                <a:moveTo>
                  <a:pt x="84216" y="0"/>
                </a:moveTo>
                <a:lnTo>
                  <a:pt x="0" y="39304"/>
                </a:lnTo>
              </a:path>
            </a:pathLst>
          </a:custGeom>
          <a:ln w="6353" cap="flat">
            <a:solidFill>
              <a:srgbClr val="9CDAED"/>
            </a:solidFill>
            <a:prstDash val="solid"/>
            <a:miter/>
          </a:ln>
        </p:spPr>
        <p:txBody>
          <a:bodyPr rtlCol="0" anchor="ctr">
            <a:noAutofit/>
          </a:bodyPr>
          <a:lstStyle/>
          <a:p>
            <a:endParaRPr lang="en-US" sz="900"/>
          </a:p>
        </p:txBody>
      </p:sp>
      <p:sp>
        <p:nvSpPr>
          <p:cNvPr id="157" name="Freeform 156">
            <a:extLst>
              <a:ext uri="{FF2B5EF4-FFF2-40B4-BE49-F238E27FC236}">
                <a16:creationId xmlns:a16="http://schemas.microsoft.com/office/drawing/2014/main" id="{A7FE2367-1C8E-0242-9BD7-0902D4A40067}"/>
              </a:ext>
            </a:extLst>
          </p:cNvPr>
          <p:cNvSpPr/>
          <p:nvPr userDrawn="1"/>
        </p:nvSpPr>
        <p:spPr>
          <a:xfrm>
            <a:off x="3037263" y="5152949"/>
            <a:ext cx="42111" cy="19652"/>
          </a:xfrm>
          <a:custGeom>
            <a:avLst/>
            <a:gdLst>
              <a:gd name="connsiteX0" fmla="*/ 84216 w 84216"/>
              <a:gd name="connsiteY0" fmla="*/ 39304 h 39304"/>
              <a:gd name="connsiteX1" fmla="*/ 0 w 84216"/>
              <a:gd name="connsiteY1" fmla="*/ 0 h 39304"/>
            </a:gdLst>
            <a:ahLst/>
            <a:cxnLst>
              <a:cxn ang="0">
                <a:pos x="connsiteX0" y="connsiteY0"/>
              </a:cxn>
              <a:cxn ang="0">
                <a:pos x="connsiteX1" y="connsiteY1"/>
              </a:cxn>
            </a:cxnLst>
            <a:rect l="l" t="t" r="r" b="b"/>
            <a:pathLst>
              <a:path w="84216" h="39304">
                <a:moveTo>
                  <a:pt x="84216" y="39304"/>
                </a:moveTo>
                <a:lnTo>
                  <a:pt x="0" y="0"/>
                </a:lnTo>
              </a:path>
            </a:pathLst>
          </a:custGeom>
          <a:ln w="6353" cap="flat">
            <a:solidFill>
              <a:srgbClr val="9CDAED"/>
            </a:solidFill>
            <a:prstDash val="solid"/>
            <a:miter/>
          </a:ln>
        </p:spPr>
        <p:txBody>
          <a:bodyPr rtlCol="0" anchor="ctr">
            <a:noAutofit/>
          </a:bodyPr>
          <a:lstStyle/>
          <a:p>
            <a:endParaRPr lang="en-US" sz="900"/>
          </a:p>
        </p:txBody>
      </p:sp>
      <p:sp>
        <p:nvSpPr>
          <p:cNvPr id="158" name="Freeform 157">
            <a:extLst>
              <a:ext uri="{FF2B5EF4-FFF2-40B4-BE49-F238E27FC236}">
                <a16:creationId xmlns:a16="http://schemas.microsoft.com/office/drawing/2014/main" id="{3BCAB0BA-7608-954F-90DE-2BF36F122F56}"/>
              </a:ext>
            </a:extLst>
          </p:cNvPr>
          <p:cNvSpPr/>
          <p:nvPr userDrawn="1"/>
        </p:nvSpPr>
        <p:spPr>
          <a:xfrm>
            <a:off x="3038726" y="5153077"/>
            <a:ext cx="403297" cy="6360"/>
          </a:xfrm>
          <a:custGeom>
            <a:avLst/>
            <a:gdLst>
              <a:gd name="connsiteX0" fmla="*/ 806542 w 806542"/>
              <a:gd name="connsiteY0" fmla="*/ 0 h 12719"/>
              <a:gd name="connsiteX1" fmla="*/ 0 w 806542"/>
              <a:gd name="connsiteY1" fmla="*/ 0 h 12719"/>
            </a:gdLst>
            <a:ahLst/>
            <a:cxnLst>
              <a:cxn ang="0">
                <a:pos x="connsiteX0" y="connsiteY0"/>
              </a:cxn>
              <a:cxn ang="0">
                <a:pos x="connsiteX1" y="connsiteY1"/>
              </a:cxn>
            </a:cxnLst>
            <a:rect l="l" t="t" r="r" b="b"/>
            <a:pathLst>
              <a:path w="806542" h="12719">
                <a:moveTo>
                  <a:pt x="806542" y="0"/>
                </a:moveTo>
                <a:lnTo>
                  <a:pt x="0" y="0"/>
                </a:lnTo>
              </a:path>
            </a:pathLst>
          </a:custGeom>
          <a:ln w="6353" cap="flat">
            <a:solidFill>
              <a:srgbClr val="9CDAED"/>
            </a:solidFill>
            <a:prstDash val="solid"/>
            <a:miter/>
          </a:ln>
        </p:spPr>
        <p:txBody>
          <a:bodyPr rtlCol="0" anchor="ctr">
            <a:noAutofit/>
          </a:bodyPr>
          <a:lstStyle/>
          <a:p>
            <a:endParaRPr lang="en-US" sz="900"/>
          </a:p>
        </p:txBody>
      </p:sp>
      <p:sp>
        <p:nvSpPr>
          <p:cNvPr id="159" name="Text Placeholder 19">
            <a:extLst>
              <a:ext uri="{FF2B5EF4-FFF2-40B4-BE49-F238E27FC236}">
                <a16:creationId xmlns:a16="http://schemas.microsoft.com/office/drawing/2014/main" id="{2554347E-5FD8-1044-B27F-6E0F26722D97}"/>
              </a:ext>
            </a:extLst>
          </p:cNvPr>
          <p:cNvSpPr>
            <a:spLocks noGrp="1"/>
          </p:cNvSpPr>
          <p:nvPr userDrawn="1">
            <p:ph type="body" sz="quarter" idx="49" hasCustomPrompt="1"/>
          </p:nvPr>
        </p:nvSpPr>
        <p:spPr>
          <a:xfrm>
            <a:off x="1891947" y="4348344"/>
            <a:ext cx="442472" cy="134521"/>
          </a:xfrm>
          <a:prstGeom prst="rect">
            <a:avLst/>
          </a:prstGeom>
        </p:spPr>
        <p:txBody>
          <a:bodyPr>
            <a:noAutofit/>
          </a:bodyPr>
          <a:lstStyle>
            <a:lvl1pPr marL="0" indent="0" algn="just">
              <a:lnSpc>
                <a:spcPct val="100000"/>
              </a:lnSpc>
              <a:spcBef>
                <a:spcPts val="0"/>
              </a:spcBef>
              <a:spcAft>
                <a:spcPts val="1300"/>
              </a:spcAft>
              <a:buSzPct val="140000"/>
              <a:buFont typeface="Arial" panose="020B0604020202020204" pitchFamily="34" charset="0"/>
              <a:buNone/>
              <a:defRPr lang="en-ID" sz="450" b="0" i="0" u="none" strike="noStrike" spc="0" baseline="0" smtClean="0">
                <a:solidFill>
                  <a:srgbClr val="57BEED"/>
                </a:solidFill>
                <a:effectLst/>
                <a:latin typeface="+mn-lt"/>
              </a:defRPr>
            </a:lvl1pPr>
          </a:lstStyle>
          <a:p>
            <a:pPr lvl="0"/>
            <a:r>
              <a:rPr lang="en-US" dirty="0"/>
              <a:t>3rd Grade</a:t>
            </a:r>
          </a:p>
        </p:txBody>
      </p:sp>
      <p:sp>
        <p:nvSpPr>
          <p:cNvPr id="160" name="Text Placeholder 19">
            <a:extLst>
              <a:ext uri="{FF2B5EF4-FFF2-40B4-BE49-F238E27FC236}">
                <a16:creationId xmlns:a16="http://schemas.microsoft.com/office/drawing/2014/main" id="{A5781456-453F-C34A-9523-41284F2784FD}"/>
              </a:ext>
            </a:extLst>
          </p:cNvPr>
          <p:cNvSpPr>
            <a:spLocks noGrp="1"/>
          </p:cNvSpPr>
          <p:nvPr userDrawn="1">
            <p:ph type="body" sz="quarter" idx="50" hasCustomPrompt="1"/>
          </p:nvPr>
        </p:nvSpPr>
        <p:spPr>
          <a:xfrm>
            <a:off x="1891947" y="5194843"/>
            <a:ext cx="442472" cy="134521"/>
          </a:xfrm>
          <a:prstGeom prst="rect">
            <a:avLst/>
          </a:prstGeom>
        </p:spPr>
        <p:txBody>
          <a:bodyPr>
            <a:noAutofit/>
          </a:bodyPr>
          <a:lstStyle>
            <a:lvl1pPr marL="0" indent="0" algn="just">
              <a:lnSpc>
                <a:spcPct val="100000"/>
              </a:lnSpc>
              <a:spcBef>
                <a:spcPts val="0"/>
              </a:spcBef>
              <a:spcAft>
                <a:spcPts val="1300"/>
              </a:spcAft>
              <a:buSzPct val="140000"/>
              <a:buFont typeface="Arial" panose="020B0604020202020204" pitchFamily="34" charset="0"/>
              <a:buNone/>
              <a:defRPr lang="en-ID" sz="450" b="0" i="0" u="none" strike="noStrike" spc="0" baseline="0" smtClean="0">
                <a:solidFill>
                  <a:srgbClr val="57BEED"/>
                </a:solidFill>
                <a:effectLst/>
                <a:latin typeface="+mn-lt"/>
              </a:defRPr>
            </a:lvl1pPr>
          </a:lstStyle>
          <a:p>
            <a:pPr lvl="0"/>
            <a:r>
              <a:rPr lang="en-US" dirty="0"/>
              <a:t>4th Grade</a:t>
            </a:r>
          </a:p>
        </p:txBody>
      </p:sp>
      <p:sp>
        <p:nvSpPr>
          <p:cNvPr id="161" name="Text Placeholder 19">
            <a:extLst>
              <a:ext uri="{FF2B5EF4-FFF2-40B4-BE49-F238E27FC236}">
                <a16:creationId xmlns:a16="http://schemas.microsoft.com/office/drawing/2014/main" id="{EAD26A18-9AC7-8542-8E19-C8D0521488FD}"/>
              </a:ext>
            </a:extLst>
          </p:cNvPr>
          <p:cNvSpPr>
            <a:spLocks noGrp="1"/>
          </p:cNvSpPr>
          <p:nvPr userDrawn="1">
            <p:ph type="body" sz="quarter" idx="51" hasCustomPrompt="1"/>
          </p:nvPr>
        </p:nvSpPr>
        <p:spPr>
          <a:xfrm>
            <a:off x="3643863" y="4557595"/>
            <a:ext cx="442472" cy="134521"/>
          </a:xfrm>
          <a:prstGeom prst="rect">
            <a:avLst/>
          </a:prstGeom>
        </p:spPr>
        <p:txBody>
          <a:bodyPr>
            <a:noAutofit/>
          </a:bodyPr>
          <a:lstStyle>
            <a:lvl1pPr marL="0" indent="0" algn="just">
              <a:lnSpc>
                <a:spcPct val="100000"/>
              </a:lnSpc>
              <a:spcBef>
                <a:spcPts val="0"/>
              </a:spcBef>
              <a:spcAft>
                <a:spcPts val="1300"/>
              </a:spcAft>
              <a:buSzPct val="140000"/>
              <a:buFont typeface="Arial" panose="020B0604020202020204" pitchFamily="34" charset="0"/>
              <a:buNone/>
              <a:defRPr lang="en-ID" sz="450" b="0" i="0" u="none" strike="noStrike" spc="0" baseline="0" smtClean="0">
                <a:solidFill>
                  <a:srgbClr val="57BEED"/>
                </a:solidFill>
                <a:effectLst/>
                <a:latin typeface="+mn-lt"/>
              </a:defRPr>
            </a:lvl1pPr>
          </a:lstStyle>
          <a:p>
            <a:pPr lvl="0"/>
            <a:r>
              <a:rPr lang="en-US" dirty="0"/>
              <a:t>= 180 days</a:t>
            </a:r>
          </a:p>
        </p:txBody>
      </p:sp>
      <p:sp>
        <p:nvSpPr>
          <p:cNvPr id="162" name="Text Placeholder 19">
            <a:extLst>
              <a:ext uri="{FF2B5EF4-FFF2-40B4-BE49-F238E27FC236}">
                <a16:creationId xmlns:a16="http://schemas.microsoft.com/office/drawing/2014/main" id="{8477B996-C5F5-B24B-9BA6-CC2C55B15BCE}"/>
              </a:ext>
            </a:extLst>
          </p:cNvPr>
          <p:cNvSpPr>
            <a:spLocks noGrp="1"/>
          </p:cNvSpPr>
          <p:nvPr userDrawn="1">
            <p:ph type="body" sz="quarter" idx="52" hasCustomPrompt="1"/>
          </p:nvPr>
        </p:nvSpPr>
        <p:spPr>
          <a:xfrm>
            <a:off x="4295656" y="5070300"/>
            <a:ext cx="675373" cy="134521"/>
          </a:xfrm>
          <a:prstGeom prst="rect">
            <a:avLst/>
          </a:prstGeom>
        </p:spPr>
        <p:txBody>
          <a:bodyPr>
            <a:noAutofit/>
          </a:bodyPr>
          <a:lstStyle>
            <a:lvl1pPr marL="0" indent="0" algn="just">
              <a:lnSpc>
                <a:spcPct val="100000"/>
              </a:lnSpc>
              <a:spcBef>
                <a:spcPts val="0"/>
              </a:spcBef>
              <a:spcAft>
                <a:spcPts val="1300"/>
              </a:spcAft>
              <a:buSzPct val="140000"/>
              <a:buFont typeface="Arial" panose="020B0604020202020204" pitchFamily="34" charset="0"/>
              <a:buNone/>
              <a:defRPr lang="en-ID" sz="450" b="0" i="0" u="none" strike="noStrike" spc="0" baseline="0" smtClean="0">
                <a:solidFill>
                  <a:srgbClr val="C5E3F8"/>
                </a:solidFill>
                <a:effectLst/>
                <a:latin typeface="+mn-lt"/>
              </a:defRPr>
            </a:lvl1pPr>
          </a:lstStyle>
          <a:p>
            <a:pPr lvl="0"/>
            <a:r>
              <a:rPr lang="en-US" dirty="0"/>
              <a:t>More than 180 days</a:t>
            </a:r>
          </a:p>
        </p:txBody>
      </p:sp>
      <p:sp>
        <p:nvSpPr>
          <p:cNvPr id="163" name="Text Placeholder 19">
            <a:extLst>
              <a:ext uri="{FF2B5EF4-FFF2-40B4-BE49-F238E27FC236}">
                <a16:creationId xmlns:a16="http://schemas.microsoft.com/office/drawing/2014/main" id="{A03484BD-D7F4-9D4B-83F4-0CE0E8C21C2F}"/>
              </a:ext>
            </a:extLst>
          </p:cNvPr>
          <p:cNvSpPr>
            <a:spLocks noGrp="1"/>
          </p:cNvSpPr>
          <p:nvPr userDrawn="1">
            <p:ph type="body" sz="quarter" idx="53" hasCustomPrompt="1"/>
          </p:nvPr>
        </p:nvSpPr>
        <p:spPr>
          <a:xfrm>
            <a:off x="2294710" y="5070300"/>
            <a:ext cx="675373" cy="134521"/>
          </a:xfrm>
          <a:prstGeom prst="rect">
            <a:avLst/>
          </a:prstGeom>
        </p:spPr>
        <p:txBody>
          <a:bodyPr>
            <a:noAutofit/>
          </a:bodyPr>
          <a:lstStyle>
            <a:lvl1pPr marL="0" indent="0" algn="just">
              <a:lnSpc>
                <a:spcPct val="100000"/>
              </a:lnSpc>
              <a:spcBef>
                <a:spcPts val="0"/>
              </a:spcBef>
              <a:spcAft>
                <a:spcPts val="1300"/>
              </a:spcAft>
              <a:buSzPct val="140000"/>
              <a:buFont typeface="Arial" panose="020B0604020202020204" pitchFamily="34" charset="0"/>
              <a:buNone/>
              <a:defRPr lang="en-ID" sz="450" b="0" i="0" u="none" strike="noStrike" spc="0" baseline="0" smtClean="0">
                <a:solidFill>
                  <a:srgbClr val="C5E3F8"/>
                </a:solidFill>
                <a:effectLst/>
                <a:latin typeface="+mn-lt"/>
              </a:defRPr>
            </a:lvl1pPr>
          </a:lstStyle>
          <a:p>
            <a:pPr lvl="0"/>
            <a:r>
              <a:rPr lang="en-US" dirty="0"/>
              <a:t>Less than 180 days</a:t>
            </a:r>
          </a:p>
        </p:txBody>
      </p:sp>
      <p:sp>
        <p:nvSpPr>
          <p:cNvPr id="164" name="Text Placeholder 19">
            <a:extLst>
              <a:ext uri="{FF2B5EF4-FFF2-40B4-BE49-F238E27FC236}">
                <a16:creationId xmlns:a16="http://schemas.microsoft.com/office/drawing/2014/main" id="{2554EE05-26F9-3441-A952-47FE1EAF24B6}"/>
              </a:ext>
            </a:extLst>
          </p:cNvPr>
          <p:cNvSpPr>
            <a:spLocks noGrp="1"/>
          </p:cNvSpPr>
          <p:nvPr userDrawn="1">
            <p:ph type="body" sz="quarter" idx="54" hasCustomPrompt="1"/>
          </p:nvPr>
        </p:nvSpPr>
        <p:spPr>
          <a:xfrm>
            <a:off x="3430424" y="4783931"/>
            <a:ext cx="442472" cy="134521"/>
          </a:xfrm>
          <a:prstGeom prst="rect">
            <a:avLst/>
          </a:prstGeom>
        </p:spPr>
        <p:txBody>
          <a:bodyPr>
            <a:noAutofit/>
          </a:bodyPr>
          <a:lstStyle>
            <a:lvl1pPr marL="0" indent="0" algn="ctr">
              <a:lnSpc>
                <a:spcPct val="100000"/>
              </a:lnSpc>
              <a:spcBef>
                <a:spcPts val="0"/>
              </a:spcBef>
              <a:spcAft>
                <a:spcPts val="1300"/>
              </a:spcAft>
              <a:buSzPct val="140000"/>
              <a:buFont typeface="Arial" panose="020B0604020202020204" pitchFamily="34" charset="0"/>
              <a:buNone/>
              <a:defRPr lang="en-ID" sz="450" b="0" i="0" u="none" strike="noStrike" spc="0" baseline="0" smtClean="0">
                <a:solidFill>
                  <a:srgbClr val="57BEED"/>
                </a:solidFill>
                <a:effectLst/>
                <a:latin typeface="+mn-lt"/>
              </a:defRPr>
            </a:lvl1pPr>
          </a:lstStyle>
          <a:p>
            <a:pPr lvl="0"/>
            <a:r>
              <a:rPr lang="en-US" dirty="0"/>
              <a:t>Student A</a:t>
            </a:r>
          </a:p>
        </p:txBody>
      </p:sp>
      <p:sp>
        <p:nvSpPr>
          <p:cNvPr id="165" name="Text Placeholder 19">
            <a:extLst>
              <a:ext uri="{FF2B5EF4-FFF2-40B4-BE49-F238E27FC236}">
                <a16:creationId xmlns:a16="http://schemas.microsoft.com/office/drawing/2014/main" id="{BBB2F698-BB07-9E4A-85AB-9C42BA8C5160}"/>
              </a:ext>
            </a:extLst>
          </p:cNvPr>
          <p:cNvSpPr>
            <a:spLocks noGrp="1"/>
          </p:cNvSpPr>
          <p:nvPr userDrawn="1">
            <p:ph type="body" sz="quarter" idx="55" hasCustomPrompt="1"/>
          </p:nvPr>
        </p:nvSpPr>
        <p:spPr>
          <a:xfrm>
            <a:off x="3430424" y="3941959"/>
            <a:ext cx="442472" cy="134521"/>
          </a:xfrm>
          <a:prstGeom prst="rect">
            <a:avLst/>
          </a:prstGeom>
        </p:spPr>
        <p:txBody>
          <a:bodyPr>
            <a:noAutofit/>
          </a:bodyPr>
          <a:lstStyle>
            <a:lvl1pPr marL="0" indent="0" algn="ctr">
              <a:lnSpc>
                <a:spcPct val="100000"/>
              </a:lnSpc>
              <a:spcBef>
                <a:spcPts val="0"/>
              </a:spcBef>
              <a:spcAft>
                <a:spcPts val="1300"/>
              </a:spcAft>
              <a:buSzPct val="140000"/>
              <a:buFont typeface="Arial" panose="020B0604020202020204" pitchFamily="34" charset="0"/>
              <a:buNone/>
              <a:defRPr lang="en-ID" sz="450" b="0" i="0" u="none" strike="noStrike" spc="0" baseline="0" smtClean="0">
                <a:solidFill>
                  <a:srgbClr val="57BEED"/>
                </a:solidFill>
                <a:effectLst/>
                <a:latin typeface="+mn-lt"/>
              </a:defRPr>
            </a:lvl1pPr>
          </a:lstStyle>
          <a:p>
            <a:pPr lvl="0"/>
            <a:r>
              <a:rPr lang="en-US" dirty="0"/>
              <a:t>Student A</a:t>
            </a:r>
          </a:p>
        </p:txBody>
      </p:sp>
    </p:spTree>
    <p:extLst>
      <p:ext uri="{BB962C8B-B14F-4D97-AF65-F5344CB8AC3E}">
        <p14:creationId xmlns:p14="http://schemas.microsoft.com/office/powerpoint/2010/main" val="1531589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C04CBD-BC29-6B46-9F57-015616ACA993}"/>
              </a:ext>
            </a:extLst>
          </p:cNvPr>
          <p:cNvPicPr>
            <a:picLocks noChangeAspect="1"/>
          </p:cNvPicPr>
          <p:nvPr userDrawn="1"/>
        </p:nvPicPr>
        <p:blipFill>
          <a:blip r:embed="rId2"/>
          <a:srcRect/>
          <a:stretch/>
        </p:blipFill>
        <p:spPr>
          <a:xfrm>
            <a:off x="0" y="447"/>
            <a:ext cx="12191999" cy="6857554"/>
          </a:xfrm>
          <a:prstGeom prst="rect">
            <a:avLst/>
          </a:prstGeom>
        </p:spPr>
      </p:pic>
      <p:sp>
        <p:nvSpPr>
          <p:cNvPr id="6" name="Text Placeholder 9">
            <a:extLst>
              <a:ext uri="{FF2B5EF4-FFF2-40B4-BE49-F238E27FC236}">
                <a16:creationId xmlns:a16="http://schemas.microsoft.com/office/drawing/2014/main" id="{DC9E7A82-1808-D84F-B17C-2F0CC2D0CDAF}"/>
              </a:ext>
            </a:extLst>
          </p:cNvPr>
          <p:cNvSpPr>
            <a:spLocks noGrp="1"/>
          </p:cNvSpPr>
          <p:nvPr>
            <p:ph type="body" sz="quarter" idx="10" hasCustomPrompt="1"/>
          </p:nvPr>
        </p:nvSpPr>
        <p:spPr>
          <a:xfrm>
            <a:off x="1213650" y="2748507"/>
            <a:ext cx="9764699" cy="1360986"/>
          </a:xfrm>
          <a:prstGeom prst="rect">
            <a:avLst/>
          </a:prstGeom>
        </p:spPr>
        <p:txBody>
          <a:bodyPr anchor="ctr"/>
          <a:lstStyle>
            <a:lvl1pPr marL="0" indent="0" algn="ctr">
              <a:lnSpc>
                <a:spcPct val="100000"/>
              </a:lnSpc>
              <a:spcBef>
                <a:spcPts val="0"/>
              </a:spcBef>
              <a:buNone/>
              <a:defRPr sz="7500" b="1">
                <a:solidFill>
                  <a:schemeClr val="bg1"/>
                </a:solidFill>
              </a:defRPr>
            </a:lvl1pPr>
          </a:lstStyle>
          <a:p>
            <a:pPr lvl="0"/>
            <a:r>
              <a:rPr lang="en-US" dirty="0"/>
              <a:t>THANK YOU</a:t>
            </a:r>
          </a:p>
        </p:txBody>
      </p:sp>
      <p:pic>
        <p:nvPicPr>
          <p:cNvPr id="7" name="Graphic 6">
            <a:extLst>
              <a:ext uri="{FF2B5EF4-FFF2-40B4-BE49-F238E27FC236}">
                <a16:creationId xmlns:a16="http://schemas.microsoft.com/office/drawing/2014/main" id="{93ED6948-2A21-354D-9BDF-C8167C1977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13777" y="5705858"/>
            <a:ext cx="2164445" cy="551686"/>
          </a:xfrm>
          <a:prstGeom prst="rect">
            <a:avLst/>
          </a:prstGeom>
        </p:spPr>
      </p:pic>
    </p:spTree>
    <p:extLst>
      <p:ext uri="{BB962C8B-B14F-4D97-AF65-F5344CB8AC3E}">
        <p14:creationId xmlns:p14="http://schemas.microsoft.com/office/powerpoint/2010/main" val="388373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DD9EF219-8DCB-B94F-8007-6FEFBC69B243}"/>
              </a:ext>
            </a:extLst>
          </p:cNvPr>
          <p:cNvSpPr>
            <a:spLocks noGrp="1"/>
          </p:cNvSpPr>
          <p:nvPr>
            <p:ph type="body" sz="quarter" idx="10" hasCustomPrompt="1"/>
          </p:nvPr>
        </p:nvSpPr>
        <p:spPr>
          <a:xfrm>
            <a:off x="1546364" y="346523"/>
            <a:ext cx="9364800" cy="512122"/>
          </a:xfrm>
          <a:prstGeom prst="rect">
            <a:avLst/>
          </a:prstGeom>
        </p:spPr>
        <p:txBody>
          <a:bodyPr anchor="t">
            <a:noAutofit/>
          </a:bodyPr>
          <a:lstStyle>
            <a:lvl1pPr marL="0" indent="0" algn="l">
              <a:lnSpc>
                <a:spcPct val="100000"/>
              </a:lnSpc>
              <a:spcBef>
                <a:spcPts val="0"/>
              </a:spcBef>
              <a:buNone/>
              <a:defRPr sz="3000" b="1">
                <a:solidFill>
                  <a:srgbClr val="0194D3"/>
                </a:solidFill>
              </a:defRPr>
            </a:lvl1pPr>
          </a:lstStyle>
          <a:p>
            <a:pPr lvl="0"/>
            <a:r>
              <a:rPr lang="en-US" dirty="0"/>
              <a:t>Header</a:t>
            </a:r>
          </a:p>
        </p:txBody>
      </p:sp>
      <p:sp>
        <p:nvSpPr>
          <p:cNvPr id="5" name="Text Placeholder 9">
            <a:extLst>
              <a:ext uri="{FF2B5EF4-FFF2-40B4-BE49-F238E27FC236}">
                <a16:creationId xmlns:a16="http://schemas.microsoft.com/office/drawing/2014/main" id="{909010F2-1C0E-314F-8408-11F9CF85F973}"/>
              </a:ext>
            </a:extLst>
          </p:cNvPr>
          <p:cNvSpPr>
            <a:spLocks noGrp="1"/>
          </p:cNvSpPr>
          <p:nvPr>
            <p:ph type="body" sz="quarter" idx="11" hasCustomPrompt="1"/>
          </p:nvPr>
        </p:nvSpPr>
        <p:spPr>
          <a:xfrm>
            <a:off x="1546364" y="863717"/>
            <a:ext cx="9364800" cy="374072"/>
          </a:xfrm>
          <a:prstGeom prst="rect">
            <a:avLst/>
          </a:prstGeom>
        </p:spPr>
        <p:txBody>
          <a:bodyPr anchor="t">
            <a:noAutofit/>
          </a:bodyPr>
          <a:lstStyle>
            <a:lvl1pPr marL="0" indent="0" algn="l">
              <a:lnSpc>
                <a:spcPct val="100000"/>
              </a:lnSpc>
              <a:spcBef>
                <a:spcPts val="0"/>
              </a:spcBef>
              <a:buNone/>
              <a:defRPr sz="1100" b="1" spc="110" baseline="0">
                <a:solidFill>
                  <a:srgbClr val="0194D3"/>
                </a:solidFill>
              </a:defRPr>
            </a:lvl1pPr>
          </a:lstStyle>
          <a:p>
            <a:pPr lvl="0"/>
            <a:r>
              <a:rPr lang="en-US" dirty="0"/>
              <a:t>SUBHEADER</a:t>
            </a:r>
          </a:p>
        </p:txBody>
      </p:sp>
      <p:sp>
        <p:nvSpPr>
          <p:cNvPr id="10" name="Text Placeholder 9">
            <a:extLst>
              <a:ext uri="{FF2B5EF4-FFF2-40B4-BE49-F238E27FC236}">
                <a16:creationId xmlns:a16="http://schemas.microsoft.com/office/drawing/2014/main" id="{C8D2497F-FE6B-994A-B0E4-A2D6550A2C4F}"/>
              </a:ext>
            </a:extLst>
          </p:cNvPr>
          <p:cNvSpPr>
            <a:spLocks noGrp="1"/>
          </p:cNvSpPr>
          <p:nvPr>
            <p:ph type="body" sz="quarter" idx="12" hasCustomPrompt="1"/>
          </p:nvPr>
        </p:nvSpPr>
        <p:spPr>
          <a:xfrm>
            <a:off x="10410136" y="4571945"/>
            <a:ext cx="1669236" cy="512122"/>
          </a:xfrm>
          <a:prstGeom prst="rect">
            <a:avLst/>
          </a:prstGeom>
        </p:spPr>
        <p:txBody>
          <a:bodyPr>
            <a:noAutofit/>
          </a:bodyPr>
          <a:lstStyle>
            <a:lvl1pPr>
              <a:lnSpc>
                <a:spcPct val="100000"/>
              </a:lnSpc>
              <a:spcBef>
                <a:spcPts val="0"/>
              </a:spcBef>
              <a:spcAft>
                <a:spcPts val="600"/>
              </a:spcAft>
              <a:buNone/>
              <a:defRPr sz="700" spc="75" baseline="0"/>
            </a:lvl1pPr>
          </a:lstStyle>
          <a:p>
            <a:pPr lvl="0"/>
            <a:r>
              <a:rPr lang="en-US" dirty="0"/>
              <a:t>Significant at p &lt; 0.05*</a:t>
            </a:r>
          </a:p>
          <a:p>
            <a:pPr lvl="0"/>
            <a:r>
              <a:rPr lang="en-US" dirty="0"/>
              <a:t>Significant at p &lt; 0.01**</a:t>
            </a:r>
          </a:p>
        </p:txBody>
      </p:sp>
    </p:spTree>
    <p:extLst>
      <p:ext uri="{BB962C8B-B14F-4D97-AF65-F5344CB8AC3E}">
        <p14:creationId xmlns:p14="http://schemas.microsoft.com/office/powerpoint/2010/main" val="3159728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9B4534A-E8C8-FE42-9E28-46101EACD9FF}"/>
              </a:ext>
            </a:extLst>
          </p:cNvPr>
          <p:cNvSpPr>
            <a:spLocks noGrp="1"/>
          </p:cNvSpPr>
          <p:nvPr>
            <p:ph type="body" sz="quarter" idx="10" hasCustomPrompt="1"/>
          </p:nvPr>
        </p:nvSpPr>
        <p:spPr>
          <a:xfrm>
            <a:off x="1556551" y="351722"/>
            <a:ext cx="7097091" cy="561038"/>
          </a:xfrm>
          <a:prstGeom prst="rect">
            <a:avLst/>
          </a:prstGeom>
        </p:spPr>
        <p:txBody>
          <a:bodyPr anchor="t">
            <a:noAutofit/>
          </a:bodyPr>
          <a:lstStyle>
            <a:lvl1pPr marL="0" indent="0" algn="l">
              <a:lnSpc>
                <a:spcPct val="100000"/>
              </a:lnSpc>
              <a:spcBef>
                <a:spcPts val="0"/>
              </a:spcBef>
              <a:buNone/>
              <a:defRPr sz="3000" b="1">
                <a:solidFill>
                  <a:srgbClr val="0194D3"/>
                </a:solidFill>
              </a:defRPr>
            </a:lvl1pPr>
          </a:lstStyle>
          <a:p>
            <a:pPr lvl="0"/>
            <a:r>
              <a:rPr lang="en-US" dirty="0"/>
              <a:t>Table of Contents</a:t>
            </a:r>
          </a:p>
        </p:txBody>
      </p:sp>
      <p:sp>
        <p:nvSpPr>
          <p:cNvPr id="12" name="Text Placeholder 9">
            <a:extLst>
              <a:ext uri="{FF2B5EF4-FFF2-40B4-BE49-F238E27FC236}">
                <a16:creationId xmlns:a16="http://schemas.microsoft.com/office/drawing/2014/main" id="{103A97E8-D0EB-9D42-87A4-48AFFEEB6194}"/>
              </a:ext>
            </a:extLst>
          </p:cNvPr>
          <p:cNvSpPr>
            <a:spLocks noGrp="1"/>
          </p:cNvSpPr>
          <p:nvPr>
            <p:ph type="body" sz="quarter" idx="11" hasCustomPrompt="1"/>
          </p:nvPr>
        </p:nvSpPr>
        <p:spPr>
          <a:xfrm>
            <a:off x="1821992" y="1853177"/>
            <a:ext cx="3138257" cy="311655"/>
          </a:xfrm>
          <a:prstGeom prst="rect">
            <a:avLst/>
          </a:prstGeom>
        </p:spPr>
        <p:txBody>
          <a:bodyPr anchor="t">
            <a:noAutofit/>
          </a:bodyPr>
          <a:lstStyle>
            <a:lvl1pPr marL="0" indent="0" algn="l">
              <a:lnSpc>
                <a:spcPct val="100000"/>
              </a:lnSpc>
              <a:spcBef>
                <a:spcPts val="0"/>
              </a:spcBef>
              <a:buNone/>
              <a:defRPr sz="1500" b="0" i="0" spc="225" baseline="0">
                <a:solidFill>
                  <a:srgbClr val="0A527D"/>
                </a:solidFill>
                <a:latin typeface="+mn-lt"/>
              </a:defRPr>
            </a:lvl1pPr>
          </a:lstStyle>
          <a:p>
            <a:pPr lvl="0"/>
            <a:r>
              <a:rPr lang="en-US" dirty="0"/>
              <a:t>00 SECTION TITLE</a:t>
            </a:r>
          </a:p>
        </p:txBody>
      </p:sp>
      <p:sp>
        <p:nvSpPr>
          <p:cNvPr id="26" name="Text Placeholder 19">
            <a:extLst>
              <a:ext uri="{FF2B5EF4-FFF2-40B4-BE49-F238E27FC236}">
                <a16:creationId xmlns:a16="http://schemas.microsoft.com/office/drawing/2014/main" id="{812A49FD-AE7B-5B44-986F-33836D5CF11C}"/>
              </a:ext>
            </a:extLst>
          </p:cNvPr>
          <p:cNvSpPr>
            <a:spLocks noGrp="1"/>
          </p:cNvSpPr>
          <p:nvPr>
            <p:ph type="body" sz="quarter" idx="19" hasCustomPrompt="1"/>
          </p:nvPr>
        </p:nvSpPr>
        <p:spPr>
          <a:xfrm>
            <a:off x="1821992" y="2572675"/>
            <a:ext cx="2894694" cy="733743"/>
          </a:xfrm>
          <a:prstGeom prst="rect">
            <a:avLst/>
          </a:prstGeom>
        </p:spPr>
        <p:txBody>
          <a:bodyPr>
            <a:noAutofit/>
          </a:bodyPr>
          <a:lstStyle>
            <a:lvl1pPr marL="102589" indent="-102589">
              <a:lnSpc>
                <a:spcPct val="100000"/>
              </a:lnSpc>
              <a:spcBef>
                <a:spcPts val="0"/>
              </a:spcBef>
              <a:spcAft>
                <a:spcPts val="400"/>
              </a:spcAft>
              <a:buSzPct val="140000"/>
              <a:defRPr sz="700">
                <a:solidFill>
                  <a:srgbClr val="231F20"/>
                </a:solidFill>
              </a:defRPr>
            </a:lvl1pPr>
          </a:lstStyle>
          <a:p>
            <a:pPr lvl="0"/>
            <a:r>
              <a:rPr lang="en-US" dirty="0"/>
              <a:t>Text Goes here</a:t>
            </a:r>
          </a:p>
          <a:p>
            <a:pPr lvl="0"/>
            <a:r>
              <a:rPr lang="en-US" dirty="0"/>
              <a:t>Text</a:t>
            </a:r>
          </a:p>
          <a:p>
            <a:pPr lvl="0"/>
            <a:r>
              <a:rPr lang="en-US" dirty="0"/>
              <a:t>Text</a:t>
            </a:r>
          </a:p>
          <a:p>
            <a:pPr lvl="0"/>
            <a:r>
              <a:rPr lang="en-US" dirty="0"/>
              <a:t>Text</a:t>
            </a:r>
          </a:p>
        </p:txBody>
      </p:sp>
      <p:sp>
        <p:nvSpPr>
          <p:cNvPr id="40" name="Text Placeholder 19">
            <a:extLst>
              <a:ext uri="{FF2B5EF4-FFF2-40B4-BE49-F238E27FC236}">
                <a16:creationId xmlns:a16="http://schemas.microsoft.com/office/drawing/2014/main" id="{9B7687B5-5F02-6544-9144-57846652FC44}"/>
              </a:ext>
            </a:extLst>
          </p:cNvPr>
          <p:cNvSpPr>
            <a:spLocks noGrp="1"/>
          </p:cNvSpPr>
          <p:nvPr>
            <p:ph type="body" sz="quarter" idx="31" hasCustomPrompt="1"/>
          </p:nvPr>
        </p:nvSpPr>
        <p:spPr>
          <a:xfrm>
            <a:off x="1821992" y="2301857"/>
            <a:ext cx="2894694" cy="228600"/>
          </a:xfrm>
          <a:prstGeom prst="rect">
            <a:avLst/>
          </a:prstGeom>
          <a:solidFill>
            <a:srgbClr val="0A527D"/>
          </a:solidFill>
          <a:ln w="3175">
            <a:solidFill>
              <a:srgbClr val="0A527D"/>
            </a:solidFill>
          </a:ln>
        </p:spPr>
        <p:txBody>
          <a:bodyPr anchor="ctr">
            <a:noAutofit/>
          </a:bodyPr>
          <a:lstStyle>
            <a:lvl1pPr marL="0" indent="0">
              <a:lnSpc>
                <a:spcPct val="100000"/>
              </a:lnSpc>
              <a:spcBef>
                <a:spcPts val="0"/>
              </a:spcBef>
              <a:spcAft>
                <a:spcPts val="400"/>
              </a:spcAft>
              <a:buSzPct val="140000"/>
              <a:buNone/>
              <a:defRPr sz="700" b="1">
                <a:solidFill>
                  <a:schemeClr val="bg1"/>
                </a:solidFill>
              </a:defRPr>
            </a:lvl1pPr>
          </a:lstStyle>
          <a:p>
            <a:pPr lvl="0"/>
            <a:r>
              <a:rPr lang="en-US" dirty="0"/>
              <a:t>Divider Title</a:t>
            </a:r>
          </a:p>
        </p:txBody>
      </p:sp>
      <p:sp>
        <p:nvSpPr>
          <p:cNvPr id="44" name="Text Placeholder 19">
            <a:extLst>
              <a:ext uri="{FF2B5EF4-FFF2-40B4-BE49-F238E27FC236}">
                <a16:creationId xmlns:a16="http://schemas.microsoft.com/office/drawing/2014/main" id="{E75A107D-B51D-2B42-8EBE-415BAF677692}"/>
              </a:ext>
            </a:extLst>
          </p:cNvPr>
          <p:cNvSpPr>
            <a:spLocks noGrp="1"/>
          </p:cNvSpPr>
          <p:nvPr>
            <p:ph type="body" sz="quarter" idx="38" hasCustomPrompt="1"/>
          </p:nvPr>
        </p:nvSpPr>
        <p:spPr>
          <a:xfrm>
            <a:off x="1821992" y="3665980"/>
            <a:ext cx="2894694" cy="1229406"/>
          </a:xfrm>
          <a:prstGeom prst="rect">
            <a:avLst/>
          </a:prstGeom>
        </p:spPr>
        <p:txBody>
          <a:bodyPr>
            <a:noAutofit/>
          </a:bodyPr>
          <a:lstStyle>
            <a:lvl1pPr marL="102589" indent="-102589">
              <a:lnSpc>
                <a:spcPct val="100000"/>
              </a:lnSpc>
              <a:spcBef>
                <a:spcPts val="0"/>
              </a:spcBef>
              <a:spcAft>
                <a:spcPts val="400"/>
              </a:spcAft>
              <a:buSzPct val="140000"/>
              <a:defRPr sz="700">
                <a:solidFill>
                  <a:srgbClr val="231F20"/>
                </a:solidFill>
              </a:defRPr>
            </a:lvl1pPr>
          </a:lstStyle>
          <a:p>
            <a:pPr lvl="0"/>
            <a:r>
              <a:rPr lang="en-US" dirty="0"/>
              <a:t>Text Goes here</a:t>
            </a:r>
          </a:p>
          <a:p>
            <a:pPr lvl="0"/>
            <a:r>
              <a:rPr lang="en-US" dirty="0"/>
              <a:t>Text</a:t>
            </a:r>
          </a:p>
          <a:p>
            <a:pPr lvl="0"/>
            <a:r>
              <a:rPr lang="en-US" dirty="0"/>
              <a:t>Text</a:t>
            </a:r>
          </a:p>
          <a:p>
            <a:pPr lvl="0"/>
            <a:r>
              <a:rPr lang="en-US" dirty="0"/>
              <a:t>Text</a:t>
            </a:r>
          </a:p>
        </p:txBody>
      </p:sp>
      <p:sp>
        <p:nvSpPr>
          <p:cNvPr id="45" name="Text Placeholder 19">
            <a:extLst>
              <a:ext uri="{FF2B5EF4-FFF2-40B4-BE49-F238E27FC236}">
                <a16:creationId xmlns:a16="http://schemas.microsoft.com/office/drawing/2014/main" id="{1B9A752B-3942-954F-B83B-4F190D6A59DE}"/>
              </a:ext>
            </a:extLst>
          </p:cNvPr>
          <p:cNvSpPr>
            <a:spLocks noGrp="1"/>
          </p:cNvSpPr>
          <p:nvPr>
            <p:ph type="body" sz="quarter" idx="39" hasCustomPrompt="1"/>
          </p:nvPr>
        </p:nvSpPr>
        <p:spPr>
          <a:xfrm>
            <a:off x="1821992" y="3415891"/>
            <a:ext cx="2894694" cy="228600"/>
          </a:xfrm>
          <a:prstGeom prst="rect">
            <a:avLst/>
          </a:prstGeom>
          <a:solidFill>
            <a:srgbClr val="0A527D"/>
          </a:solidFill>
          <a:ln w="3175">
            <a:solidFill>
              <a:srgbClr val="0A527D"/>
            </a:solidFill>
          </a:ln>
        </p:spPr>
        <p:txBody>
          <a:bodyPr anchor="ctr">
            <a:noAutofit/>
          </a:bodyPr>
          <a:lstStyle>
            <a:lvl1pPr marL="0" indent="0">
              <a:lnSpc>
                <a:spcPct val="100000"/>
              </a:lnSpc>
              <a:spcBef>
                <a:spcPts val="0"/>
              </a:spcBef>
              <a:spcAft>
                <a:spcPts val="400"/>
              </a:spcAft>
              <a:buSzPct val="140000"/>
              <a:buNone/>
              <a:defRPr sz="700" b="1">
                <a:solidFill>
                  <a:schemeClr val="bg1"/>
                </a:solidFill>
              </a:defRPr>
            </a:lvl1pPr>
          </a:lstStyle>
          <a:p>
            <a:pPr lvl="0"/>
            <a:r>
              <a:rPr lang="en-US" dirty="0"/>
              <a:t>Divider Title</a:t>
            </a:r>
          </a:p>
        </p:txBody>
      </p:sp>
      <p:sp>
        <p:nvSpPr>
          <p:cNvPr id="49" name="Text Placeholder 9">
            <a:extLst>
              <a:ext uri="{FF2B5EF4-FFF2-40B4-BE49-F238E27FC236}">
                <a16:creationId xmlns:a16="http://schemas.microsoft.com/office/drawing/2014/main" id="{4E169D86-58A1-D749-A34E-1E3C1E8AEACA}"/>
              </a:ext>
            </a:extLst>
          </p:cNvPr>
          <p:cNvSpPr>
            <a:spLocks noGrp="1"/>
          </p:cNvSpPr>
          <p:nvPr>
            <p:ph type="body" sz="quarter" idx="40" hasCustomPrompt="1"/>
          </p:nvPr>
        </p:nvSpPr>
        <p:spPr>
          <a:xfrm>
            <a:off x="5324837" y="1853177"/>
            <a:ext cx="3138257" cy="311655"/>
          </a:xfrm>
          <a:prstGeom prst="rect">
            <a:avLst/>
          </a:prstGeom>
        </p:spPr>
        <p:txBody>
          <a:bodyPr anchor="t">
            <a:noAutofit/>
          </a:bodyPr>
          <a:lstStyle>
            <a:lvl1pPr marL="0" indent="0" algn="l">
              <a:lnSpc>
                <a:spcPct val="100000"/>
              </a:lnSpc>
              <a:spcBef>
                <a:spcPts val="0"/>
              </a:spcBef>
              <a:buNone/>
              <a:defRPr sz="1500" b="0" i="0" spc="225" baseline="0">
                <a:solidFill>
                  <a:srgbClr val="1C95B2"/>
                </a:solidFill>
                <a:latin typeface="+mn-lt"/>
              </a:defRPr>
            </a:lvl1pPr>
          </a:lstStyle>
          <a:p>
            <a:pPr lvl="0"/>
            <a:r>
              <a:rPr lang="en-US" dirty="0"/>
              <a:t>00 SECTION TITLE</a:t>
            </a:r>
          </a:p>
        </p:txBody>
      </p:sp>
      <p:sp>
        <p:nvSpPr>
          <p:cNvPr id="50" name="Text Placeholder 19">
            <a:extLst>
              <a:ext uri="{FF2B5EF4-FFF2-40B4-BE49-F238E27FC236}">
                <a16:creationId xmlns:a16="http://schemas.microsoft.com/office/drawing/2014/main" id="{13788D9E-AD27-B742-91C8-78F843D6ADBA}"/>
              </a:ext>
            </a:extLst>
          </p:cNvPr>
          <p:cNvSpPr>
            <a:spLocks noGrp="1"/>
          </p:cNvSpPr>
          <p:nvPr>
            <p:ph type="body" sz="quarter" idx="41" hasCustomPrompt="1"/>
          </p:nvPr>
        </p:nvSpPr>
        <p:spPr>
          <a:xfrm>
            <a:off x="5324837" y="2572675"/>
            <a:ext cx="2894694" cy="733743"/>
          </a:xfrm>
          <a:prstGeom prst="rect">
            <a:avLst/>
          </a:prstGeom>
        </p:spPr>
        <p:txBody>
          <a:bodyPr>
            <a:noAutofit/>
          </a:bodyPr>
          <a:lstStyle>
            <a:lvl1pPr marL="102589" indent="-102589">
              <a:lnSpc>
                <a:spcPct val="100000"/>
              </a:lnSpc>
              <a:spcBef>
                <a:spcPts val="0"/>
              </a:spcBef>
              <a:spcAft>
                <a:spcPts val="400"/>
              </a:spcAft>
              <a:buSzPct val="140000"/>
              <a:defRPr sz="700">
                <a:solidFill>
                  <a:srgbClr val="231F20"/>
                </a:solidFill>
              </a:defRPr>
            </a:lvl1pPr>
          </a:lstStyle>
          <a:p>
            <a:pPr lvl="0"/>
            <a:r>
              <a:rPr lang="en-US" dirty="0"/>
              <a:t>Text Goes here</a:t>
            </a:r>
          </a:p>
          <a:p>
            <a:pPr lvl="0"/>
            <a:r>
              <a:rPr lang="en-US" dirty="0"/>
              <a:t>Text</a:t>
            </a:r>
          </a:p>
          <a:p>
            <a:pPr lvl="0"/>
            <a:r>
              <a:rPr lang="en-US" dirty="0"/>
              <a:t>Text</a:t>
            </a:r>
          </a:p>
          <a:p>
            <a:pPr lvl="0"/>
            <a:r>
              <a:rPr lang="en-US" dirty="0"/>
              <a:t>Text</a:t>
            </a:r>
          </a:p>
        </p:txBody>
      </p:sp>
      <p:sp>
        <p:nvSpPr>
          <p:cNvPr id="51" name="Text Placeholder 19">
            <a:extLst>
              <a:ext uri="{FF2B5EF4-FFF2-40B4-BE49-F238E27FC236}">
                <a16:creationId xmlns:a16="http://schemas.microsoft.com/office/drawing/2014/main" id="{AC37AB7B-8B73-ED4A-A049-8950FB01921C}"/>
              </a:ext>
            </a:extLst>
          </p:cNvPr>
          <p:cNvSpPr>
            <a:spLocks noGrp="1"/>
          </p:cNvSpPr>
          <p:nvPr>
            <p:ph type="body" sz="quarter" idx="42" hasCustomPrompt="1"/>
          </p:nvPr>
        </p:nvSpPr>
        <p:spPr>
          <a:xfrm>
            <a:off x="5324837" y="2301857"/>
            <a:ext cx="2894694" cy="228600"/>
          </a:xfrm>
          <a:prstGeom prst="rect">
            <a:avLst/>
          </a:prstGeom>
          <a:solidFill>
            <a:srgbClr val="1C95B2"/>
          </a:solidFill>
          <a:ln w="3175">
            <a:solidFill>
              <a:srgbClr val="1C95B2"/>
            </a:solidFill>
          </a:ln>
        </p:spPr>
        <p:txBody>
          <a:bodyPr anchor="ctr">
            <a:noAutofit/>
          </a:bodyPr>
          <a:lstStyle>
            <a:lvl1pPr marL="0" indent="0">
              <a:lnSpc>
                <a:spcPct val="100000"/>
              </a:lnSpc>
              <a:spcBef>
                <a:spcPts val="0"/>
              </a:spcBef>
              <a:spcAft>
                <a:spcPts val="400"/>
              </a:spcAft>
              <a:buSzPct val="140000"/>
              <a:buNone/>
              <a:defRPr sz="700" b="1">
                <a:solidFill>
                  <a:schemeClr val="bg1"/>
                </a:solidFill>
              </a:defRPr>
            </a:lvl1pPr>
          </a:lstStyle>
          <a:p>
            <a:pPr lvl="0"/>
            <a:r>
              <a:rPr lang="en-US" dirty="0"/>
              <a:t>Divider Title</a:t>
            </a:r>
          </a:p>
        </p:txBody>
      </p:sp>
      <p:sp>
        <p:nvSpPr>
          <p:cNvPr id="52" name="Text Placeholder 19">
            <a:extLst>
              <a:ext uri="{FF2B5EF4-FFF2-40B4-BE49-F238E27FC236}">
                <a16:creationId xmlns:a16="http://schemas.microsoft.com/office/drawing/2014/main" id="{FD932E5D-87E0-6E43-9248-D64B8C0EBC2B}"/>
              </a:ext>
            </a:extLst>
          </p:cNvPr>
          <p:cNvSpPr>
            <a:spLocks noGrp="1"/>
          </p:cNvSpPr>
          <p:nvPr>
            <p:ph type="body" sz="quarter" idx="43" hasCustomPrompt="1"/>
          </p:nvPr>
        </p:nvSpPr>
        <p:spPr>
          <a:xfrm>
            <a:off x="5324837" y="3665980"/>
            <a:ext cx="2894694" cy="1229406"/>
          </a:xfrm>
          <a:prstGeom prst="rect">
            <a:avLst/>
          </a:prstGeom>
        </p:spPr>
        <p:txBody>
          <a:bodyPr>
            <a:noAutofit/>
          </a:bodyPr>
          <a:lstStyle>
            <a:lvl1pPr marL="102589" indent="-102589">
              <a:lnSpc>
                <a:spcPct val="100000"/>
              </a:lnSpc>
              <a:spcBef>
                <a:spcPts val="0"/>
              </a:spcBef>
              <a:spcAft>
                <a:spcPts val="400"/>
              </a:spcAft>
              <a:buSzPct val="140000"/>
              <a:defRPr sz="700">
                <a:solidFill>
                  <a:srgbClr val="231F20"/>
                </a:solidFill>
              </a:defRPr>
            </a:lvl1pPr>
          </a:lstStyle>
          <a:p>
            <a:pPr lvl="0"/>
            <a:r>
              <a:rPr lang="en-US" dirty="0"/>
              <a:t>Text Goes here</a:t>
            </a:r>
          </a:p>
          <a:p>
            <a:pPr lvl="0"/>
            <a:r>
              <a:rPr lang="en-US" dirty="0"/>
              <a:t>Text</a:t>
            </a:r>
          </a:p>
          <a:p>
            <a:pPr lvl="0"/>
            <a:r>
              <a:rPr lang="en-US" dirty="0"/>
              <a:t>Text</a:t>
            </a:r>
          </a:p>
          <a:p>
            <a:pPr lvl="0"/>
            <a:r>
              <a:rPr lang="en-US" dirty="0"/>
              <a:t>Text</a:t>
            </a:r>
          </a:p>
        </p:txBody>
      </p:sp>
      <p:sp>
        <p:nvSpPr>
          <p:cNvPr id="53" name="Text Placeholder 19">
            <a:extLst>
              <a:ext uri="{FF2B5EF4-FFF2-40B4-BE49-F238E27FC236}">
                <a16:creationId xmlns:a16="http://schemas.microsoft.com/office/drawing/2014/main" id="{F2884F33-00BB-044B-9410-0D1FE707E932}"/>
              </a:ext>
            </a:extLst>
          </p:cNvPr>
          <p:cNvSpPr>
            <a:spLocks noGrp="1"/>
          </p:cNvSpPr>
          <p:nvPr>
            <p:ph type="body" sz="quarter" idx="44" hasCustomPrompt="1"/>
          </p:nvPr>
        </p:nvSpPr>
        <p:spPr>
          <a:xfrm>
            <a:off x="5324837" y="3415891"/>
            <a:ext cx="2894694" cy="228600"/>
          </a:xfrm>
          <a:prstGeom prst="rect">
            <a:avLst/>
          </a:prstGeom>
          <a:solidFill>
            <a:srgbClr val="1C95B2"/>
          </a:solidFill>
          <a:ln w="3175">
            <a:solidFill>
              <a:srgbClr val="1C95B2"/>
            </a:solidFill>
          </a:ln>
        </p:spPr>
        <p:txBody>
          <a:bodyPr anchor="ctr">
            <a:noAutofit/>
          </a:bodyPr>
          <a:lstStyle>
            <a:lvl1pPr marL="0" indent="0">
              <a:lnSpc>
                <a:spcPct val="100000"/>
              </a:lnSpc>
              <a:spcBef>
                <a:spcPts val="0"/>
              </a:spcBef>
              <a:spcAft>
                <a:spcPts val="400"/>
              </a:spcAft>
              <a:buSzPct val="140000"/>
              <a:buNone/>
              <a:defRPr sz="700" b="1">
                <a:solidFill>
                  <a:schemeClr val="bg1"/>
                </a:solidFill>
              </a:defRPr>
            </a:lvl1pPr>
          </a:lstStyle>
          <a:p>
            <a:pPr lvl="0"/>
            <a:r>
              <a:rPr lang="en-US" dirty="0"/>
              <a:t>Divider Title</a:t>
            </a:r>
          </a:p>
        </p:txBody>
      </p:sp>
      <p:sp>
        <p:nvSpPr>
          <p:cNvPr id="55" name="Text Placeholder 9">
            <a:extLst>
              <a:ext uri="{FF2B5EF4-FFF2-40B4-BE49-F238E27FC236}">
                <a16:creationId xmlns:a16="http://schemas.microsoft.com/office/drawing/2014/main" id="{A263C639-FE56-F842-9931-19C6B671D9C1}"/>
              </a:ext>
            </a:extLst>
          </p:cNvPr>
          <p:cNvSpPr>
            <a:spLocks noGrp="1"/>
          </p:cNvSpPr>
          <p:nvPr>
            <p:ph type="body" sz="quarter" idx="45" hasCustomPrompt="1"/>
          </p:nvPr>
        </p:nvSpPr>
        <p:spPr>
          <a:xfrm>
            <a:off x="8827682" y="1853177"/>
            <a:ext cx="3138257" cy="311655"/>
          </a:xfrm>
          <a:prstGeom prst="rect">
            <a:avLst/>
          </a:prstGeom>
        </p:spPr>
        <p:txBody>
          <a:bodyPr anchor="t">
            <a:noAutofit/>
          </a:bodyPr>
          <a:lstStyle>
            <a:lvl1pPr marL="0" indent="0" algn="l">
              <a:lnSpc>
                <a:spcPct val="100000"/>
              </a:lnSpc>
              <a:spcBef>
                <a:spcPts val="0"/>
              </a:spcBef>
              <a:buNone/>
              <a:defRPr sz="1500" b="0" i="0" spc="225" baseline="0">
                <a:solidFill>
                  <a:srgbClr val="9CDAED"/>
                </a:solidFill>
                <a:latin typeface="+mn-lt"/>
              </a:defRPr>
            </a:lvl1pPr>
          </a:lstStyle>
          <a:p>
            <a:pPr lvl="0"/>
            <a:r>
              <a:rPr lang="en-US" dirty="0"/>
              <a:t>00 SECTION TITLE</a:t>
            </a:r>
          </a:p>
        </p:txBody>
      </p:sp>
      <p:sp>
        <p:nvSpPr>
          <p:cNvPr id="56" name="Text Placeholder 19">
            <a:extLst>
              <a:ext uri="{FF2B5EF4-FFF2-40B4-BE49-F238E27FC236}">
                <a16:creationId xmlns:a16="http://schemas.microsoft.com/office/drawing/2014/main" id="{3B3E549B-6083-D94B-8B2E-8AA834795003}"/>
              </a:ext>
            </a:extLst>
          </p:cNvPr>
          <p:cNvSpPr>
            <a:spLocks noGrp="1"/>
          </p:cNvSpPr>
          <p:nvPr>
            <p:ph type="body" sz="quarter" idx="46" hasCustomPrompt="1"/>
          </p:nvPr>
        </p:nvSpPr>
        <p:spPr>
          <a:xfrm>
            <a:off x="8827682" y="2572675"/>
            <a:ext cx="2894694" cy="733743"/>
          </a:xfrm>
          <a:prstGeom prst="rect">
            <a:avLst/>
          </a:prstGeom>
        </p:spPr>
        <p:txBody>
          <a:bodyPr>
            <a:noAutofit/>
          </a:bodyPr>
          <a:lstStyle>
            <a:lvl1pPr marL="102589" indent="-102589">
              <a:lnSpc>
                <a:spcPct val="100000"/>
              </a:lnSpc>
              <a:spcBef>
                <a:spcPts val="0"/>
              </a:spcBef>
              <a:spcAft>
                <a:spcPts val="400"/>
              </a:spcAft>
              <a:buSzPct val="140000"/>
              <a:defRPr sz="700">
                <a:solidFill>
                  <a:srgbClr val="231F20"/>
                </a:solidFill>
              </a:defRPr>
            </a:lvl1pPr>
          </a:lstStyle>
          <a:p>
            <a:pPr lvl="0"/>
            <a:r>
              <a:rPr lang="en-US" dirty="0"/>
              <a:t>Text Goes here</a:t>
            </a:r>
          </a:p>
          <a:p>
            <a:pPr lvl="0"/>
            <a:r>
              <a:rPr lang="en-US" dirty="0"/>
              <a:t>Text</a:t>
            </a:r>
          </a:p>
          <a:p>
            <a:pPr lvl="0"/>
            <a:r>
              <a:rPr lang="en-US" dirty="0"/>
              <a:t>Text</a:t>
            </a:r>
          </a:p>
          <a:p>
            <a:pPr lvl="0"/>
            <a:r>
              <a:rPr lang="en-US" dirty="0"/>
              <a:t>Text</a:t>
            </a:r>
          </a:p>
        </p:txBody>
      </p:sp>
      <p:sp>
        <p:nvSpPr>
          <p:cNvPr id="57" name="Text Placeholder 19">
            <a:extLst>
              <a:ext uri="{FF2B5EF4-FFF2-40B4-BE49-F238E27FC236}">
                <a16:creationId xmlns:a16="http://schemas.microsoft.com/office/drawing/2014/main" id="{0422557E-89CE-FA4E-890C-F6D7A04AF511}"/>
              </a:ext>
            </a:extLst>
          </p:cNvPr>
          <p:cNvSpPr>
            <a:spLocks noGrp="1"/>
          </p:cNvSpPr>
          <p:nvPr>
            <p:ph type="body" sz="quarter" idx="47" hasCustomPrompt="1"/>
          </p:nvPr>
        </p:nvSpPr>
        <p:spPr>
          <a:xfrm>
            <a:off x="8827682" y="2301857"/>
            <a:ext cx="2894694" cy="228600"/>
          </a:xfrm>
          <a:prstGeom prst="rect">
            <a:avLst/>
          </a:prstGeom>
          <a:solidFill>
            <a:srgbClr val="9CDAED"/>
          </a:solidFill>
          <a:ln w="3175">
            <a:solidFill>
              <a:srgbClr val="9CDAED"/>
            </a:solidFill>
          </a:ln>
        </p:spPr>
        <p:txBody>
          <a:bodyPr anchor="ctr">
            <a:noAutofit/>
          </a:bodyPr>
          <a:lstStyle>
            <a:lvl1pPr marL="0" indent="0">
              <a:lnSpc>
                <a:spcPct val="100000"/>
              </a:lnSpc>
              <a:spcBef>
                <a:spcPts val="0"/>
              </a:spcBef>
              <a:spcAft>
                <a:spcPts val="400"/>
              </a:spcAft>
              <a:buSzPct val="140000"/>
              <a:buNone/>
              <a:defRPr sz="700" b="1">
                <a:solidFill>
                  <a:schemeClr val="bg1"/>
                </a:solidFill>
              </a:defRPr>
            </a:lvl1pPr>
          </a:lstStyle>
          <a:p>
            <a:pPr lvl="0"/>
            <a:r>
              <a:rPr lang="en-US" dirty="0"/>
              <a:t>Divider Title</a:t>
            </a:r>
          </a:p>
        </p:txBody>
      </p:sp>
      <p:sp>
        <p:nvSpPr>
          <p:cNvPr id="58" name="Text Placeholder 19">
            <a:extLst>
              <a:ext uri="{FF2B5EF4-FFF2-40B4-BE49-F238E27FC236}">
                <a16:creationId xmlns:a16="http://schemas.microsoft.com/office/drawing/2014/main" id="{F2C22206-7E64-E741-9E2F-C591DF1BE812}"/>
              </a:ext>
            </a:extLst>
          </p:cNvPr>
          <p:cNvSpPr>
            <a:spLocks noGrp="1"/>
          </p:cNvSpPr>
          <p:nvPr>
            <p:ph type="body" sz="quarter" idx="48" hasCustomPrompt="1"/>
          </p:nvPr>
        </p:nvSpPr>
        <p:spPr>
          <a:xfrm>
            <a:off x="8827682" y="3665980"/>
            <a:ext cx="2894694" cy="1229406"/>
          </a:xfrm>
          <a:prstGeom prst="rect">
            <a:avLst/>
          </a:prstGeom>
        </p:spPr>
        <p:txBody>
          <a:bodyPr>
            <a:noAutofit/>
          </a:bodyPr>
          <a:lstStyle>
            <a:lvl1pPr marL="102589" indent="-102589">
              <a:lnSpc>
                <a:spcPct val="100000"/>
              </a:lnSpc>
              <a:spcBef>
                <a:spcPts val="0"/>
              </a:spcBef>
              <a:spcAft>
                <a:spcPts val="400"/>
              </a:spcAft>
              <a:buSzPct val="140000"/>
              <a:defRPr sz="700">
                <a:solidFill>
                  <a:srgbClr val="231F20"/>
                </a:solidFill>
              </a:defRPr>
            </a:lvl1pPr>
          </a:lstStyle>
          <a:p>
            <a:pPr lvl="0"/>
            <a:r>
              <a:rPr lang="en-US" dirty="0"/>
              <a:t>Text Goes here</a:t>
            </a:r>
          </a:p>
          <a:p>
            <a:pPr lvl="0"/>
            <a:r>
              <a:rPr lang="en-US" dirty="0"/>
              <a:t>Text</a:t>
            </a:r>
          </a:p>
          <a:p>
            <a:pPr lvl="0"/>
            <a:r>
              <a:rPr lang="en-US" dirty="0"/>
              <a:t>Text</a:t>
            </a:r>
          </a:p>
          <a:p>
            <a:pPr lvl="0"/>
            <a:r>
              <a:rPr lang="en-US" dirty="0"/>
              <a:t>Text</a:t>
            </a:r>
          </a:p>
        </p:txBody>
      </p:sp>
      <p:sp>
        <p:nvSpPr>
          <p:cNvPr id="59" name="Text Placeholder 19">
            <a:extLst>
              <a:ext uri="{FF2B5EF4-FFF2-40B4-BE49-F238E27FC236}">
                <a16:creationId xmlns:a16="http://schemas.microsoft.com/office/drawing/2014/main" id="{5C5C7E6A-A4D7-FE41-9963-B3EA505C018D}"/>
              </a:ext>
            </a:extLst>
          </p:cNvPr>
          <p:cNvSpPr>
            <a:spLocks noGrp="1"/>
          </p:cNvSpPr>
          <p:nvPr>
            <p:ph type="body" sz="quarter" idx="49" hasCustomPrompt="1"/>
          </p:nvPr>
        </p:nvSpPr>
        <p:spPr>
          <a:xfrm>
            <a:off x="8827682" y="3415891"/>
            <a:ext cx="2894694" cy="228600"/>
          </a:xfrm>
          <a:prstGeom prst="rect">
            <a:avLst/>
          </a:prstGeom>
          <a:solidFill>
            <a:srgbClr val="9CDAED"/>
          </a:solidFill>
          <a:ln w="3175">
            <a:solidFill>
              <a:srgbClr val="9CDAED"/>
            </a:solidFill>
          </a:ln>
        </p:spPr>
        <p:txBody>
          <a:bodyPr anchor="ctr">
            <a:noAutofit/>
          </a:bodyPr>
          <a:lstStyle>
            <a:lvl1pPr marL="0" indent="0">
              <a:lnSpc>
                <a:spcPct val="100000"/>
              </a:lnSpc>
              <a:spcBef>
                <a:spcPts val="0"/>
              </a:spcBef>
              <a:spcAft>
                <a:spcPts val="400"/>
              </a:spcAft>
              <a:buSzPct val="140000"/>
              <a:buNone/>
              <a:defRPr sz="700" b="1">
                <a:solidFill>
                  <a:schemeClr val="bg1"/>
                </a:solidFill>
              </a:defRPr>
            </a:lvl1pPr>
          </a:lstStyle>
          <a:p>
            <a:pPr lvl="0"/>
            <a:r>
              <a:rPr lang="en-US" dirty="0"/>
              <a:t>Divider Title</a:t>
            </a:r>
          </a:p>
        </p:txBody>
      </p:sp>
      <p:pic>
        <p:nvPicPr>
          <p:cNvPr id="8" name="Graphic 7">
            <a:extLst>
              <a:ext uri="{FF2B5EF4-FFF2-40B4-BE49-F238E27FC236}">
                <a16:creationId xmlns:a16="http://schemas.microsoft.com/office/drawing/2014/main" id="{E8FB2C30-C952-314D-9479-9740AA4F71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4934" y="6348127"/>
            <a:ext cx="1252649" cy="321605"/>
          </a:xfrm>
          <a:prstGeom prst="rect">
            <a:avLst/>
          </a:prstGeom>
        </p:spPr>
      </p:pic>
      <p:sp>
        <p:nvSpPr>
          <p:cNvPr id="68" name="Text Placeholder 67">
            <a:extLst>
              <a:ext uri="{FF2B5EF4-FFF2-40B4-BE49-F238E27FC236}">
                <a16:creationId xmlns:a16="http://schemas.microsoft.com/office/drawing/2014/main" id="{EF3416B3-EC8E-FA48-BD8C-276248D8338F}"/>
              </a:ext>
            </a:extLst>
          </p:cNvPr>
          <p:cNvSpPr>
            <a:spLocks noGrp="1"/>
          </p:cNvSpPr>
          <p:nvPr>
            <p:ph type="body" sz="quarter" idx="50" hasCustomPrompt="1"/>
          </p:nvPr>
        </p:nvSpPr>
        <p:spPr>
          <a:xfrm>
            <a:off x="1591408" y="1695795"/>
            <a:ext cx="461067" cy="459411"/>
          </a:xfrm>
          <a:custGeom>
            <a:avLst/>
            <a:gdLst>
              <a:gd name="connsiteX0" fmla="*/ 0 w 922074"/>
              <a:gd name="connsiteY0" fmla="*/ 0 h 918821"/>
              <a:gd name="connsiteX1" fmla="*/ 665471 w 922074"/>
              <a:gd name="connsiteY1" fmla="*/ 0 h 918821"/>
              <a:gd name="connsiteX2" fmla="*/ 922074 w 922074"/>
              <a:gd name="connsiteY2" fmla="*/ 255749 h 918821"/>
              <a:gd name="connsiteX3" fmla="*/ 281916 w 922074"/>
              <a:gd name="connsiteY3" fmla="*/ 254609 h 918821"/>
              <a:gd name="connsiteX4" fmla="*/ 281788 w 922074"/>
              <a:gd name="connsiteY4" fmla="*/ 254609 h 918821"/>
              <a:gd name="connsiteX5" fmla="*/ 281916 w 922074"/>
              <a:gd name="connsiteY5" fmla="*/ 918821 h 918821"/>
              <a:gd name="connsiteX6" fmla="*/ 0 w 922074"/>
              <a:gd name="connsiteY6" fmla="*/ 663199 h 91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074" h="918821">
                <a:moveTo>
                  <a:pt x="0" y="0"/>
                </a:moveTo>
                <a:lnTo>
                  <a:pt x="665471" y="0"/>
                </a:lnTo>
                <a:lnTo>
                  <a:pt x="922074" y="255749"/>
                </a:lnTo>
                <a:lnTo>
                  <a:pt x="281916" y="254609"/>
                </a:lnTo>
                <a:lnTo>
                  <a:pt x="281788" y="254609"/>
                </a:lnTo>
                <a:lnTo>
                  <a:pt x="281916" y="918821"/>
                </a:lnTo>
                <a:lnTo>
                  <a:pt x="0" y="663199"/>
                </a:lnTo>
                <a:close/>
              </a:path>
            </a:pathLst>
          </a:custGeom>
          <a:solidFill>
            <a:srgbClr val="0A527D"/>
          </a:solidFill>
          <a:ln w="0">
            <a:solidFill>
              <a:srgbClr val="0A527D"/>
            </a:solidFill>
          </a:ln>
        </p:spPr>
        <p:txBody>
          <a:bodyPr wrap="square" anchor="t">
            <a:noAutofit/>
          </a:bodyPr>
          <a:lstStyle>
            <a:lvl1pPr marL="0" indent="0" algn="l">
              <a:lnSpc>
                <a:spcPct val="100000"/>
              </a:lnSpc>
              <a:spcBef>
                <a:spcPts val="0"/>
              </a:spcBef>
              <a:buNone/>
              <a:defRPr sz="1100" b="1" spc="110" baseline="0">
                <a:solidFill>
                  <a:srgbClr val="0194D3"/>
                </a:solidFill>
              </a:defRPr>
            </a:lvl1pPr>
          </a:lstStyle>
          <a:p>
            <a:pPr lvl="0"/>
            <a:r>
              <a:rPr lang="en-US" dirty="0"/>
              <a:t>    </a:t>
            </a:r>
          </a:p>
        </p:txBody>
      </p:sp>
      <p:sp>
        <p:nvSpPr>
          <p:cNvPr id="67" name="Text Placeholder 66">
            <a:extLst>
              <a:ext uri="{FF2B5EF4-FFF2-40B4-BE49-F238E27FC236}">
                <a16:creationId xmlns:a16="http://schemas.microsoft.com/office/drawing/2014/main" id="{5B389F74-927D-234C-B402-E95877B90A06}"/>
              </a:ext>
            </a:extLst>
          </p:cNvPr>
          <p:cNvSpPr>
            <a:spLocks noGrp="1"/>
          </p:cNvSpPr>
          <p:nvPr>
            <p:ph type="body" sz="quarter" idx="51" hasCustomPrompt="1"/>
          </p:nvPr>
        </p:nvSpPr>
        <p:spPr>
          <a:xfrm>
            <a:off x="5094253" y="1695795"/>
            <a:ext cx="461067" cy="459411"/>
          </a:xfrm>
          <a:custGeom>
            <a:avLst/>
            <a:gdLst>
              <a:gd name="connsiteX0" fmla="*/ 0 w 922074"/>
              <a:gd name="connsiteY0" fmla="*/ 0 h 918821"/>
              <a:gd name="connsiteX1" fmla="*/ 665471 w 922074"/>
              <a:gd name="connsiteY1" fmla="*/ 0 h 918821"/>
              <a:gd name="connsiteX2" fmla="*/ 922074 w 922074"/>
              <a:gd name="connsiteY2" fmla="*/ 255749 h 918821"/>
              <a:gd name="connsiteX3" fmla="*/ 281916 w 922074"/>
              <a:gd name="connsiteY3" fmla="*/ 254609 h 918821"/>
              <a:gd name="connsiteX4" fmla="*/ 281788 w 922074"/>
              <a:gd name="connsiteY4" fmla="*/ 254609 h 918821"/>
              <a:gd name="connsiteX5" fmla="*/ 281916 w 922074"/>
              <a:gd name="connsiteY5" fmla="*/ 918821 h 918821"/>
              <a:gd name="connsiteX6" fmla="*/ 0 w 922074"/>
              <a:gd name="connsiteY6" fmla="*/ 663199 h 91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074" h="918821">
                <a:moveTo>
                  <a:pt x="0" y="0"/>
                </a:moveTo>
                <a:lnTo>
                  <a:pt x="665471" y="0"/>
                </a:lnTo>
                <a:lnTo>
                  <a:pt x="922074" y="255749"/>
                </a:lnTo>
                <a:lnTo>
                  <a:pt x="281916" y="254609"/>
                </a:lnTo>
                <a:lnTo>
                  <a:pt x="281788" y="254609"/>
                </a:lnTo>
                <a:lnTo>
                  <a:pt x="281916" y="918821"/>
                </a:lnTo>
                <a:lnTo>
                  <a:pt x="0" y="663199"/>
                </a:lnTo>
                <a:close/>
              </a:path>
            </a:pathLst>
          </a:custGeom>
          <a:solidFill>
            <a:srgbClr val="1C95B2"/>
          </a:solidFill>
          <a:ln w="0">
            <a:solidFill>
              <a:srgbClr val="1C95B2"/>
            </a:solidFill>
          </a:ln>
        </p:spPr>
        <p:txBody>
          <a:bodyPr wrap="square" anchor="t">
            <a:noAutofit/>
          </a:bodyPr>
          <a:lstStyle>
            <a:lvl1pPr marL="0" indent="0" algn="l">
              <a:lnSpc>
                <a:spcPct val="100000"/>
              </a:lnSpc>
              <a:spcBef>
                <a:spcPts val="0"/>
              </a:spcBef>
              <a:buNone/>
              <a:defRPr sz="1100" b="1" spc="110" baseline="0">
                <a:solidFill>
                  <a:srgbClr val="0194D3"/>
                </a:solidFill>
              </a:defRPr>
            </a:lvl1pPr>
          </a:lstStyle>
          <a:p>
            <a:pPr lvl="0"/>
            <a:r>
              <a:rPr lang="en-US" dirty="0"/>
              <a:t>    </a:t>
            </a:r>
          </a:p>
        </p:txBody>
      </p:sp>
      <p:sp>
        <p:nvSpPr>
          <p:cNvPr id="66" name="Text Placeholder 65">
            <a:extLst>
              <a:ext uri="{FF2B5EF4-FFF2-40B4-BE49-F238E27FC236}">
                <a16:creationId xmlns:a16="http://schemas.microsoft.com/office/drawing/2014/main" id="{3626ACA8-36A4-0340-8EAC-9B6C86B64E6D}"/>
              </a:ext>
            </a:extLst>
          </p:cNvPr>
          <p:cNvSpPr>
            <a:spLocks noGrp="1"/>
          </p:cNvSpPr>
          <p:nvPr>
            <p:ph type="body" sz="quarter" idx="52" hasCustomPrompt="1"/>
          </p:nvPr>
        </p:nvSpPr>
        <p:spPr>
          <a:xfrm>
            <a:off x="8597098" y="1695795"/>
            <a:ext cx="461067" cy="459411"/>
          </a:xfrm>
          <a:custGeom>
            <a:avLst/>
            <a:gdLst>
              <a:gd name="connsiteX0" fmla="*/ 0 w 922074"/>
              <a:gd name="connsiteY0" fmla="*/ 0 h 918821"/>
              <a:gd name="connsiteX1" fmla="*/ 665472 w 922074"/>
              <a:gd name="connsiteY1" fmla="*/ 0 h 918821"/>
              <a:gd name="connsiteX2" fmla="*/ 922074 w 922074"/>
              <a:gd name="connsiteY2" fmla="*/ 255749 h 918821"/>
              <a:gd name="connsiteX3" fmla="*/ 281916 w 922074"/>
              <a:gd name="connsiteY3" fmla="*/ 254609 h 918821"/>
              <a:gd name="connsiteX4" fmla="*/ 281788 w 922074"/>
              <a:gd name="connsiteY4" fmla="*/ 254609 h 918821"/>
              <a:gd name="connsiteX5" fmla="*/ 281916 w 922074"/>
              <a:gd name="connsiteY5" fmla="*/ 918821 h 918821"/>
              <a:gd name="connsiteX6" fmla="*/ 0 w 922074"/>
              <a:gd name="connsiteY6" fmla="*/ 663199 h 91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074" h="918821">
                <a:moveTo>
                  <a:pt x="0" y="0"/>
                </a:moveTo>
                <a:lnTo>
                  <a:pt x="665472" y="0"/>
                </a:lnTo>
                <a:lnTo>
                  <a:pt x="922074" y="255749"/>
                </a:lnTo>
                <a:lnTo>
                  <a:pt x="281916" y="254609"/>
                </a:lnTo>
                <a:lnTo>
                  <a:pt x="281788" y="254609"/>
                </a:lnTo>
                <a:lnTo>
                  <a:pt x="281916" y="918821"/>
                </a:lnTo>
                <a:lnTo>
                  <a:pt x="0" y="663199"/>
                </a:lnTo>
                <a:close/>
              </a:path>
            </a:pathLst>
          </a:custGeom>
          <a:solidFill>
            <a:srgbClr val="9CDAED"/>
          </a:solidFill>
          <a:ln w="0">
            <a:solidFill>
              <a:srgbClr val="9CDAED"/>
            </a:solidFill>
          </a:ln>
        </p:spPr>
        <p:txBody>
          <a:bodyPr wrap="square" anchor="t">
            <a:noAutofit/>
          </a:bodyPr>
          <a:lstStyle>
            <a:lvl1pPr marL="0" indent="0" algn="l">
              <a:lnSpc>
                <a:spcPct val="100000"/>
              </a:lnSpc>
              <a:spcBef>
                <a:spcPts val="0"/>
              </a:spcBef>
              <a:buNone/>
              <a:defRPr sz="1100" b="1" spc="110" baseline="0">
                <a:solidFill>
                  <a:srgbClr val="0194D3"/>
                </a:solidFill>
              </a:defRPr>
            </a:lvl1pPr>
          </a:lstStyle>
          <a:p>
            <a:pPr lvl="0"/>
            <a:r>
              <a:rPr lang="en-US" dirty="0"/>
              <a:t>    </a:t>
            </a:r>
          </a:p>
        </p:txBody>
      </p:sp>
    </p:spTree>
    <p:extLst>
      <p:ext uri="{BB962C8B-B14F-4D97-AF65-F5344CB8AC3E}">
        <p14:creationId xmlns:p14="http://schemas.microsoft.com/office/powerpoint/2010/main" val="253869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1C363D-E879-A543-9C0A-D8541307CEC9}"/>
              </a:ext>
            </a:extLst>
          </p:cNvPr>
          <p:cNvPicPr>
            <a:picLocks noChangeAspect="1"/>
          </p:cNvPicPr>
          <p:nvPr userDrawn="1"/>
        </p:nvPicPr>
        <p:blipFill>
          <a:blip r:embed="rId2"/>
          <a:srcRect/>
          <a:stretch/>
        </p:blipFill>
        <p:spPr>
          <a:xfrm>
            <a:off x="0" y="223"/>
            <a:ext cx="12191999" cy="6857554"/>
          </a:xfrm>
          <a:prstGeom prst="rect">
            <a:avLst/>
          </a:prstGeom>
        </p:spPr>
      </p:pic>
      <p:sp>
        <p:nvSpPr>
          <p:cNvPr id="10" name="Text Placeholder 9">
            <a:extLst>
              <a:ext uri="{FF2B5EF4-FFF2-40B4-BE49-F238E27FC236}">
                <a16:creationId xmlns:a16="http://schemas.microsoft.com/office/drawing/2014/main" id="{5D8BC1C7-2A88-B34B-8E61-56E076F30E79}"/>
              </a:ext>
            </a:extLst>
          </p:cNvPr>
          <p:cNvSpPr>
            <a:spLocks noGrp="1"/>
          </p:cNvSpPr>
          <p:nvPr>
            <p:ph type="body" sz="quarter" idx="10" hasCustomPrompt="1"/>
          </p:nvPr>
        </p:nvSpPr>
        <p:spPr>
          <a:xfrm>
            <a:off x="1361226" y="2338178"/>
            <a:ext cx="5413727" cy="1360986"/>
          </a:xfrm>
          <a:prstGeom prst="rect">
            <a:avLst/>
          </a:prstGeom>
        </p:spPr>
        <p:txBody>
          <a:bodyPr anchor="t"/>
          <a:lstStyle>
            <a:lvl1pPr marL="0" indent="0">
              <a:lnSpc>
                <a:spcPts val="5000"/>
              </a:lnSpc>
              <a:spcBef>
                <a:spcPts val="0"/>
              </a:spcBef>
              <a:buNone/>
              <a:defRPr sz="5000" b="1">
                <a:solidFill>
                  <a:schemeClr val="bg1"/>
                </a:solidFill>
              </a:defRPr>
            </a:lvl1pPr>
          </a:lstStyle>
          <a:p>
            <a:pPr lvl="0"/>
            <a:r>
              <a:rPr lang="en-US" dirty="0"/>
              <a:t>Click to</a:t>
            </a:r>
            <a:br>
              <a:rPr lang="en-US" dirty="0"/>
            </a:br>
            <a:r>
              <a:rPr lang="en-US" dirty="0"/>
              <a:t>Add Title</a:t>
            </a:r>
          </a:p>
        </p:txBody>
      </p:sp>
      <p:sp>
        <p:nvSpPr>
          <p:cNvPr id="4" name="Text Placeholder 9">
            <a:extLst>
              <a:ext uri="{FF2B5EF4-FFF2-40B4-BE49-F238E27FC236}">
                <a16:creationId xmlns:a16="http://schemas.microsoft.com/office/drawing/2014/main" id="{1C687D5D-403F-9D48-B7F9-902D6A8C8577}"/>
              </a:ext>
            </a:extLst>
          </p:cNvPr>
          <p:cNvSpPr>
            <a:spLocks noGrp="1"/>
          </p:cNvSpPr>
          <p:nvPr>
            <p:ph type="body" sz="quarter" idx="11" hasCustomPrompt="1"/>
          </p:nvPr>
        </p:nvSpPr>
        <p:spPr>
          <a:xfrm>
            <a:off x="1361226" y="3766070"/>
            <a:ext cx="5413727" cy="1111827"/>
          </a:xfrm>
          <a:prstGeom prst="rect">
            <a:avLst/>
          </a:prstGeom>
        </p:spPr>
        <p:txBody>
          <a:bodyPr anchor="t"/>
          <a:lstStyle>
            <a:lvl1pPr marL="0" indent="0">
              <a:lnSpc>
                <a:spcPct val="100000"/>
              </a:lnSpc>
              <a:spcBef>
                <a:spcPts val="0"/>
              </a:spcBef>
              <a:buNone/>
              <a:defRPr sz="2500" b="0" spc="255" baseline="0">
                <a:solidFill>
                  <a:schemeClr val="bg1"/>
                </a:solidFill>
              </a:defRPr>
            </a:lvl1pPr>
          </a:lstStyle>
          <a:p>
            <a:pPr lvl="0"/>
            <a:r>
              <a:rPr lang="en-US" dirty="0"/>
              <a:t>CLICK TO </a:t>
            </a:r>
          </a:p>
          <a:p>
            <a:pPr lvl="0"/>
            <a:r>
              <a:rPr lang="en-US" dirty="0"/>
              <a:t>ADD SUBTITLE</a:t>
            </a:r>
          </a:p>
        </p:txBody>
      </p:sp>
      <p:pic>
        <p:nvPicPr>
          <p:cNvPr id="3" name="Graphic 2">
            <a:extLst>
              <a:ext uri="{FF2B5EF4-FFF2-40B4-BE49-F238E27FC236}">
                <a16:creationId xmlns:a16="http://schemas.microsoft.com/office/drawing/2014/main" id="{0B051FCD-495F-BC40-8DE3-18A4535F76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67655" y="5851525"/>
            <a:ext cx="2164445" cy="551686"/>
          </a:xfrm>
          <a:prstGeom prst="rect">
            <a:avLst/>
          </a:prstGeom>
        </p:spPr>
      </p:pic>
    </p:spTree>
    <p:extLst>
      <p:ext uri="{BB962C8B-B14F-4D97-AF65-F5344CB8AC3E}">
        <p14:creationId xmlns:p14="http://schemas.microsoft.com/office/powerpoint/2010/main" val="273737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57ABAE-932D-8243-ADA1-AAA526BF651D}"/>
              </a:ext>
            </a:extLst>
          </p:cNvPr>
          <p:cNvPicPr>
            <a:picLocks noChangeAspect="1"/>
          </p:cNvPicPr>
          <p:nvPr userDrawn="1"/>
        </p:nvPicPr>
        <p:blipFill>
          <a:blip r:embed="rId2"/>
          <a:srcRect/>
          <a:stretch/>
        </p:blipFill>
        <p:spPr>
          <a:xfrm>
            <a:off x="0" y="0"/>
            <a:ext cx="12191999" cy="6857554"/>
          </a:xfrm>
          <a:prstGeom prst="rect">
            <a:avLst/>
          </a:prstGeom>
        </p:spPr>
      </p:pic>
      <p:cxnSp>
        <p:nvCxnSpPr>
          <p:cNvPr id="5" name="Straight Connector 4">
            <a:extLst>
              <a:ext uri="{FF2B5EF4-FFF2-40B4-BE49-F238E27FC236}">
                <a16:creationId xmlns:a16="http://schemas.microsoft.com/office/drawing/2014/main" id="{E2461402-1ACC-6342-871D-833545C1C560}"/>
              </a:ext>
            </a:extLst>
          </p:cNvPr>
          <p:cNvCxnSpPr>
            <a:cxnSpLocks/>
          </p:cNvCxnSpPr>
          <p:nvPr userDrawn="1"/>
        </p:nvCxnSpPr>
        <p:spPr>
          <a:xfrm flipH="1">
            <a:off x="1" y="2925315"/>
            <a:ext cx="34702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7EE08DD7-3BE0-3F4B-835F-BB813397BD77}"/>
              </a:ext>
            </a:extLst>
          </p:cNvPr>
          <p:cNvSpPr/>
          <p:nvPr userDrawn="1"/>
        </p:nvSpPr>
        <p:spPr>
          <a:xfrm>
            <a:off x="3470245" y="2829488"/>
            <a:ext cx="208602" cy="20858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Verdana"/>
              <a:ea typeface="+mn-ea"/>
              <a:cs typeface="+mn-cs"/>
            </a:endParaRPr>
          </a:p>
        </p:txBody>
      </p:sp>
      <p:sp>
        <p:nvSpPr>
          <p:cNvPr id="7" name="Text Placeholder 9">
            <a:extLst>
              <a:ext uri="{FF2B5EF4-FFF2-40B4-BE49-F238E27FC236}">
                <a16:creationId xmlns:a16="http://schemas.microsoft.com/office/drawing/2014/main" id="{D006171A-389A-2D4A-A9E8-3C4DD0FEC4B5}"/>
              </a:ext>
            </a:extLst>
          </p:cNvPr>
          <p:cNvSpPr>
            <a:spLocks noGrp="1"/>
          </p:cNvSpPr>
          <p:nvPr>
            <p:ph type="body" sz="quarter" idx="10" hasCustomPrompt="1"/>
          </p:nvPr>
        </p:nvSpPr>
        <p:spPr>
          <a:xfrm>
            <a:off x="3939518" y="2685381"/>
            <a:ext cx="7795253" cy="496802"/>
          </a:xfrm>
          <a:prstGeom prst="rect">
            <a:avLst/>
          </a:prstGeom>
        </p:spPr>
        <p:txBody>
          <a:bodyPr anchor="t">
            <a:noAutofit/>
          </a:bodyPr>
          <a:lstStyle>
            <a:lvl1pPr marL="0" indent="0">
              <a:lnSpc>
                <a:spcPct val="100000"/>
              </a:lnSpc>
              <a:spcBef>
                <a:spcPts val="0"/>
              </a:spcBef>
              <a:buNone/>
              <a:defRPr sz="3000" b="0" spc="300">
                <a:solidFill>
                  <a:schemeClr val="bg1"/>
                </a:solidFill>
              </a:defRPr>
            </a:lvl1pPr>
          </a:lstStyle>
          <a:p>
            <a:pPr lvl="0"/>
            <a:r>
              <a:rPr lang="en-US" dirty="0"/>
              <a:t>SECTION DIVIDER</a:t>
            </a:r>
          </a:p>
        </p:txBody>
      </p:sp>
      <p:sp>
        <p:nvSpPr>
          <p:cNvPr id="8" name="Text Placeholder 9">
            <a:extLst>
              <a:ext uri="{FF2B5EF4-FFF2-40B4-BE49-F238E27FC236}">
                <a16:creationId xmlns:a16="http://schemas.microsoft.com/office/drawing/2014/main" id="{958FC7FB-646D-2B45-B065-9BCF84FAC272}"/>
              </a:ext>
            </a:extLst>
          </p:cNvPr>
          <p:cNvSpPr>
            <a:spLocks noGrp="1"/>
          </p:cNvSpPr>
          <p:nvPr>
            <p:ph type="body" sz="quarter" idx="11" hasCustomPrompt="1"/>
          </p:nvPr>
        </p:nvSpPr>
        <p:spPr>
          <a:xfrm>
            <a:off x="3927473" y="3137781"/>
            <a:ext cx="2702356" cy="1111827"/>
          </a:xfrm>
          <a:prstGeom prst="rect">
            <a:avLst/>
          </a:prstGeom>
        </p:spPr>
        <p:txBody>
          <a:bodyPr anchor="t">
            <a:noAutofit/>
          </a:bodyPr>
          <a:lstStyle>
            <a:lvl1pPr marL="0" indent="0">
              <a:lnSpc>
                <a:spcPct val="100000"/>
              </a:lnSpc>
              <a:spcBef>
                <a:spcPts val="0"/>
              </a:spcBef>
              <a:buNone/>
              <a:defRPr sz="7200" b="0" spc="300">
                <a:solidFill>
                  <a:srgbClr val="B1E3FA"/>
                </a:solidFill>
              </a:defRPr>
            </a:lvl1pPr>
          </a:lstStyle>
          <a:p>
            <a:pPr lvl="0"/>
            <a:r>
              <a:rPr lang="en-US" dirty="0"/>
              <a:t>##</a:t>
            </a:r>
          </a:p>
        </p:txBody>
      </p:sp>
      <p:pic>
        <p:nvPicPr>
          <p:cNvPr id="10" name="Graphic 9">
            <a:extLst>
              <a:ext uri="{FF2B5EF4-FFF2-40B4-BE49-F238E27FC236}">
                <a16:creationId xmlns:a16="http://schemas.microsoft.com/office/drawing/2014/main" id="{8D0C1EE6-300B-934B-9824-9E9131E360C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90017" y="4438688"/>
            <a:ext cx="289053" cy="289035"/>
          </a:xfrm>
          <a:prstGeom prst="rect">
            <a:avLst/>
          </a:prstGeom>
        </p:spPr>
      </p:pic>
      <p:pic>
        <p:nvPicPr>
          <p:cNvPr id="11" name="Graphic 10">
            <a:extLst>
              <a:ext uri="{FF2B5EF4-FFF2-40B4-BE49-F238E27FC236}">
                <a16:creationId xmlns:a16="http://schemas.microsoft.com/office/drawing/2014/main" id="{48E393C7-C7F9-6842-B1CE-7298F5CA79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290017" y="4974112"/>
            <a:ext cx="289053" cy="289035"/>
          </a:xfrm>
          <a:prstGeom prst="rect">
            <a:avLst/>
          </a:prstGeom>
        </p:spPr>
      </p:pic>
      <p:cxnSp>
        <p:nvCxnSpPr>
          <p:cNvPr id="12" name="Straight Connector 11">
            <a:extLst>
              <a:ext uri="{FF2B5EF4-FFF2-40B4-BE49-F238E27FC236}">
                <a16:creationId xmlns:a16="http://schemas.microsoft.com/office/drawing/2014/main" id="{3070167C-E871-264F-8A00-47001A462F5D}"/>
              </a:ext>
            </a:extLst>
          </p:cNvPr>
          <p:cNvCxnSpPr/>
          <p:nvPr userDrawn="1"/>
        </p:nvCxnSpPr>
        <p:spPr>
          <a:xfrm>
            <a:off x="457229" y="0"/>
            <a:ext cx="0" cy="41044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Action Button: End 12">
            <a:hlinkClick r:id="" action="ppaction://hlinkshowjump?jump=nextslide" highlightClick="1"/>
            <a:extLst>
              <a:ext uri="{FF2B5EF4-FFF2-40B4-BE49-F238E27FC236}">
                <a16:creationId xmlns:a16="http://schemas.microsoft.com/office/drawing/2014/main" id="{288F4F47-6875-E749-B112-48B611CE9E6C}"/>
              </a:ext>
            </a:extLst>
          </p:cNvPr>
          <p:cNvSpPr/>
          <p:nvPr userDrawn="1"/>
        </p:nvSpPr>
        <p:spPr>
          <a:xfrm>
            <a:off x="282408" y="4439169"/>
            <a:ext cx="289053" cy="289800"/>
          </a:xfrm>
          <a:prstGeom prst="actionButtonEnd">
            <a:avLst/>
          </a:prstGeom>
          <a:noFill/>
          <a:ln w="6350">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Verdana"/>
              <a:ea typeface="+mn-ea"/>
              <a:cs typeface="+mn-cs"/>
            </a:endParaRPr>
          </a:p>
        </p:txBody>
      </p:sp>
      <p:sp>
        <p:nvSpPr>
          <p:cNvPr id="14" name="Action Button: Beginning 13">
            <a:hlinkClick r:id="" action="ppaction://hlinkshowjump?jump=previousslide" highlightClick="1"/>
            <a:extLst>
              <a:ext uri="{FF2B5EF4-FFF2-40B4-BE49-F238E27FC236}">
                <a16:creationId xmlns:a16="http://schemas.microsoft.com/office/drawing/2014/main" id="{70B8B313-266E-A546-B7B2-D701055EFE3E}"/>
              </a:ext>
            </a:extLst>
          </p:cNvPr>
          <p:cNvSpPr>
            <a:spLocks noChangeAspect="1"/>
          </p:cNvSpPr>
          <p:nvPr userDrawn="1"/>
        </p:nvSpPr>
        <p:spPr>
          <a:xfrm>
            <a:off x="290016" y="4974112"/>
            <a:ext cx="289819" cy="289800"/>
          </a:xfrm>
          <a:prstGeom prst="actionButtonBeginning">
            <a:avLst/>
          </a:prstGeom>
          <a:noFill/>
          <a:ln w="6350">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Verdana"/>
              <a:ea typeface="+mn-ea"/>
              <a:cs typeface="+mn-cs"/>
            </a:endParaRPr>
          </a:p>
        </p:txBody>
      </p:sp>
      <p:pic>
        <p:nvPicPr>
          <p:cNvPr id="16" name="Graphic 15">
            <a:extLst>
              <a:ext uri="{FF2B5EF4-FFF2-40B4-BE49-F238E27FC236}">
                <a16:creationId xmlns:a16="http://schemas.microsoft.com/office/drawing/2014/main" id="{704EAF03-1F93-4C40-8E1E-D677DF73DED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46337" y="6347846"/>
            <a:ext cx="1256663" cy="320305"/>
          </a:xfrm>
          <a:prstGeom prst="rect">
            <a:avLst/>
          </a:prstGeom>
        </p:spPr>
      </p:pic>
    </p:spTree>
    <p:extLst>
      <p:ext uri="{BB962C8B-B14F-4D97-AF65-F5344CB8AC3E}">
        <p14:creationId xmlns:p14="http://schemas.microsoft.com/office/powerpoint/2010/main" val="289911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aps">
    <p:spTree>
      <p:nvGrpSpPr>
        <p:cNvPr id="1" name=""/>
        <p:cNvGrpSpPr/>
        <p:nvPr/>
      </p:nvGrpSpPr>
      <p:grpSpPr>
        <a:xfrm>
          <a:off x="0" y="0"/>
          <a:ext cx="0" cy="0"/>
          <a:chOff x="0" y="0"/>
          <a:chExt cx="0" cy="0"/>
        </a:xfrm>
      </p:grpSpPr>
      <p:pic>
        <p:nvPicPr>
          <p:cNvPr id="3" name="Picture 2" descr="A picture containing map&#10;&#10;Description automatically generated">
            <a:extLst>
              <a:ext uri="{FF2B5EF4-FFF2-40B4-BE49-F238E27FC236}">
                <a16:creationId xmlns:a16="http://schemas.microsoft.com/office/drawing/2014/main" id="{2D081F82-D4B2-FE4E-88BD-6287F1B2C8A0}"/>
              </a:ext>
            </a:extLst>
          </p:cNvPr>
          <p:cNvPicPr>
            <a:picLocks noChangeAspect="1"/>
          </p:cNvPicPr>
          <p:nvPr userDrawn="1"/>
        </p:nvPicPr>
        <p:blipFill rotWithShape="1">
          <a:blip r:embed="rId2"/>
          <a:srcRect l="30141" t="16047" b="9256"/>
          <a:stretch/>
        </p:blipFill>
        <p:spPr>
          <a:xfrm>
            <a:off x="3674773" y="1100666"/>
            <a:ext cx="8517227" cy="5122334"/>
          </a:xfrm>
          <a:prstGeom prst="rect">
            <a:avLst/>
          </a:prstGeom>
        </p:spPr>
      </p:pic>
      <p:sp>
        <p:nvSpPr>
          <p:cNvPr id="10" name="Text Placeholder 35">
            <a:extLst>
              <a:ext uri="{FF2B5EF4-FFF2-40B4-BE49-F238E27FC236}">
                <a16:creationId xmlns:a16="http://schemas.microsoft.com/office/drawing/2014/main" id="{F70BD358-B71E-1E43-9AB2-3AEB5B5A5D33}"/>
              </a:ext>
            </a:extLst>
          </p:cNvPr>
          <p:cNvSpPr>
            <a:spLocks noGrp="1"/>
          </p:cNvSpPr>
          <p:nvPr>
            <p:ph type="body" sz="quarter" idx="13" hasCustomPrompt="1"/>
          </p:nvPr>
        </p:nvSpPr>
        <p:spPr>
          <a:xfrm>
            <a:off x="1555928" y="5310452"/>
            <a:ext cx="450916" cy="449297"/>
          </a:xfrm>
          <a:custGeom>
            <a:avLst/>
            <a:gdLst>
              <a:gd name="connsiteX0" fmla="*/ 0 w 376182"/>
              <a:gd name="connsiteY0" fmla="*/ 0 h 374855"/>
              <a:gd name="connsiteX1" fmla="*/ 271495 w 376182"/>
              <a:gd name="connsiteY1" fmla="*/ 0 h 374855"/>
              <a:gd name="connsiteX2" fmla="*/ 376182 w 376182"/>
              <a:gd name="connsiteY2" fmla="*/ 104339 h 374855"/>
              <a:gd name="connsiteX3" fmla="*/ 115015 w 376182"/>
              <a:gd name="connsiteY3" fmla="*/ 103874 h 374855"/>
              <a:gd name="connsiteX4" fmla="*/ 114962 w 376182"/>
              <a:gd name="connsiteY4" fmla="*/ 103874 h 374855"/>
              <a:gd name="connsiteX5" fmla="*/ 115015 w 376182"/>
              <a:gd name="connsiteY5" fmla="*/ 374855 h 374855"/>
              <a:gd name="connsiteX6" fmla="*/ 0 w 376182"/>
              <a:gd name="connsiteY6" fmla="*/ 270568 h 37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82" h="374855">
                <a:moveTo>
                  <a:pt x="0" y="0"/>
                </a:moveTo>
                <a:lnTo>
                  <a:pt x="271495" y="0"/>
                </a:lnTo>
                <a:lnTo>
                  <a:pt x="376182" y="104339"/>
                </a:lnTo>
                <a:lnTo>
                  <a:pt x="115015" y="103874"/>
                </a:lnTo>
                <a:lnTo>
                  <a:pt x="114962" y="103874"/>
                </a:lnTo>
                <a:lnTo>
                  <a:pt x="115015" y="374855"/>
                </a:lnTo>
                <a:lnTo>
                  <a:pt x="0" y="270568"/>
                </a:lnTo>
                <a:close/>
              </a:path>
            </a:pathLst>
          </a:custGeom>
          <a:solidFill>
            <a:srgbClr val="7FCAE9"/>
          </a:solidFill>
          <a:ln w="0">
            <a:solidFill>
              <a:srgbClr val="7FCAE9"/>
            </a:solidFill>
          </a:ln>
        </p:spPr>
        <p:txBody>
          <a:bodyPr wrap="square" anchor="t">
            <a:noAutofit/>
          </a:bodyPr>
          <a:lstStyle>
            <a:lvl1pPr marL="0" indent="0" algn="l">
              <a:lnSpc>
                <a:spcPct val="100000"/>
              </a:lnSpc>
              <a:spcBef>
                <a:spcPts val="0"/>
              </a:spcBef>
              <a:buNone/>
              <a:defRPr sz="1100" b="1" spc="110" baseline="0">
                <a:solidFill>
                  <a:srgbClr val="0194D3"/>
                </a:solidFill>
              </a:defRPr>
            </a:lvl1pPr>
          </a:lstStyle>
          <a:p>
            <a:pPr lvl="0"/>
            <a:r>
              <a:rPr lang="en-US" dirty="0"/>
              <a:t>  </a:t>
            </a:r>
          </a:p>
        </p:txBody>
      </p:sp>
      <p:sp>
        <p:nvSpPr>
          <p:cNvPr id="12" name="Text Placeholder 19">
            <a:extLst>
              <a:ext uri="{FF2B5EF4-FFF2-40B4-BE49-F238E27FC236}">
                <a16:creationId xmlns:a16="http://schemas.microsoft.com/office/drawing/2014/main" id="{7782246F-1965-3442-AE63-C5576B72C7BB}"/>
              </a:ext>
            </a:extLst>
          </p:cNvPr>
          <p:cNvSpPr>
            <a:spLocks noGrp="1"/>
          </p:cNvSpPr>
          <p:nvPr>
            <p:ph type="body" sz="quarter" idx="31" hasCustomPrompt="1"/>
          </p:nvPr>
        </p:nvSpPr>
        <p:spPr>
          <a:xfrm>
            <a:off x="1781387" y="5535101"/>
            <a:ext cx="3883182" cy="687900"/>
          </a:xfrm>
          <a:prstGeom prst="rect">
            <a:avLst/>
          </a:prstGeom>
        </p:spPr>
        <p:txBody>
          <a:bodyPr>
            <a:noAutofit/>
          </a:bodyPr>
          <a:lstStyle>
            <a:lvl1pPr marL="0" indent="0" algn="just">
              <a:lnSpc>
                <a:spcPts val="1200"/>
              </a:lnSpc>
              <a:spcBef>
                <a:spcPts val="0"/>
              </a:spcBef>
              <a:spcAft>
                <a:spcPts val="400"/>
              </a:spcAft>
              <a:buSzPct val="140000"/>
              <a:buNone/>
              <a:defRPr lang="en-ID" sz="800" b="0" i="0" u="none" strike="noStrike" spc="50" baseline="0" smtClean="0">
                <a:solidFill>
                  <a:srgbClr val="57BEED"/>
                </a:solidFill>
                <a:effectLst/>
                <a:latin typeface="+mn-lt"/>
              </a:defRPr>
            </a:lvl1pPr>
          </a:lstStyle>
          <a:p>
            <a:pPr lvl="0"/>
            <a:r>
              <a:rPr lang="en-US" dirty="0"/>
              <a:t>The City Studies project examines the performance of schools in select U.S. cities, including Denver. We study the academic progress of students as the measure of school performance. </a:t>
            </a:r>
          </a:p>
        </p:txBody>
      </p:sp>
      <p:sp>
        <p:nvSpPr>
          <p:cNvPr id="5" name="Text Placeholder 9">
            <a:extLst>
              <a:ext uri="{FF2B5EF4-FFF2-40B4-BE49-F238E27FC236}">
                <a16:creationId xmlns:a16="http://schemas.microsoft.com/office/drawing/2014/main" id="{DDC9EA23-FC70-D748-B8F7-C993831F921E}"/>
              </a:ext>
            </a:extLst>
          </p:cNvPr>
          <p:cNvSpPr>
            <a:spLocks noGrp="1"/>
          </p:cNvSpPr>
          <p:nvPr>
            <p:ph type="body" sz="quarter" idx="10" hasCustomPrompt="1"/>
          </p:nvPr>
        </p:nvSpPr>
        <p:spPr>
          <a:xfrm>
            <a:off x="1546364" y="346523"/>
            <a:ext cx="9364800" cy="512122"/>
          </a:xfrm>
          <a:prstGeom prst="rect">
            <a:avLst/>
          </a:prstGeom>
        </p:spPr>
        <p:txBody>
          <a:bodyPr anchor="t">
            <a:noAutofit/>
          </a:bodyPr>
          <a:lstStyle>
            <a:lvl1pPr marL="0" indent="0" algn="l">
              <a:lnSpc>
                <a:spcPct val="100000"/>
              </a:lnSpc>
              <a:spcBef>
                <a:spcPts val="0"/>
              </a:spcBef>
              <a:buNone/>
              <a:defRPr sz="3000" b="1">
                <a:solidFill>
                  <a:srgbClr val="0194D3"/>
                </a:solidFill>
              </a:defRPr>
            </a:lvl1pPr>
          </a:lstStyle>
          <a:p>
            <a:pPr lvl="0"/>
            <a:r>
              <a:rPr lang="en-US" dirty="0"/>
              <a:t>Header</a:t>
            </a:r>
          </a:p>
        </p:txBody>
      </p:sp>
    </p:spTree>
    <p:extLst>
      <p:ext uri="{BB962C8B-B14F-4D97-AF65-F5344CB8AC3E}">
        <p14:creationId xmlns:p14="http://schemas.microsoft.com/office/powerpoint/2010/main" val="321040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6 Row">
    <p:spTree>
      <p:nvGrpSpPr>
        <p:cNvPr id="1" name=""/>
        <p:cNvGrpSpPr/>
        <p:nvPr/>
      </p:nvGrpSpPr>
      <p:grpSpPr>
        <a:xfrm>
          <a:off x="0" y="0"/>
          <a:ext cx="0" cy="0"/>
          <a:chOff x="0" y="0"/>
          <a:chExt cx="0" cy="0"/>
        </a:xfrm>
      </p:grpSpPr>
      <p:sp>
        <p:nvSpPr>
          <p:cNvPr id="167" name="Text Placeholder 55">
            <a:extLst>
              <a:ext uri="{FF2B5EF4-FFF2-40B4-BE49-F238E27FC236}">
                <a16:creationId xmlns:a16="http://schemas.microsoft.com/office/drawing/2014/main" id="{3A430CB9-91E1-C44E-92E4-F97A195277A9}"/>
              </a:ext>
            </a:extLst>
          </p:cNvPr>
          <p:cNvSpPr>
            <a:spLocks noGrp="1" noChangeAspect="1"/>
          </p:cNvSpPr>
          <p:nvPr>
            <p:ph type="body" sz="quarter" idx="42" hasCustomPrompt="1"/>
          </p:nvPr>
        </p:nvSpPr>
        <p:spPr>
          <a:xfrm>
            <a:off x="6971279" y="2102823"/>
            <a:ext cx="713870" cy="712800"/>
          </a:xfrm>
          <a:custGeom>
            <a:avLst/>
            <a:gdLst>
              <a:gd name="connsiteX0" fmla="*/ 977421 w 1424394"/>
              <a:gd name="connsiteY0" fmla="*/ 921390 h 1424394"/>
              <a:gd name="connsiteX1" fmla="*/ 977674 w 1424394"/>
              <a:gd name="connsiteY1" fmla="*/ 990574 h 1424394"/>
              <a:gd name="connsiteX2" fmla="*/ 1046478 w 1424394"/>
              <a:gd name="connsiteY2" fmla="*/ 990574 h 1424394"/>
              <a:gd name="connsiteX3" fmla="*/ 1046478 w 1424394"/>
              <a:gd name="connsiteY3" fmla="*/ 921390 h 1424394"/>
              <a:gd name="connsiteX4" fmla="*/ 865488 w 1424394"/>
              <a:gd name="connsiteY4" fmla="*/ 921390 h 1424394"/>
              <a:gd name="connsiteX5" fmla="*/ 865488 w 1424394"/>
              <a:gd name="connsiteY5" fmla="*/ 990574 h 1424394"/>
              <a:gd name="connsiteX6" fmla="*/ 934418 w 1424394"/>
              <a:gd name="connsiteY6" fmla="*/ 990574 h 1424394"/>
              <a:gd name="connsiteX7" fmla="*/ 934671 w 1424394"/>
              <a:gd name="connsiteY7" fmla="*/ 921390 h 1424394"/>
              <a:gd name="connsiteX8" fmla="*/ 486181 w 1424394"/>
              <a:gd name="connsiteY8" fmla="*/ 921390 h 1424394"/>
              <a:gd name="connsiteX9" fmla="*/ 486181 w 1424394"/>
              <a:gd name="connsiteY9" fmla="*/ 990574 h 1424394"/>
              <a:gd name="connsiteX10" fmla="*/ 554985 w 1424394"/>
              <a:gd name="connsiteY10" fmla="*/ 990574 h 1424394"/>
              <a:gd name="connsiteX11" fmla="*/ 555364 w 1424394"/>
              <a:gd name="connsiteY11" fmla="*/ 921390 h 1424394"/>
              <a:gd name="connsiteX12" fmla="*/ 374121 w 1424394"/>
              <a:gd name="connsiteY12" fmla="*/ 921390 h 1424394"/>
              <a:gd name="connsiteX13" fmla="*/ 374121 w 1424394"/>
              <a:gd name="connsiteY13" fmla="*/ 990574 h 1424394"/>
              <a:gd name="connsiteX14" fmla="*/ 442799 w 1424394"/>
              <a:gd name="connsiteY14" fmla="*/ 990574 h 1424394"/>
              <a:gd name="connsiteX15" fmla="*/ 442799 w 1424394"/>
              <a:gd name="connsiteY15" fmla="*/ 921390 h 1424394"/>
              <a:gd name="connsiteX16" fmla="*/ 977421 w 1424394"/>
              <a:gd name="connsiteY16" fmla="*/ 805537 h 1424394"/>
              <a:gd name="connsiteX17" fmla="*/ 977674 w 1424394"/>
              <a:gd name="connsiteY17" fmla="*/ 874720 h 1424394"/>
              <a:gd name="connsiteX18" fmla="*/ 1046478 w 1424394"/>
              <a:gd name="connsiteY18" fmla="*/ 874720 h 1424394"/>
              <a:gd name="connsiteX19" fmla="*/ 1046478 w 1424394"/>
              <a:gd name="connsiteY19" fmla="*/ 805537 h 1424394"/>
              <a:gd name="connsiteX20" fmla="*/ 865488 w 1424394"/>
              <a:gd name="connsiteY20" fmla="*/ 805537 h 1424394"/>
              <a:gd name="connsiteX21" fmla="*/ 865488 w 1424394"/>
              <a:gd name="connsiteY21" fmla="*/ 874720 h 1424394"/>
              <a:gd name="connsiteX22" fmla="*/ 934418 w 1424394"/>
              <a:gd name="connsiteY22" fmla="*/ 874720 h 1424394"/>
              <a:gd name="connsiteX23" fmla="*/ 934671 w 1424394"/>
              <a:gd name="connsiteY23" fmla="*/ 805537 h 1424394"/>
              <a:gd name="connsiteX24" fmla="*/ 486181 w 1424394"/>
              <a:gd name="connsiteY24" fmla="*/ 805537 h 1424394"/>
              <a:gd name="connsiteX25" fmla="*/ 486181 w 1424394"/>
              <a:gd name="connsiteY25" fmla="*/ 874720 h 1424394"/>
              <a:gd name="connsiteX26" fmla="*/ 554985 w 1424394"/>
              <a:gd name="connsiteY26" fmla="*/ 874720 h 1424394"/>
              <a:gd name="connsiteX27" fmla="*/ 555364 w 1424394"/>
              <a:gd name="connsiteY27" fmla="*/ 805537 h 1424394"/>
              <a:gd name="connsiteX28" fmla="*/ 374121 w 1424394"/>
              <a:gd name="connsiteY28" fmla="*/ 805537 h 1424394"/>
              <a:gd name="connsiteX29" fmla="*/ 374121 w 1424394"/>
              <a:gd name="connsiteY29" fmla="*/ 874720 h 1424394"/>
              <a:gd name="connsiteX30" fmla="*/ 442799 w 1424394"/>
              <a:gd name="connsiteY30" fmla="*/ 874720 h 1424394"/>
              <a:gd name="connsiteX31" fmla="*/ 442799 w 1424394"/>
              <a:gd name="connsiteY31" fmla="*/ 805537 h 1424394"/>
              <a:gd name="connsiteX32" fmla="*/ 881045 w 1424394"/>
              <a:gd name="connsiteY32" fmla="*/ 547269 h 1424394"/>
              <a:gd name="connsiteX33" fmla="*/ 976156 w 1424394"/>
              <a:gd name="connsiteY33" fmla="*/ 547269 h 1424394"/>
              <a:gd name="connsiteX34" fmla="*/ 1072533 w 1424394"/>
              <a:gd name="connsiteY34" fmla="*/ 645795 h 1424394"/>
              <a:gd name="connsiteX35" fmla="*/ 966544 w 1424394"/>
              <a:gd name="connsiteY35" fmla="*/ 645795 h 1424394"/>
              <a:gd name="connsiteX36" fmla="*/ 448364 w 1424394"/>
              <a:gd name="connsiteY36" fmla="*/ 547269 h 1424394"/>
              <a:gd name="connsiteX37" fmla="*/ 543476 w 1424394"/>
              <a:gd name="connsiteY37" fmla="*/ 547269 h 1424394"/>
              <a:gd name="connsiteX38" fmla="*/ 457976 w 1424394"/>
              <a:gd name="connsiteY38" fmla="*/ 645795 h 1424394"/>
              <a:gd name="connsiteX39" fmla="*/ 351988 w 1424394"/>
              <a:gd name="connsiteY39" fmla="*/ 645795 h 1424394"/>
              <a:gd name="connsiteX40" fmla="*/ 712197 w 1424394"/>
              <a:gd name="connsiteY40" fmla="*/ 426356 h 1424394"/>
              <a:gd name="connsiteX41" fmla="*/ 937201 w 1424394"/>
              <a:gd name="connsiteY41" fmla="*/ 685889 h 1424394"/>
              <a:gd name="connsiteX42" fmla="*/ 955414 w 1424394"/>
              <a:gd name="connsiteY42" fmla="*/ 694236 h 1424394"/>
              <a:gd name="connsiteX43" fmla="*/ 1105796 w 1424394"/>
              <a:gd name="connsiteY43" fmla="*/ 694236 h 1424394"/>
              <a:gd name="connsiteX44" fmla="*/ 1105796 w 1424394"/>
              <a:gd name="connsiteY44" fmla="*/ 1083156 h 1424394"/>
              <a:gd name="connsiteX45" fmla="*/ 801237 w 1424394"/>
              <a:gd name="connsiteY45" fmla="*/ 1083156 h 1424394"/>
              <a:gd name="connsiteX46" fmla="*/ 801237 w 1424394"/>
              <a:gd name="connsiteY46" fmla="*/ 991080 h 1424394"/>
              <a:gd name="connsiteX47" fmla="*/ 712260 w 1424394"/>
              <a:gd name="connsiteY47" fmla="*/ 902103 h 1424394"/>
              <a:gd name="connsiteX48" fmla="*/ 623283 w 1424394"/>
              <a:gd name="connsiteY48" fmla="*/ 991080 h 1424394"/>
              <a:gd name="connsiteX49" fmla="*/ 623283 w 1424394"/>
              <a:gd name="connsiteY49" fmla="*/ 1083156 h 1424394"/>
              <a:gd name="connsiteX50" fmla="*/ 318724 w 1424394"/>
              <a:gd name="connsiteY50" fmla="*/ 1083156 h 1424394"/>
              <a:gd name="connsiteX51" fmla="*/ 318724 w 1424394"/>
              <a:gd name="connsiteY51" fmla="*/ 694236 h 1424394"/>
              <a:gd name="connsiteX52" fmla="*/ 468980 w 1424394"/>
              <a:gd name="connsiteY52" fmla="*/ 694236 h 1424394"/>
              <a:gd name="connsiteX53" fmla="*/ 487319 w 1424394"/>
              <a:gd name="connsiteY53" fmla="*/ 685889 h 1424394"/>
              <a:gd name="connsiteX54" fmla="*/ 812747 w 1424394"/>
              <a:gd name="connsiteY54" fmla="*/ 220704 h 1424394"/>
              <a:gd name="connsiteX55" fmla="*/ 777712 w 1424394"/>
              <a:gd name="connsiteY55" fmla="*/ 229810 h 1424394"/>
              <a:gd name="connsiteX56" fmla="*/ 722568 w 1424394"/>
              <a:gd name="connsiteY56" fmla="*/ 233099 h 1424394"/>
              <a:gd name="connsiteX57" fmla="*/ 712197 w 1424394"/>
              <a:gd name="connsiteY57" fmla="*/ 230696 h 1424394"/>
              <a:gd name="connsiteX58" fmla="*/ 688040 w 1424394"/>
              <a:gd name="connsiteY58" fmla="*/ 254979 h 1424394"/>
              <a:gd name="connsiteX59" fmla="*/ 688040 w 1424394"/>
              <a:gd name="connsiteY59" fmla="*/ 380193 h 1424394"/>
              <a:gd name="connsiteX60" fmla="*/ 585340 w 1424394"/>
              <a:gd name="connsiteY60" fmla="*/ 498576 h 1424394"/>
              <a:gd name="connsiteX61" fmla="*/ 438119 w 1424394"/>
              <a:gd name="connsiteY61" fmla="*/ 498576 h 1424394"/>
              <a:gd name="connsiteX62" fmla="*/ 420792 w 1424394"/>
              <a:gd name="connsiteY62" fmla="*/ 505912 h 1424394"/>
              <a:gd name="connsiteX63" fmla="*/ 277113 w 1424394"/>
              <a:gd name="connsiteY63" fmla="*/ 653511 h 1424394"/>
              <a:gd name="connsiteX64" fmla="*/ 270283 w 1424394"/>
              <a:gd name="connsiteY64" fmla="*/ 670333 h 1424394"/>
              <a:gd name="connsiteX65" fmla="*/ 270283 w 1424394"/>
              <a:gd name="connsiteY65" fmla="*/ 1107314 h 1424394"/>
              <a:gd name="connsiteX66" fmla="*/ 294441 w 1424394"/>
              <a:gd name="connsiteY66" fmla="*/ 1131471 h 1424394"/>
              <a:gd name="connsiteX67" fmla="*/ 647440 w 1424394"/>
              <a:gd name="connsiteY67" fmla="*/ 1131471 h 1424394"/>
              <a:gd name="connsiteX68" fmla="*/ 647694 w 1424394"/>
              <a:gd name="connsiteY68" fmla="*/ 1131471 h 1424394"/>
              <a:gd name="connsiteX69" fmla="*/ 671598 w 1424394"/>
              <a:gd name="connsiteY69" fmla="*/ 1107314 h 1424394"/>
              <a:gd name="connsiteX70" fmla="*/ 671598 w 1424394"/>
              <a:gd name="connsiteY70" fmla="*/ 991081 h 1424394"/>
              <a:gd name="connsiteX71" fmla="*/ 712197 w 1424394"/>
              <a:gd name="connsiteY71" fmla="*/ 950481 h 1424394"/>
              <a:gd name="connsiteX72" fmla="*/ 752796 w 1424394"/>
              <a:gd name="connsiteY72" fmla="*/ 991081 h 1424394"/>
              <a:gd name="connsiteX73" fmla="*/ 752796 w 1424394"/>
              <a:gd name="connsiteY73" fmla="*/ 1107314 h 1424394"/>
              <a:gd name="connsiteX74" fmla="*/ 752796 w 1424394"/>
              <a:gd name="connsiteY74" fmla="*/ 1107440 h 1424394"/>
              <a:gd name="connsiteX75" fmla="*/ 777080 w 1424394"/>
              <a:gd name="connsiteY75" fmla="*/ 1131471 h 1424394"/>
              <a:gd name="connsiteX76" fmla="*/ 1130586 w 1424394"/>
              <a:gd name="connsiteY76" fmla="*/ 1131471 h 1424394"/>
              <a:gd name="connsiteX77" fmla="*/ 1130712 w 1424394"/>
              <a:gd name="connsiteY77" fmla="*/ 1131471 h 1424394"/>
              <a:gd name="connsiteX78" fmla="*/ 1154870 w 1424394"/>
              <a:gd name="connsiteY78" fmla="*/ 1107314 h 1424394"/>
              <a:gd name="connsiteX79" fmla="*/ 1153984 w 1424394"/>
              <a:gd name="connsiteY79" fmla="*/ 673242 h 1424394"/>
              <a:gd name="connsiteX80" fmla="*/ 1153984 w 1424394"/>
              <a:gd name="connsiteY80" fmla="*/ 671471 h 1424394"/>
              <a:gd name="connsiteX81" fmla="*/ 1147281 w 1424394"/>
              <a:gd name="connsiteY81" fmla="*/ 653132 h 1424394"/>
              <a:gd name="connsiteX82" fmla="*/ 1003981 w 1424394"/>
              <a:gd name="connsiteY82" fmla="*/ 506670 h 1424394"/>
              <a:gd name="connsiteX83" fmla="*/ 986654 w 1424394"/>
              <a:gd name="connsiteY83" fmla="*/ 499335 h 1424394"/>
              <a:gd name="connsiteX84" fmla="*/ 839560 w 1424394"/>
              <a:gd name="connsiteY84" fmla="*/ 499335 h 1424394"/>
              <a:gd name="connsiteX85" fmla="*/ 736860 w 1424394"/>
              <a:gd name="connsiteY85" fmla="*/ 380951 h 1424394"/>
              <a:gd name="connsiteX86" fmla="*/ 736860 w 1424394"/>
              <a:gd name="connsiteY86" fmla="*/ 362106 h 1424394"/>
              <a:gd name="connsiteX87" fmla="*/ 744322 w 1424394"/>
              <a:gd name="connsiteY87" fmla="*/ 362106 h 1424394"/>
              <a:gd name="connsiteX88" fmla="*/ 782266 w 1424394"/>
              <a:gd name="connsiteY88" fmla="*/ 352494 h 1424394"/>
              <a:gd name="connsiteX89" fmla="*/ 833742 w 1424394"/>
              <a:gd name="connsiteY89" fmla="*/ 345285 h 1424394"/>
              <a:gd name="connsiteX90" fmla="*/ 854358 w 1424394"/>
              <a:gd name="connsiteY90" fmla="*/ 340731 h 1424394"/>
              <a:gd name="connsiteX91" fmla="*/ 863591 w 1424394"/>
              <a:gd name="connsiteY91" fmla="*/ 321760 h 1424394"/>
              <a:gd name="connsiteX92" fmla="*/ 863591 w 1424394"/>
              <a:gd name="connsiteY92" fmla="*/ 254979 h 1424394"/>
              <a:gd name="connsiteX93" fmla="*/ 856382 w 1424394"/>
              <a:gd name="connsiteY93" fmla="*/ 237778 h 1424394"/>
              <a:gd name="connsiteX94" fmla="*/ 812747 w 1424394"/>
              <a:gd name="connsiteY94" fmla="*/ 220704 h 1424394"/>
              <a:gd name="connsiteX95" fmla="*/ 712197 w 1424394"/>
              <a:gd name="connsiteY95" fmla="*/ 0 h 1424394"/>
              <a:gd name="connsiteX96" fmla="*/ 712323 w 1424394"/>
              <a:gd name="connsiteY96" fmla="*/ 0 h 1424394"/>
              <a:gd name="connsiteX97" fmla="*/ 1424394 w 1424394"/>
              <a:gd name="connsiteY97" fmla="*/ 712070 h 1424394"/>
              <a:gd name="connsiteX98" fmla="*/ 1424394 w 1424394"/>
              <a:gd name="connsiteY98" fmla="*/ 712197 h 1424394"/>
              <a:gd name="connsiteX99" fmla="*/ 712197 w 1424394"/>
              <a:gd name="connsiteY99" fmla="*/ 1424394 h 1424394"/>
              <a:gd name="connsiteX100" fmla="*/ 0 w 1424394"/>
              <a:gd name="connsiteY100" fmla="*/ 712197 h 1424394"/>
              <a:gd name="connsiteX101" fmla="*/ 712197 w 1424394"/>
              <a:gd name="connsiteY101" fmla="*/ 0 h 142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24394" h="1424394">
                <a:moveTo>
                  <a:pt x="977421" y="921390"/>
                </a:moveTo>
                <a:lnTo>
                  <a:pt x="977674" y="990574"/>
                </a:lnTo>
                <a:lnTo>
                  <a:pt x="1046478" y="990574"/>
                </a:lnTo>
                <a:lnTo>
                  <a:pt x="1046478" y="921390"/>
                </a:lnTo>
                <a:close/>
                <a:moveTo>
                  <a:pt x="865488" y="921390"/>
                </a:moveTo>
                <a:lnTo>
                  <a:pt x="865488" y="990574"/>
                </a:lnTo>
                <a:lnTo>
                  <a:pt x="934418" y="990574"/>
                </a:lnTo>
                <a:lnTo>
                  <a:pt x="934671" y="921390"/>
                </a:lnTo>
                <a:close/>
                <a:moveTo>
                  <a:pt x="486181" y="921390"/>
                </a:moveTo>
                <a:lnTo>
                  <a:pt x="486181" y="990574"/>
                </a:lnTo>
                <a:lnTo>
                  <a:pt x="554985" y="990574"/>
                </a:lnTo>
                <a:lnTo>
                  <a:pt x="555364" y="921390"/>
                </a:lnTo>
                <a:close/>
                <a:moveTo>
                  <a:pt x="374121" y="921390"/>
                </a:moveTo>
                <a:lnTo>
                  <a:pt x="374121" y="990574"/>
                </a:lnTo>
                <a:lnTo>
                  <a:pt x="442799" y="990574"/>
                </a:lnTo>
                <a:lnTo>
                  <a:pt x="442799" y="921390"/>
                </a:lnTo>
                <a:close/>
                <a:moveTo>
                  <a:pt x="977421" y="805537"/>
                </a:moveTo>
                <a:lnTo>
                  <a:pt x="977674" y="874720"/>
                </a:lnTo>
                <a:lnTo>
                  <a:pt x="1046478" y="874720"/>
                </a:lnTo>
                <a:lnTo>
                  <a:pt x="1046478" y="805537"/>
                </a:lnTo>
                <a:close/>
                <a:moveTo>
                  <a:pt x="865488" y="805537"/>
                </a:moveTo>
                <a:lnTo>
                  <a:pt x="865488" y="874720"/>
                </a:lnTo>
                <a:lnTo>
                  <a:pt x="934418" y="874720"/>
                </a:lnTo>
                <a:lnTo>
                  <a:pt x="934671" y="805537"/>
                </a:lnTo>
                <a:close/>
                <a:moveTo>
                  <a:pt x="486181" y="805537"/>
                </a:moveTo>
                <a:lnTo>
                  <a:pt x="486181" y="874720"/>
                </a:lnTo>
                <a:lnTo>
                  <a:pt x="554985" y="874720"/>
                </a:lnTo>
                <a:lnTo>
                  <a:pt x="555364" y="805537"/>
                </a:lnTo>
                <a:close/>
                <a:moveTo>
                  <a:pt x="374121" y="805537"/>
                </a:moveTo>
                <a:lnTo>
                  <a:pt x="374121" y="874720"/>
                </a:lnTo>
                <a:lnTo>
                  <a:pt x="442799" y="874720"/>
                </a:lnTo>
                <a:lnTo>
                  <a:pt x="442799" y="805537"/>
                </a:lnTo>
                <a:close/>
                <a:moveTo>
                  <a:pt x="881045" y="547269"/>
                </a:moveTo>
                <a:lnTo>
                  <a:pt x="976156" y="547269"/>
                </a:lnTo>
                <a:lnTo>
                  <a:pt x="1072533" y="645795"/>
                </a:lnTo>
                <a:lnTo>
                  <a:pt x="966544" y="645795"/>
                </a:lnTo>
                <a:close/>
                <a:moveTo>
                  <a:pt x="448364" y="547269"/>
                </a:moveTo>
                <a:lnTo>
                  <a:pt x="543476" y="547269"/>
                </a:lnTo>
                <a:lnTo>
                  <a:pt x="457976" y="645795"/>
                </a:lnTo>
                <a:lnTo>
                  <a:pt x="351988" y="645795"/>
                </a:lnTo>
                <a:close/>
                <a:moveTo>
                  <a:pt x="712197" y="426356"/>
                </a:moveTo>
                <a:lnTo>
                  <a:pt x="937201" y="685889"/>
                </a:lnTo>
                <a:cubicBezTo>
                  <a:pt x="941797" y="691149"/>
                  <a:pt x="948428" y="694188"/>
                  <a:pt x="955414" y="694236"/>
                </a:cubicBezTo>
                <a:lnTo>
                  <a:pt x="1105796" y="694236"/>
                </a:lnTo>
                <a:lnTo>
                  <a:pt x="1105796" y="1083156"/>
                </a:lnTo>
                <a:lnTo>
                  <a:pt x="801237" y="1083156"/>
                </a:lnTo>
                <a:lnTo>
                  <a:pt x="801237" y="991080"/>
                </a:lnTo>
                <a:cubicBezTo>
                  <a:pt x="801237" y="941939"/>
                  <a:pt x="761400" y="902103"/>
                  <a:pt x="712260" y="902103"/>
                </a:cubicBezTo>
                <a:cubicBezTo>
                  <a:pt x="663119" y="902103"/>
                  <a:pt x="623283" y="941939"/>
                  <a:pt x="623283" y="991080"/>
                </a:cubicBezTo>
                <a:lnTo>
                  <a:pt x="623283" y="1083156"/>
                </a:lnTo>
                <a:lnTo>
                  <a:pt x="318724" y="1083156"/>
                </a:lnTo>
                <a:lnTo>
                  <a:pt x="318724" y="694236"/>
                </a:lnTo>
                <a:lnTo>
                  <a:pt x="468980" y="694236"/>
                </a:lnTo>
                <a:cubicBezTo>
                  <a:pt x="476013" y="694241"/>
                  <a:pt x="482704" y="691196"/>
                  <a:pt x="487319" y="685889"/>
                </a:cubicBezTo>
                <a:close/>
                <a:moveTo>
                  <a:pt x="812747" y="220704"/>
                </a:moveTo>
                <a:cubicBezTo>
                  <a:pt x="800668" y="221908"/>
                  <a:pt x="788849" y="224980"/>
                  <a:pt x="777712" y="229810"/>
                </a:cubicBezTo>
                <a:cubicBezTo>
                  <a:pt x="759120" y="236767"/>
                  <a:pt x="742931" y="242711"/>
                  <a:pt x="722568" y="233099"/>
                </a:cubicBezTo>
                <a:cubicBezTo>
                  <a:pt x="719339" y="231520"/>
                  <a:pt x="715791" y="230698"/>
                  <a:pt x="712197" y="230696"/>
                </a:cubicBezTo>
                <a:cubicBezTo>
                  <a:pt x="698835" y="230765"/>
                  <a:pt x="688040" y="241617"/>
                  <a:pt x="688040" y="254979"/>
                </a:cubicBezTo>
                <a:lnTo>
                  <a:pt x="688040" y="380193"/>
                </a:lnTo>
                <a:lnTo>
                  <a:pt x="585340" y="498576"/>
                </a:lnTo>
                <a:lnTo>
                  <a:pt x="438119" y="498576"/>
                </a:lnTo>
                <a:cubicBezTo>
                  <a:pt x="431589" y="498578"/>
                  <a:pt x="425339" y="501226"/>
                  <a:pt x="420792" y="505912"/>
                </a:cubicBezTo>
                <a:lnTo>
                  <a:pt x="277113" y="653511"/>
                </a:lnTo>
                <a:cubicBezTo>
                  <a:pt x="272747" y="658024"/>
                  <a:pt x="270300" y="664053"/>
                  <a:pt x="270283" y="670333"/>
                </a:cubicBezTo>
                <a:lnTo>
                  <a:pt x="270283" y="1107314"/>
                </a:lnTo>
                <a:cubicBezTo>
                  <a:pt x="270283" y="1120656"/>
                  <a:pt x="281098" y="1131471"/>
                  <a:pt x="294441" y="1131471"/>
                </a:cubicBezTo>
                <a:lnTo>
                  <a:pt x="647440" y="1131471"/>
                </a:lnTo>
                <a:cubicBezTo>
                  <a:pt x="647525" y="1131471"/>
                  <a:pt x="647610" y="1131471"/>
                  <a:pt x="647694" y="1131471"/>
                </a:cubicBezTo>
                <a:cubicBezTo>
                  <a:pt x="660966" y="1131402"/>
                  <a:pt x="671667" y="1120585"/>
                  <a:pt x="671598" y="1107314"/>
                </a:cubicBezTo>
                <a:lnTo>
                  <a:pt x="671598" y="991081"/>
                </a:lnTo>
                <a:cubicBezTo>
                  <a:pt x="671598" y="968659"/>
                  <a:pt x="689775" y="950481"/>
                  <a:pt x="712197" y="950481"/>
                </a:cubicBezTo>
                <a:cubicBezTo>
                  <a:pt x="734619" y="950481"/>
                  <a:pt x="752796" y="968659"/>
                  <a:pt x="752796" y="991081"/>
                </a:cubicBezTo>
                <a:lnTo>
                  <a:pt x="752796" y="1107314"/>
                </a:lnTo>
                <a:cubicBezTo>
                  <a:pt x="752796" y="1107356"/>
                  <a:pt x="752796" y="1107399"/>
                  <a:pt x="752796" y="1107440"/>
                </a:cubicBezTo>
                <a:cubicBezTo>
                  <a:pt x="752866" y="1120782"/>
                  <a:pt x="763739" y="1131541"/>
                  <a:pt x="777080" y="1131471"/>
                </a:cubicBezTo>
                <a:lnTo>
                  <a:pt x="1130586" y="1131471"/>
                </a:lnTo>
                <a:cubicBezTo>
                  <a:pt x="1130628" y="1131471"/>
                  <a:pt x="1130671" y="1131471"/>
                  <a:pt x="1130712" y="1131471"/>
                </a:cubicBezTo>
                <a:cubicBezTo>
                  <a:pt x="1144054" y="1131471"/>
                  <a:pt x="1154870" y="1120656"/>
                  <a:pt x="1154870" y="1107314"/>
                </a:cubicBezTo>
                <a:lnTo>
                  <a:pt x="1153984" y="673242"/>
                </a:lnTo>
                <a:cubicBezTo>
                  <a:pt x="1154045" y="672654"/>
                  <a:pt x="1154045" y="672059"/>
                  <a:pt x="1153984" y="671471"/>
                </a:cubicBezTo>
                <a:cubicBezTo>
                  <a:pt x="1154546" y="664670"/>
                  <a:pt x="1152096" y="657967"/>
                  <a:pt x="1147281" y="653132"/>
                </a:cubicBezTo>
                <a:lnTo>
                  <a:pt x="1003981" y="506670"/>
                </a:lnTo>
                <a:cubicBezTo>
                  <a:pt x="999426" y="501996"/>
                  <a:pt x="993181" y="499352"/>
                  <a:pt x="986654" y="499335"/>
                </a:cubicBezTo>
                <a:lnTo>
                  <a:pt x="839560" y="499335"/>
                </a:lnTo>
                <a:lnTo>
                  <a:pt x="736860" y="380951"/>
                </a:lnTo>
                <a:lnTo>
                  <a:pt x="736860" y="362106"/>
                </a:lnTo>
                <a:cubicBezTo>
                  <a:pt x="739344" y="362290"/>
                  <a:pt x="741838" y="362290"/>
                  <a:pt x="744322" y="362106"/>
                </a:cubicBezTo>
                <a:cubicBezTo>
                  <a:pt x="757475" y="361402"/>
                  <a:pt x="770364" y="358137"/>
                  <a:pt x="782266" y="352494"/>
                </a:cubicBezTo>
                <a:cubicBezTo>
                  <a:pt x="798062" y="344168"/>
                  <a:pt x="816268" y="341618"/>
                  <a:pt x="833742" y="345285"/>
                </a:cubicBezTo>
                <a:cubicBezTo>
                  <a:pt x="840948" y="347068"/>
                  <a:pt x="848573" y="345385"/>
                  <a:pt x="854358" y="340731"/>
                </a:cubicBezTo>
                <a:cubicBezTo>
                  <a:pt x="860196" y="336169"/>
                  <a:pt x="863602" y="329169"/>
                  <a:pt x="863591" y="321760"/>
                </a:cubicBezTo>
                <a:lnTo>
                  <a:pt x="863591" y="254979"/>
                </a:lnTo>
                <a:cubicBezTo>
                  <a:pt x="863559" y="248518"/>
                  <a:pt x="860967" y="242332"/>
                  <a:pt x="856382" y="237778"/>
                </a:cubicBezTo>
                <a:cubicBezTo>
                  <a:pt x="845048" y="225958"/>
                  <a:pt x="829093" y="219714"/>
                  <a:pt x="812747" y="220704"/>
                </a:cubicBezTo>
                <a:close/>
                <a:moveTo>
                  <a:pt x="712197" y="0"/>
                </a:moveTo>
                <a:cubicBezTo>
                  <a:pt x="712239" y="0"/>
                  <a:pt x="712282" y="0"/>
                  <a:pt x="712323" y="0"/>
                </a:cubicBezTo>
                <a:cubicBezTo>
                  <a:pt x="1105589" y="0"/>
                  <a:pt x="1424394" y="318805"/>
                  <a:pt x="1424394" y="712070"/>
                </a:cubicBezTo>
                <a:cubicBezTo>
                  <a:pt x="1424394" y="712112"/>
                  <a:pt x="1424394" y="712155"/>
                  <a:pt x="1424394" y="712197"/>
                </a:cubicBezTo>
                <a:cubicBezTo>
                  <a:pt x="1424394" y="1105533"/>
                  <a:pt x="1105533" y="1424394"/>
                  <a:pt x="712197" y="1424394"/>
                </a:cubicBezTo>
                <a:cubicBezTo>
                  <a:pt x="318861" y="1424394"/>
                  <a:pt x="0" y="1105533"/>
                  <a:pt x="0" y="712197"/>
                </a:cubicBezTo>
                <a:cubicBezTo>
                  <a:pt x="0" y="318861"/>
                  <a:pt x="318861" y="0"/>
                  <a:pt x="712197" y="0"/>
                </a:cubicBezTo>
                <a:close/>
              </a:path>
            </a:pathLst>
          </a:custGeom>
          <a:solidFill>
            <a:srgbClr val="A8A9AD"/>
          </a:solidFill>
          <a:ln w="0">
            <a:solidFill>
              <a:srgbClr val="A8A9AD">
                <a:alpha val="0"/>
              </a:srgbClr>
            </a:solidFill>
          </a:ln>
        </p:spPr>
        <p:txBody>
          <a:bodyPr wrap="square" lIns="0" rIns="0" anchor="ctr">
            <a:noAutofit/>
          </a:bodyPr>
          <a:lstStyle>
            <a:lvl1pPr marL="0" indent="0" algn="ctr">
              <a:buNone/>
              <a:defRPr sz="900" b="1">
                <a:solidFill>
                  <a:schemeClr val="bg1"/>
                </a:solidFill>
              </a:defRPr>
            </a:lvl1pPr>
          </a:lstStyle>
          <a:p>
            <a:pPr lvl="0"/>
            <a:r>
              <a:rPr lang="en-US"/>
              <a:t>    </a:t>
            </a:r>
            <a:endParaRPr lang="en-US" dirty="0"/>
          </a:p>
        </p:txBody>
      </p:sp>
      <p:sp>
        <p:nvSpPr>
          <p:cNvPr id="168" name="Text Placeholder 56">
            <a:extLst>
              <a:ext uri="{FF2B5EF4-FFF2-40B4-BE49-F238E27FC236}">
                <a16:creationId xmlns:a16="http://schemas.microsoft.com/office/drawing/2014/main" id="{7BDF6F90-866B-3E44-A41A-DF9D1A4DD93B}"/>
              </a:ext>
            </a:extLst>
          </p:cNvPr>
          <p:cNvSpPr>
            <a:spLocks noGrp="1" noChangeAspect="1"/>
          </p:cNvSpPr>
          <p:nvPr>
            <p:ph type="body" sz="quarter" idx="43" hasCustomPrompt="1"/>
          </p:nvPr>
        </p:nvSpPr>
        <p:spPr>
          <a:xfrm>
            <a:off x="6971279" y="3557950"/>
            <a:ext cx="713870" cy="712800"/>
          </a:xfrm>
          <a:custGeom>
            <a:avLst/>
            <a:gdLst>
              <a:gd name="connsiteX0" fmla="*/ 977421 w 1424394"/>
              <a:gd name="connsiteY0" fmla="*/ 921390 h 1424394"/>
              <a:gd name="connsiteX1" fmla="*/ 977674 w 1424394"/>
              <a:gd name="connsiteY1" fmla="*/ 990574 h 1424394"/>
              <a:gd name="connsiteX2" fmla="*/ 1046478 w 1424394"/>
              <a:gd name="connsiteY2" fmla="*/ 990574 h 1424394"/>
              <a:gd name="connsiteX3" fmla="*/ 1046478 w 1424394"/>
              <a:gd name="connsiteY3" fmla="*/ 921390 h 1424394"/>
              <a:gd name="connsiteX4" fmla="*/ 865488 w 1424394"/>
              <a:gd name="connsiteY4" fmla="*/ 921390 h 1424394"/>
              <a:gd name="connsiteX5" fmla="*/ 865488 w 1424394"/>
              <a:gd name="connsiteY5" fmla="*/ 990574 h 1424394"/>
              <a:gd name="connsiteX6" fmla="*/ 934418 w 1424394"/>
              <a:gd name="connsiteY6" fmla="*/ 990574 h 1424394"/>
              <a:gd name="connsiteX7" fmla="*/ 934671 w 1424394"/>
              <a:gd name="connsiteY7" fmla="*/ 921390 h 1424394"/>
              <a:gd name="connsiteX8" fmla="*/ 486181 w 1424394"/>
              <a:gd name="connsiteY8" fmla="*/ 921390 h 1424394"/>
              <a:gd name="connsiteX9" fmla="*/ 486181 w 1424394"/>
              <a:gd name="connsiteY9" fmla="*/ 990574 h 1424394"/>
              <a:gd name="connsiteX10" fmla="*/ 554985 w 1424394"/>
              <a:gd name="connsiteY10" fmla="*/ 990574 h 1424394"/>
              <a:gd name="connsiteX11" fmla="*/ 555364 w 1424394"/>
              <a:gd name="connsiteY11" fmla="*/ 921390 h 1424394"/>
              <a:gd name="connsiteX12" fmla="*/ 374121 w 1424394"/>
              <a:gd name="connsiteY12" fmla="*/ 921390 h 1424394"/>
              <a:gd name="connsiteX13" fmla="*/ 374121 w 1424394"/>
              <a:gd name="connsiteY13" fmla="*/ 990574 h 1424394"/>
              <a:gd name="connsiteX14" fmla="*/ 442799 w 1424394"/>
              <a:gd name="connsiteY14" fmla="*/ 990574 h 1424394"/>
              <a:gd name="connsiteX15" fmla="*/ 442799 w 1424394"/>
              <a:gd name="connsiteY15" fmla="*/ 921390 h 1424394"/>
              <a:gd name="connsiteX16" fmla="*/ 977421 w 1424394"/>
              <a:gd name="connsiteY16" fmla="*/ 805537 h 1424394"/>
              <a:gd name="connsiteX17" fmla="*/ 977674 w 1424394"/>
              <a:gd name="connsiteY17" fmla="*/ 874720 h 1424394"/>
              <a:gd name="connsiteX18" fmla="*/ 1046478 w 1424394"/>
              <a:gd name="connsiteY18" fmla="*/ 874720 h 1424394"/>
              <a:gd name="connsiteX19" fmla="*/ 1046478 w 1424394"/>
              <a:gd name="connsiteY19" fmla="*/ 805537 h 1424394"/>
              <a:gd name="connsiteX20" fmla="*/ 865488 w 1424394"/>
              <a:gd name="connsiteY20" fmla="*/ 805537 h 1424394"/>
              <a:gd name="connsiteX21" fmla="*/ 865488 w 1424394"/>
              <a:gd name="connsiteY21" fmla="*/ 874720 h 1424394"/>
              <a:gd name="connsiteX22" fmla="*/ 934418 w 1424394"/>
              <a:gd name="connsiteY22" fmla="*/ 874720 h 1424394"/>
              <a:gd name="connsiteX23" fmla="*/ 934671 w 1424394"/>
              <a:gd name="connsiteY23" fmla="*/ 805537 h 1424394"/>
              <a:gd name="connsiteX24" fmla="*/ 486181 w 1424394"/>
              <a:gd name="connsiteY24" fmla="*/ 805537 h 1424394"/>
              <a:gd name="connsiteX25" fmla="*/ 486181 w 1424394"/>
              <a:gd name="connsiteY25" fmla="*/ 874720 h 1424394"/>
              <a:gd name="connsiteX26" fmla="*/ 554985 w 1424394"/>
              <a:gd name="connsiteY26" fmla="*/ 874720 h 1424394"/>
              <a:gd name="connsiteX27" fmla="*/ 555364 w 1424394"/>
              <a:gd name="connsiteY27" fmla="*/ 805537 h 1424394"/>
              <a:gd name="connsiteX28" fmla="*/ 374121 w 1424394"/>
              <a:gd name="connsiteY28" fmla="*/ 805537 h 1424394"/>
              <a:gd name="connsiteX29" fmla="*/ 374121 w 1424394"/>
              <a:gd name="connsiteY29" fmla="*/ 874720 h 1424394"/>
              <a:gd name="connsiteX30" fmla="*/ 442799 w 1424394"/>
              <a:gd name="connsiteY30" fmla="*/ 874720 h 1424394"/>
              <a:gd name="connsiteX31" fmla="*/ 442799 w 1424394"/>
              <a:gd name="connsiteY31" fmla="*/ 805537 h 1424394"/>
              <a:gd name="connsiteX32" fmla="*/ 881045 w 1424394"/>
              <a:gd name="connsiteY32" fmla="*/ 547269 h 1424394"/>
              <a:gd name="connsiteX33" fmla="*/ 976156 w 1424394"/>
              <a:gd name="connsiteY33" fmla="*/ 547269 h 1424394"/>
              <a:gd name="connsiteX34" fmla="*/ 1072533 w 1424394"/>
              <a:gd name="connsiteY34" fmla="*/ 645795 h 1424394"/>
              <a:gd name="connsiteX35" fmla="*/ 966544 w 1424394"/>
              <a:gd name="connsiteY35" fmla="*/ 645795 h 1424394"/>
              <a:gd name="connsiteX36" fmla="*/ 448364 w 1424394"/>
              <a:gd name="connsiteY36" fmla="*/ 547269 h 1424394"/>
              <a:gd name="connsiteX37" fmla="*/ 543476 w 1424394"/>
              <a:gd name="connsiteY37" fmla="*/ 547269 h 1424394"/>
              <a:gd name="connsiteX38" fmla="*/ 457976 w 1424394"/>
              <a:gd name="connsiteY38" fmla="*/ 645795 h 1424394"/>
              <a:gd name="connsiteX39" fmla="*/ 351988 w 1424394"/>
              <a:gd name="connsiteY39" fmla="*/ 645795 h 1424394"/>
              <a:gd name="connsiteX40" fmla="*/ 712197 w 1424394"/>
              <a:gd name="connsiteY40" fmla="*/ 426356 h 1424394"/>
              <a:gd name="connsiteX41" fmla="*/ 937201 w 1424394"/>
              <a:gd name="connsiteY41" fmla="*/ 685889 h 1424394"/>
              <a:gd name="connsiteX42" fmla="*/ 955414 w 1424394"/>
              <a:gd name="connsiteY42" fmla="*/ 694236 h 1424394"/>
              <a:gd name="connsiteX43" fmla="*/ 1105796 w 1424394"/>
              <a:gd name="connsiteY43" fmla="*/ 694236 h 1424394"/>
              <a:gd name="connsiteX44" fmla="*/ 1105796 w 1424394"/>
              <a:gd name="connsiteY44" fmla="*/ 1083156 h 1424394"/>
              <a:gd name="connsiteX45" fmla="*/ 801237 w 1424394"/>
              <a:gd name="connsiteY45" fmla="*/ 1083156 h 1424394"/>
              <a:gd name="connsiteX46" fmla="*/ 801237 w 1424394"/>
              <a:gd name="connsiteY46" fmla="*/ 991080 h 1424394"/>
              <a:gd name="connsiteX47" fmla="*/ 712260 w 1424394"/>
              <a:gd name="connsiteY47" fmla="*/ 902103 h 1424394"/>
              <a:gd name="connsiteX48" fmla="*/ 623283 w 1424394"/>
              <a:gd name="connsiteY48" fmla="*/ 991080 h 1424394"/>
              <a:gd name="connsiteX49" fmla="*/ 623283 w 1424394"/>
              <a:gd name="connsiteY49" fmla="*/ 1083156 h 1424394"/>
              <a:gd name="connsiteX50" fmla="*/ 318724 w 1424394"/>
              <a:gd name="connsiteY50" fmla="*/ 1083156 h 1424394"/>
              <a:gd name="connsiteX51" fmla="*/ 318724 w 1424394"/>
              <a:gd name="connsiteY51" fmla="*/ 694236 h 1424394"/>
              <a:gd name="connsiteX52" fmla="*/ 468980 w 1424394"/>
              <a:gd name="connsiteY52" fmla="*/ 694236 h 1424394"/>
              <a:gd name="connsiteX53" fmla="*/ 487319 w 1424394"/>
              <a:gd name="connsiteY53" fmla="*/ 685889 h 1424394"/>
              <a:gd name="connsiteX54" fmla="*/ 812747 w 1424394"/>
              <a:gd name="connsiteY54" fmla="*/ 220704 h 1424394"/>
              <a:gd name="connsiteX55" fmla="*/ 777712 w 1424394"/>
              <a:gd name="connsiteY55" fmla="*/ 229810 h 1424394"/>
              <a:gd name="connsiteX56" fmla="*/ 722568 w 1424394"/>
              <a:gd name="connsiteY56" fmla="*/ 233099 h 1424394"/>
              <a:gd name="connsiteX57" fmla="*/ 712197 w 1424394"/>
              <a:gd name="connsiteY57" fmla="*/ 230696 h 1424394"/>
              <a:gd name="connsiteX58" fmla="*/ 688040 w 1424394"/>
              <a:gd name="connsiteY58" fmla="*/ 254979 h 1424394"/>
              <a:gd name="connsiteX59" fmla="*/ 688040 w 1424394"/>
              <a:gd name="connsiteY59" fmla="*/ 380193 h 1424394"/>
              <a:gd name="connsiteX60" fmla="*/ 585340 w 1424394"/>
              <a:gd name="connsiteY60" fmla="*/ 498576 h 1424394"/>
              <a:gd name="connsiteX61" fmla="*/ 438119 w 1424394"/>
              <a:gd name="connsiteY61" fmla="*/ 498576 h 1424394"/>
              <a:gd name="connsiteX62" fmla="*/ 420792 w 1424394"/>
              <a:gd name="connsiteY62" fmla="*/ 505912 h 1424394"/>
              <a:gd name="connsiteX63" fmla="*/ 277113 w 1424394"/>
              <a:gd name="connsiteY63" fmla="*/ 653511 h 1424394"/>
              <a:gd name="connsiteX64" fmla="*/ 270283 w 1424394"/>
              <a:gd name="connsiteY64" fmla="*/ 670333 h 1424394"/>
              <a:gd name="connsiteX65" fmla="*/ 270283 w 1424394"/>
              <a:gd name="connsiteY65" fmla="*/ 1107314 h 1424394"/>
              <a:gd name="connsiteX66" fmla="*/ 294441 w 1424394"/>
              <a:gd name="connsiteY66" fmla="*/ 1131471 h 1424394"/>
              <a:gd name="connsiteX67" fmla="*/ 647440 w 1424394"/>
              <a:gd name="connsiteY67" fmla="*/ 1131471 h 1424394"/>
              <a:gd name="connsiteX68" fmla="*/ 647694 w 1424394"/>
              <a:gd name="connsiteY68" fmla="*/ 1131471 h 1424394"/>
              <a:gd name="connsiteX69" fmla="*/ 671598 w 1424394"/>
              <a:gd name="connsiteY69" fmla="*/ 1107314 h 1424394"/>
              <a:gd name="connsiteX70" fmla="*/ 671598 w 1424394"/>
              <a:gd name="connsiteY70" fmla="*/ 991081 h 1424394"/>
              <a:gd name="connsiteX71" fmla="*/ 712197 w 1424394"/>
              <a:gd name="connsiteY71" fmla="*/ 950481 h 1424394"/>
              <a:gd name="connsiteX72" fmla="*/ 752796 w 1424394"/>
              <a:gd name="connsiteY72" fmla="*/ 991081 h 1424394"/>
              <a:gd name="connsiteX73" fmla="*/ 752796 w 1424394"/>
              <a:gd name="connsiteY73" fmla="*/ 1107314 h 1424394"/>
              <a:gd name="connsiteX74" fmla="*/ 752796 w 1424394"/>
              <a:gd name="connsiteY74" fmla="*/ 1107440 h 1424394"/>
              <a:gd name="connsiteX75" fmla="*/ 777080 w 1424394"/>
              <a:gd name="connsiteY75" fmla="*/ 1131471 h 1424394"/>
              <a:gd name="connsiteX76" fmla="*/ 1130586 w 1424394"/>
              <a:gd name="connsiteY76" fmla="*/ 1131471 h 1424394"/>
              <a:gd name="connsiteX77" fmla="*/ 1130712 w 1424394"/>
              <a:gd name="connsiteY77" fmla="*/ 1131471 h 1424394"/>
              <a:gd name="connsiteX78" fmla="*/ 1154870 w 1424394"/>
              <a:gd name="connsiteY78" fmla="*/ 1107314 h 1424394"/>
              <a:gd name="connsiteX79" fmla="*/ 1153984 w 1424394"/>
              <a:gd name="connsiteY79" fmla="*/ 673242 h 1424394"/>
              <a:gd name="connsiteX80" fmla="*/ 1153984 w 1424394"/>
              <a:gd name="connsiteY80" fmla="*/ 671471 h 1424394"/>
              <a:gd name="connsiteX81" fmla="*/ 1147281 w 1424394"/>
              <a:gd name="connsiteY81" fmla="*/ 653132 h 1424394"/>
              <a:gd name="connsiteX82" fmla="*/ 1003981 w 1424394"/>
              <a:gd name="connsiteY82" fmla="*/ 506670 h 1424394"/>
              <a:gd name="connsiteX83" fmla="*/ 986654 w 1424394"/>
              <a:gd name="connsiteY83" fmla="*/ 499335 h 1424394"/>
              <a:gd name="connsiteX84" fmla="*/ 839560 w 1424394"/>
              <a:gd name="connsiteY84" fmla="*/ 499335 h 1424394"/>
              <a:gd name="connsiteX85" fmla="*/ 736860 w 1424394"/>
              <a:gd name="connsiteY85" fmla="*/ 380951 h 1424394"/>
              <a:gd name="connsiteX86" fmla="*/ 736860 w 1424394"/>
              <a:gd name="connsiteY86" fmla="*/ 362106 h 1424394"/>
              <a:gd name="connsiteX87" fmla="*/ 744322 w 1424394"/>
              <a:gd name="connsiteY87" fmla="*/ 362106 h 1424394"/>
              <a:gd name="connsiteX88" fmla="*/ 782266 w 1424394"/>
              <a:gd name="connsiteY88" fmla="*/ 352494 h 1424394"/>
              <a:gd name="connsiteX89" fmla="*/ 833742 w 1424394"/>
              <a:gd name="connsiteY89" fmla="*/ 345285 h 1424394"/>
              <a:gd name="connsiteX90" fmla="*/ 854358 w 1424394"/>
              <a:gd name="connsiteY90" fmla="*/ 340731 h 1424394"/>
              <a:gd name="connsiteX91" fmla="*/ 863591 w 1424394"/>
              <a:gd name="connsiteY91" fmla="*/ 321760 h 1424394"/>
              <a:gd name="connsiteX92" fmla="*/ 863591 w 1424394"/>
              <a:gd name="connsiteY92" fmla="*/ 254979 h 1424394"/>
              <a:gd name="connsiteX93" fmla="*/ 856382 w 1424394"/>
              <a:gd name="connsiteY93" fmla="*/ 237778 h 1424394"/>
              <a:gd name="connsiteX94" fmla="*/ 812747 w 1424394"/>
              <a:gd name="connsiteY94" fmla="*/ 220704 h 1424394"/>
              <a:gd name="connsiteX95" fmla="*/ 712197 w 1424394"/>
              <a:gd name="connsiteY95" fmla="*/ 0 h 1424394"/>
              <a:gd name="connsiteX96" fmla="*/ 712323 w 1424394"/>
              <a:gd name="connsiteY96" fmla="*/ 0 h 1424394"/>
              <a:gd name="connsiteX97" fmla="*/ 1424394 w 1424394"/>
              <a:gd name="connsiteY97" fmla="*/ 712070 h 1424394"/>
              <a:gd name="connsiteX98" fmla="*/ 1424394 w 1424394"/>
              <a:gd name="connsiteY98" fmla="*/ 712197 h 1424394"/>
              <a:gd name="connsiteX99" fmla="*/ 712197 w 1424394"/>
              <a:gd name="connsiteY99" fmla="*/ 1424394 h 1424394"/>
              <a:gd name="connsiteX100" fmla="*/ 0 w 1424394"/>
              <a:gd name="connsiteY100" fmla="*/ 712197 h 1424394"/>
              <a:gd name="connsiteX101" fmla="*/ 712197 w 1424394"/>
              <a:gd name="connsiteY101" fmla="*/ 0 h 142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24394" h="1424394">
                <a:moveTo>
                  <a:pt x="977421" y="921390"/>
                </a:moveTo>
                <a:lnTo>
                  <a:pt x="977674" y="990574"/>
                </a:lnTo>
                <a:lnTo>
                  <a:pt x="1046478" y="990574"/>
                </a:lnTo>
                <a:lnTo>
                  <a:pt x="1046478" y="921390"/>
                </a:lnTo>
                <a:close/>
                <a:moveTo>
                  <a:pt x="865488" y="921390"/>
                </a:moveTo>
                <a:lnTo>
                  <a:pt x="865488" y="990574"/>
                </a:lnTo>
                <a:lnTo>
                  <a:pt x="934418" y="990574"/>
                </a:lnTo>
                <a:lnTo>
                  <a:pt x="934671" y="921390"/>
                </a:lnTo>
                <a:close/>
                <a:moveTo>
                  <a:pt x="486181" y="921390"/>
                </a:moveTo>
                <a:lnTo>
                  <a:pt x="486181" y="990574"/>
                </a:lnTo>
                <a:lnTo>
                  <a:pt x="554985" y="990574"/>
                </a:lnTo>
                <a:lnTo>
                  <a:pt x="555364" y="921390"/>
                </a:lnTo>
                <a:close/>
                <a:moveTo>
                  <a:pt x="374121" y="921390"/>
                </a:moveTo>
                <a:lnTo>
                  <a:pt x="374121" y="990574"/>
                </a:lnTo>
                <a:lnTo>
                  <a:pt x="442799" y="990574"/>
                </a:lnTo>
                <a:lnTo>
                  <a:pt x="442799" y="921390"/>
                </a:lnTo>
                <a:close/>
                <a:moveTo>
                  <a:pt x="977421" y="805537"/>
                </a:moveTo>
                <a:lnTo>
                  <a:pt x="977674" y="874720"/>
                </a:lnTo>
                <a:lnTo>
                  <a:pt x="1046478" y="874720"/>
                </a:lnTo>
                <a:lnTo>
                  <a:pt x="1046478" y="805537"/>
                </a:lnTo>
                <a:close/>
                <a:moveTo>
                  <a:pt x="865488" y="805537"/>
                </a:moveTo>
                <a:lnTo>
                  <a:pt x="865488" y="874720"/>
                </a:lnTo>
                <a:lnTo>
                  <a:pt x="934418" y="874720"/>
                </a:lnTo>
                <a:lnTo>
                  <a:pt x="934671" y="805537"/>
                </a:lnTo>
                <a:close/>
                <a:moveTo>
                  <a:pt x="486181" y="805537"/>
                </a:moveTo>
                <a:lnTo>
                  <a:pt x="486181" y="874720"/>
                </a:lnTo>
                <a:lnTo>
                  <a:pt x="554985" y="874720"/>
                </a:lnTo>
                <a:lnTo>
                  <a:pt x="555364" y="805537"/>
                </a:lnTo>
                <a:close/>
                <a:moveTo>
                  <a:pt x="374121" y="805537"/>
                </a:moveTo>
                <a:lnTo>
                  <a:pt x="374121" y="874720"/>
                </a:lnTo>
                <a:lnTo>
                  <a:pt x="442799" y="874720"/>
                </a:lnTo>
                <a:lnTo>
                  <a:pt x="442799" y="805537"/>
                </a:lnTo>
                <a:close/>
                <a:moveTo>
                  <a:pt x="881045" y="547269"/>
                </a:moveTo>
                <a:lnTo>
                  <a:pt x="976156" y="547269"/>
                </a:lnTo>
                <a:lnTo>
                  <a:pt x="1072533" y="645795"/>
                </a:lnTo>
                <a:lnTo>
                  <a:pt x="966544" y="645795"/>
                </a:lnTo>
                <a:close/>
                <a:moveTo>
                  <a:pt x="448364" y="547269"/>
                </a:moveTo>
                <a:lnTo>
                  <a:pt x="543476" y="547269"/>
                </a:lnTo>
                <a:lnTo>
                  <a:pt x="457976" y="645795"/>
                </a:lnTo>
                <a:lnTo>
                  <a:pt x="351988" y="645795"/>
                </a:lnTo>
                <a:close/>
                <a:moveTo>
                  <a:pt x="712197" y="426356"/>
                </a:moveTo>
                <a:lnTo>
                  <a:pt x="937201" y="685889"/>
                </a:lnTo>
                <a:cubicBezTo>
                  <a:pt x="941797" y="691149"/>
                  <a:pt x="948428" y="694188"/>
                  <a:pt x="955414" y="694236"/>
                </a:cubicBezTo>
                <a:lnTo>
                  <a:pt x="1105796" y="694236"/>
                </a:lnTo>
                <a:lnTo>
                  <a:pt x="1105796" y="1083156"/>
                </a:lnTo>
                <a:lnTo>
                  <a:pt x="801237" y="1083156"/>
                </a:lnTo>
                <a:lnTo>
                  <a:pt x="801237" y="991080"/>
                </a:lnTo>
                <a:cubicBezTo>
                  <a:pt x="801237" y="941939"/>
                  <a:pt x="761400" y="902103"/>
                  <a:pt x="712260" y="902103"/>
                </a:cubicBezTo>
                <a:cubicBezTo>
                  <a:pt x="663119" y="902103"/>
                  <a:pt x="623283" y="941939"/>
                  <a:pt x="623283" y="991080"/>
                </a:cubicBezTo>
                <a:lnTo>
                  <a:pt x="623283" y="1083156"/>
                </a:lnTo>
                <a:lnTo>
                  <a:pt x="318724" y="1083156"/>
                </a:lnTo>
                <a:lnTo>
                  <a:pt x="318724" y="694236"/>
                </a:lnTo>
                <a:lnTo>
                  <a:pt x="468980" y="694236"/>
                </a:lnTo>
                <a:cubicBezTo>
                  <a:pt x="476013" y="694241"/>
                  <a:pt x="482704" y="691196"/>
                  <a:pt x="487319" y="685889"/>
                </a:cubicBezTo>
                <a:close/>
                <a:moveTo>
                  <a:pt x="812747" y="220704"/>
                </a:moveTo>
                <a:cubicBezTo>
                  <a:pt x="800668" y="221908"/>
                  <a:pt x="788849" y="224980"/>
                  <a:pt x="777712" y="229810"/>
                </a:cubicBezTo>
                <a:cubicBezTo>
                  <a:pt x="759120" y="236767"/>
                  <a:pt x="742931" y="242711"/>
                  <a:pt x="722568" y="233099"/>
                </a:cubicBezTo>
                <a:cubicBezTo>
                  <a:pt x="719339" y="231520"/>
                  <a:pt x="715791" y="230698"/>
                  <a:pt x="712197" y="230696"/>
                </a:cubicBezTo>
                <a:cubicBezTo>
                  <a:pt x="698835" y="230765"/>
                  <a:pt x="688040" y="241617"/>
                  <a:pt x="688040" y="254979"/>
                </a:cubicBezTo>
                <a:lnTo>
                  <a:pt x="688040" y="380193"/>
                </a:lnTo>
                <a:lnTo>
                  <a:pt x="585340" y="498576"/>
                </a:lnTo>
                <a:lnTo>
                  <a:pt x="438119" y="498576"/>
                </a:lnTo>
                <a:cubicBezTo>
                  <a:pt x="431589" y="498578"/>
                  <a:pt x="425339" y="501226"/>
                  <a:pt x="420792" y="505912"/>
                </a:cubicBezTo>
                <a:lnTo>
                  <a:pt x="277113" y="653511"/>
                </a:lnTo>
                <a:cubicBezTo>
                  <a:pt x="272747" y="658024"/>
                  <a:pt x="270300" y="664053"/>
                  <a:pt x="270283" y="670333"/>
                </a:cubicBezTo>
                <a:lnTo>
                  <a:pt x="270283" y="1107314"/>
                </a:lnTo>
                <a:cubicBezTo>
                  <a:pt x="270283" y="1120656"/>
                  <a:pt x="281098" y="1131471"/>
                  <a:pt x="294441" y="1131471"/>
                </a:cubicBezTo>
                <a:lnTo>
                  <a:pt x="647440" y="1131471"/>
                </a:lnTo>
                <a:cubicBezTo>
                  <a:pt x="647525" y="1131471"/>
                  <a:pt x="647610" y="1131471"/>
                  <a:pt x="647694" y="1131471"/>
                </a:cubicBezTo>
                <a:cubicBezTo>
                  <a:pt x="660966" y="1131402"/>
                  <a:pt x="671667" y="1120585"/>
                  <a:pt x="671598" y="1107314"/>
                </a:cubicBezTo>
                <a:lnTo>
                  <a:pt x="671598" y="991081"/>
                </a:lnTo>
                <a:cubicBezTo>
                  <a:pt x="671598" y="968659"/>
                  <a:pt x="689775" y="950481"/>
                  <a:pt x="712197" y="950481"/>
                </a:cubicBezTo>
                <a:cubicBezTo>
                  <a:pt x="734619" y="950481"/>
                  <a:pt x="752796" y="968659"/>
                  <a:pt x="752796" y="991081"/>
                </a:cubicBezTo>
                <a:lnTo>
                  <a:pt x="752796" y="1107314"/>
                </a:lnTo>
                <a:cubicBezTo>
                  <a:pt x="752796" y="1107356"/>
                  <a:pt x="752796" y="1107399"/>
                  <a:pt x="752796" y="1107440"/>
                </a:cubicBezTo>
                <a:cubicBezTo>
                  <a:pt x="752866" y="1120782"/>
                  <a:pt x="763739" y="1131541"/>
                  <a:pt x="777080" y="1131471"/>
                </a:cubicBezTo>
                <a:lnTo>
                  <a:pt x="1130586" y="1131471"/>
                </a:lnTo>
                <a:cubicBezTo>
                  <a:pt x="1130628" y="1131471"/>
                  <a:pt x="1130671" y="1131471"/>
                  <a:pt x="1130712" y="1131471"/>
                </a:cubicBezTo>
                <a:cubicBezTo>
                  <a:pt x="1144054" y="1131471"/>
                  <a:pt x="1154870" y="1120656"/>
                  <a:pt x="1154870" y="1107314"/>
                </a:cubicBezTo>
                <a:lnTo>
                  <a:pt x="1153984" y="673242"/>
                </a:lnTo>
                <a:cubicBezTo>
                  <a:pt x="1154045" y="672654"/>
                  <a:pt x="1154045" y="672059"/>
                  <a:pt x="1153984" y="671471"/>
                </a:cubicBezTo>
                <a:cubicBezTo>
                  <a:pt x="1154546" y="664670"/>
                  <a:pt x="1152096" y="657967"/>
                  <a:pt x="1147281" y="653132"/>
                </a:cubicBezTo>
                <a:lnTo>
                  <a:pt x="1003981" y="506670"/>
                </a:lnTo>
                <a:cubicBezTo>
                  <a:pt x="999426" y="501996"/>
                  <a:pt x="993181" y="499352"/>
                  <a:pt x="986654" y="499335"/>
                </a:cubicBezTo>
                <a:lnTo>
                  <a:pt x="839560" y="499335"/>
                </a:lnTo>
                <a:lnTo>
                  <a:pt x="736860" y="380951"/>
                </a:lnTo>
                <a:lnTo>
                  <a:pt x="736860" y="362106"/>
                </a:lnTo>
                <a:cubicBezTo>
                  <a:pt x="739344" y="362290"/>
                  <a:pt x="741838" y="362290"/>
                  <a:pt x="744322" y="362106"/>
                </a:cubicBezTo>
                <a:cubicBezTo>
                  <a:pt x="757475" y="361402"/>
                  <a:pt x="770364" y="358137"/>
                  <a:pt x="782266" y="352494"/>
                </a:cubicBezTo>
                <a:cubicBezTo>
                  <a:pt x="798062" y="344168"/>
                  <a:pt x="816268" y="341618"/>
                  <a:pt x="833742" y="345285"/>
                </a:cubicBezTo>
                <a:cubicBezTo>
                  <a:pt x="840948" y="347068"/>
                  <a:pt x="848573" y="345385"/>
                  <a:pt x="854358" y="340731"/>
                </a:cubicBezTo>
                <a:cubicBezTo>
                  <a:pt x="860196" y="336169"/>
                  <a:pt x="863602" y="329169"/>
                  <a:pt x="863591" y="321760"/>
                </a:cubicBezTo>
                <a:lnTo>
                  <a:pt x="863591" y="254979"/>
                </a:lnTo>
                <a:cubicBezTo>
                  <a:pt x="863559" y="248518"/>
                  <a:pt x="860967" y="242332"/>
                  <a:pt x="856382" y="237778"/>
                </a:cubicBezTo>
                <a:cubicBezTo>
                  <a:pt x="845048" y="225958"/>
                  <a:pt x="829093" y="219714"/>
                  <a:pt x="812747" y="220704"/>
                </a:cubicBezTo>
                <a:close/>
                <a:moveTo>
                  <a:pt x="712197" y="0"/>
                </a:moveTo>
                <a:cubicBezTo>
                  <a:pt x="712239" y="0"/>
                  <a:pt x="712282" y="0"/>
                  <a:pt x="712323" y="0"/>
                </a:cubicBezTo>
                <a:cubicBezTo>
                  <a:pt x="1105589" y="0"/>
                  <a:pt x="1424394" y="318805"/>
                  <a:pt x="1424394" y="712070"/>
                </a:cubicBezTo>
                <a:cubicBezTo>
                  <a:pt x="1424394" y="712112"/>
                  <a:pt x="1424394" y="712155"/>
                  <a:pt x="1424394" y="712197"/>
                </a:cubicBezTo>
                <a:cubicBezTo>
                  <a:pt x="1424394" y="1105533"/>
                  <a:pt x="1105533" y="1424394"/>
                  <a:pt x="712197" y="1424394"/>
                </a:cubicBezTo>
                <a:cubicBezTo>
                  <a:pt x="318861" y="1424394"/>
                  <a:pt x="0" y="1105533"/>
                  <a:pt x="0" y="712197"/>
                </a:cubicBezTo>
                <a:cubicBezTo>
                  <a:pt x="0" y="318861"/>
                  <a:pt x="318861" y="0"/>
                  <a:pt x="712197" y="0"/>
                </a:cubicBezTo>
                <a:close/>
              </a:path>
            </a:pathLst>
          </a:custGeom>
          <a:solidFill>
            <a:srgbClr val="D2DFC6"/>
          </a:solidFill>
          <a:ln w="0">
            <a:solidFill>
              <a:srgbClr val="D2DFC6">
                <a:alpha val="0"/>
              </a:srgbClr>
            </a:solidFill>
          </a:ln>
        </p:spPr>
        <p:txBody>
          <a:bodyPr wrap="square" lIns="0" rIns="0" anchor="ctr">
            <a:noAutofit/>
          </a:bodyPr>
          <a:lstStyle>
            <a:lvl1pPr marL="0" indent="0" algn="ctr">
              <a:buNone/>
              <a:defRPr sz="900" b="1">
                <a:solidFill>
                  <a:schemeClr val="bg1"/>
                </a:solidFill>
              </a:defRPr>
            </a:lvl1pPr>
          </a:lstStyle>
          <a:p>
            <a:pPr lvl="0"/>
            <a:r>
              <a:rPr lang="en-US"/>
              <a:t>    </a:t>
            </a:r>
            <a:endParaRPr lang="en-US" dirty="0"/>
          </a:p>
        </p:txBody>
      </p:sp>
      <p:sp>
        <p:nvSpPr>
          <p:cNvPr id="169" name="Text Placeholder 58">
            <a:extLst>
              <a:ext uri="{FF2B5EF4-FFF2-40B4-BE49-F238E27FC236}">
                <a16:creationId xmlns:a16="http://schemas.microsoft.com/office/drawing/2014/main" id="{C3AAEAA3-6E49-0541-B1EB-30E3BF4852ED}"/>
              </a:ext>
            </a:extLst>
          </p:cNvPr>
          <p:cNvSpPr>
            <a:spLocks noGrp="1" noChangeAspect="1"/>
          </p:cNvSpPr>
          <p:nvPr>
            <p:ph type="body" sz="quarter" idx="44" hasCustomPrompt="1"/>
          </p:nvPr>
        </p:nvSpPr>
        <p:spPr>
          <a:xfrm>
            <a:off x="6971279" y="5011846"/>
            <a:ext cx="713870" cy="712800"/>
          </a:xfrm>
          <a:custGeom>
            <a:avLst/>
            <a:gdLst>
              <a:gd name="connsiteX0" fmla="*/ 977421 w 1424394"/>
              <a:gd name="connsiteY0" fmla="*/ 921390 h 1424394"/>
              <a:gd name="connsiteX1" fmla="*/ 977674 w 1424394"/>
              <a:gd name="connsiteY1" fmla="*/ 990574 h 1424394"/>
              <a:gd name="connsiteX2" fmla="*/ 1046478 w 1424394"/>
              <a:gd name="connsiteY2" fmla="*/ 990574 h 1424394"/>
              <a:gd name="connsiteX3" fmla="*/ 1046478 w 1424394"/>
              <a:gd name="connsiteY3" fmla="*/ 921390 h 1424394"/>
              <a:gd name="connsiteX4" fmla="*/ 865488 w 1424394"/>
              <a:gd name="connsiteY4" fmla="*/ 921390 h 1424394"/>
              <a:gd name="connsiteX5" fmla="*/ 865488 w 1424394"/>
              <a:gd name="connsiteY5" fmla="*/ 990574 h 1424394"/>
              <a:gd name="connsiteX6" fmla="*/ 934418 w 1424394"/>
              <a:gd name="connsiteY6" fmla="*/ 990574 h 1424394"/>
              <a:gd name="connsiteX7" fmla="*/ 934671 w 1424394"/>
              <a:gd name="connsiteY7" fmla="*/ 921390 h 1424394"/>
              <a:gd name="connsiteX8" fmla="*/ 486181 w 1424394"/>
              <a:gd name="connsiteY8" fmla="*/ 921390 h 1424394"/>
              <a:gd name="connsiteX9" fmla="*/ 486181 w 1424394"/>
              <a:gd name="connsiteY9" fmla="*/ 990574 h 1424394"/>
              <a:gd name="connsiteX10" fmla="*/ 554985 w 1424394"/>
              <a:gd name="connsiteY10" fmla="*/ 990574 h 1424394"/>
              <a:gd name="connsiteX11" fmla="*/ 555364 w 1424394"/>
              <a:gd name="connsiteY11" fmla="*/ 921390 h 1424394"/>
              <a:gd name="connsiteX12" fmla="*/ 374121 w 1424394"/>
              <a:gd name="connsiteY12" fmla="*/ 921390 h 1424394"/>
              <a:gd name="connsiteX13" fmla="*/ 374121 w 1424394"/>
              <a:gd name="connsiteY13" fmla="*/ 990574 h 1424394"/>
              <a:gd name="connsiteX14" fmla="*/ 442799 w 1424394"/>
              <a:gd name="connsiteY14" fmla="*/ 990574 h 1424394"/>
              <a:gd name="connsiteX15" fmla="*/ 442799 w 1424394"/>
              <a:gd name="connsiteY15" fmla="*/ 921390 h 1424394"/>
              <a:gd name="connsiteX16" fmla="*/ 977421 w 1424394"/>
              <a:gd name="connsiteY16" fmla="*/ 805537 h 1424394"/>
              <a:gd name="connsiteX17" fmla="*/ 977674 w 1424394"/>
              <a:gd name="connsiteY17" fmla="*/ 874720 h 1424394"/>
              <a:gd name="connsiteX18" fmla="*/ 1046478 w 1424394"/>
              <a:gd name="connsiteY18" fmla="*/ 874720 h 1424394"/>
              <a:gd name="connsiteX19" fmla="*/ 1046478 w 1424394"/>
              <a:gd name="connsiteY19" fmla="*/ 805537 h 1424394"/>
              <a:gd name="connsiteX20" fmla="*/ 865488 w 1424394"/>
              <a:gd name="connsiteY20" fmla="*/ 805537 h 1424394"/>
              <a:gd name="connsiteX21" fmla="*/ 865488 w 1424394"/>
              <a:gd name="connsiteY21" fmla="*/ 874720 h 1424394"/>
              <a:gd name="connsiteX22" fmla="*/ 934418 w 1424394"/>
              <a:gd name="connsiteY22" fmla="*/ 874720 h 1424394"/>
              <a:gd name="connsiteX23" fmla="*/ 934671 w 1424394"/>
              <a:gd name="connsiteY23" fmla="*/ 805537 h 1424394"/>
              <a:gd name="connsiteX24" fmla="*/ 486181 w 1424394"/>
              <a:gd name="connsiteY24" fmla="*/ 805537 h 1424394"/>
              <a:gd name="connsiteX25" fmla="*/ 486181 w 1424394"/>
              <a:gd name="connsiteY25" fmla="*/ 874720 h 1424394"/>
              <a:gd name="connsiteX26" fmla="*/ 554985 w 1424394"/>
              <a:gd name="connsiteY26" fmla="*/ 874720 h 1424394"/>
              <a:gd name="connsiteX27" fmla="*/ 555364 w 1424394"/>
              <a:gd name="connsiteY27" fmla="*/ 805537 h 1424394"/>
              <a:gd name="connsiteX28" fmla="*/ 374121 w 1424394"/>
              <a:gd name="connsiteY28" fmla="*/ 805537 h 1424394"/>
              <a:gd name="connsiteX29" fmla="*/ 374121 w 1424394"/>
              <a:gd name="connsiteY29" fmla="*/ 874720 h 1424394"/>
              <a:gd name="connsiteX30" fmla="*/ 442799 w 1424394"/>
              <a:gd name="connsiteY30" fmla="*/ 874720 h 1424394"/>
              <a:gd name="connsiteX31" fmla="*/ 442799 w 1424394"/>
              <a:gd name="connsiteY31" fmla="*/ 805537 h 1424394"/>
              <a:gd name="connsiteX32" fmla="*/ 881045 w 1424394"/>
              <a:gd name="connsiteY32" fmla="*/ 547269 h 1424394"/>
              <a:gd name="connsiteX33" fmla="*/ 976156 w 1424394"/>
              <a:gd name="connsiteY33" fmla="*/ 547269 h 1424394"/>
              <a:gd name="connsiteX34" fmla="*/ 1072533 w 1424394"/>
              <a:gd name="connsiteY34" fmla="*/ 645795 h 1424394"/>
              <a:gd name="connsiteX35" fmla="*/ 966544 w 1424394"/>
              <a:gd name="connsiteY35" fmla="*/ 645795 h 1424394"/>
              <a:gd name="connsiteX36" fmla="*/ 448364 w 1424394"/>
              <a:gd name="connsiteY36" fmla="*/ 547269 h 1424394"/>
              <a:gd name="connsiteX37" fmla="*/ 543476 w 1424394"/>
              <a:gd name="connsiteY37" fmla="*/ 547269 h 1424394"/>
              <a:gd name="connsiteX38" fmla="*/ 457976 w 1424394"/>
              <a:gd name="connsiteY38" fmla="*/ 645795 h 1424394"/>
              <a:gd name="connsiteX39" fmla="*/ 351988 w 1424394"/>
              <a:gd name="connsiteY39" fmla="*/ 645795 h 1424394"/>
              <a:gd name="connsiteX40" fmla="*/ 712197 w 1424394"/>
              <a:gd name="connsiteY40" fmla="*/ 426356 h 1424394"/>
              <a:gd name="connsiteX41" fmla="*/ 937201 w 1424394"/>
              <a:gd name="connsiteY41" fmla="*/ 685889 h 1424394"/>
              <a:gd name="connsiteX42" fmla="*/ 955414 w 1424394"/>
              <a:gd name="connsiteY42" fmla="*/ 694236 h 1424394"/>
              <a:gd name="connsiteX43" fmla="*/ 1105796 w 1424394"/>
              <a:gd name="connsiteY43" fmla="*/ 694236 h 1424394"/>
              <a:gd name="connsiteX44" fmla="*/ 1105796 w 1424394"/>
              <a:gd name="connsiteY44" fmla="*/ 1083156 h 1424394"/>
              <a:gd name="connsiteX45" fmla="*/ 801237 w 1424394"/>
              <a:gd name="connsiteY45" fmla="*/ 1083156 h 1424394"/>
              <a:gd name="connsiteX46" fmla="*/ 801237 w 1424394"/>
              <a:gd name="connsiteY46" fmla="*/ 991080 h 1424394"/>
              <a:gd name="connsiteX47" fmla="*/ 712260 w 1424394"/>
              <a:gd name="connsiteY47" fmla="*/ 902103 h 1424394"/>
              <a:gd name="connsiteX48" fmla="*/ 623283 w 1424394"/>
              <a:gd name="connsiteY48" fmla="*/ 991080 h 1424394"/>
              <a:gd name="connsiteX49" fmla="*/ 623283 w 1424394"/>
              <a:gd name="connsiteY49" fmla="*/ 1083156 h 1424394"/>
              <a:gd name="connsiteX50" fmla="*/ 318724 w 1424394"/>
              <a:gd name="connsiteY50" fmla="*/ 1083156 h 1424394"/>
              <a:gd name="connsiteX51" fmla="*/ 318724 w 1424394"/>
              <a:gd name="connsiteY51" fmla="*/ 694236 h 1424394"/>
              <a:gd name="connsiteX52" fmla="*/ 468980 w 1424394"/>
              <a:gd name="connsiteY52" fmla="*/ 694236 h 1424394"/>
              <a:gd name="connsiteX53" fmla="*/ 487319 w 1424394"/>
              <a:gd name="connsiteY53" fmla="*/ 685889 h 1424394"/>
              <a:gd name="connsiteX54" fmla="*/ 812747 w 1424394"/>
              <a:gd name="connsiteY54" fmla="*/ 220704 h 1424394"/>
              <a:gd name="connsiteX55" fmla="*/ 777712 w 1424394"/>
              <a:gd name="connsiteY55" fmla="*/ 229810 h 1424394"/>
              <a:gd name="connsiteX56" fmla="*/ 722568 w 1424394"/>
              <a:gd name="connsiteY56" fmla="*/ 233099 h 1424394"/>
              <a:gd name="connsiteX57" fmla="*/ 712197 w 1424394"/>
              <a:gd name="connsiteY57" fmla="*/ 230696 h 1424394"/>
              <a:gd name="connsiteX58" fmla="*/ 688040 w 1424394"/>
              <a:gd name="connsiteY58" fmla="*/ 254979 h 1424394"/>
              <a:gd name="connsiteX59" fmla="*/ 688040 w 1424394"/>
              <a:gd name="connsiteY59" fmla="*/ 380193 h 1424394"/>
              <a:gd name="connsiteX60" fmla="*/ 585340 w 1424394"/>
              <a:gd name="connsiteY60" fmla="*/ 498576 h 1424394"/>
              <a:gd name="connsiteX61" fmla="*/ 438119 w 1424394"/>
              <a:gd name="connsiteY61" fmla="*/ 498576 h 1424394"/>
              <a:gd name="connsiteX62" fmla="*/ 420792 w 1424394"/>
              <a:gd name="connsiteY62" fmla="*/ 505912 h 1424394"/>
              <a:gd name="connsiteX63" fmla="*/ 277113 w 1424394"/>
              <a:gd name="connsiteY63" fmla="*/ 653511 h 1424394"/>
              <a:gd name="connsiteX64" fmla="*/ 270283 w 1424394"/>
              <a:gd name="connsiteY64" fmla="*/ 670333 h 1424394"/>
              <a:gd name="connsiteX65" fmla="*/ 270283 w 1424394"/>
              <a:gd name="connsiteY65" fmla="*/ 1107314 h 1424394"/>
              <a:gd name="connsiteX66" fmla="*/ 294441 w 1424394"/>
              <a:gd name="connsiteY66" fmla="*/ 1131471 h 1424394"/>
              <a:gd name="connsiteX67" fmla="*/ 647440 w 1424394"/>
              <a:gd name="connsiteY67" fmla="*/ 1131471 h 1424394"/>
              <a:gd name="connsiteX68" fmla="*/ 647694 w 1424394"/>
              <a:gd name="connsiteY68" fmla="*/ 1131471 h 1424394"/>
              <a:gd name="connsiteX69" fmla="*/ 671598 w 1424394"/>
              <a:gd name="connsiteY69" fmla="*/ 1107314 h 1424394"/>
              <a:gd name="connsiteX70" fmla="*/ 671598 w 1424394"/>
              <a:gd name="connsiteY70" fmla="*/ 991081 h 1424394"/>
              <a:gd name="connsiteX71" fmla="*/ 712197 w 1424394"/>
              <a:gd name="connsiteY71" fmla="*/ 950481 h 1424394"/>
              <a:gd name="connsiteX72" fmla="*/ 752796 w 1424394"/>
              <a:gd name="connsiteY72" fmla="*/ 991081 h 1424394"/>
              <a:gd name="connsiteX73" fmla="*/ 752796 w 1424394"/>
              <a:gd name="connsiteY73" fmla="*/ 1107314 h 1424394"/>
              <a:gd name="connsiteX74" fmla="*/ 752796 w 1424394"/>
              <a:gd name="connsiteY74" fmla="*/ 1107440 h 1424394"/>
              <a:gd name="connsiteX75" fmla="*/ 777080 w 1424394"/>
              <a:gd name="connsiteY75" fmla="*/ 1131471 h 1424394"/>
              <a:gd name="connsiteX76" fmla="*/ 1130586 w 1424394"/>
              <a:gd name="connsiteY76" fmla="*/ 1131471 h 1424394"/>
              <a:gd name="connsiteX77" fmla="*/ 1130712 w 1424394"/>
              <a:gd name="connsiteY77" fmla="*/ 1131471 h 1424394"/>
              <a:gd name="connsiteX78" fmla="*/ 1154870 w 1424394"/>
              <a:gd name="connsiteY78" fmla="*/ 1107314 h 1424394"/>
              <a:gd name="connsiteX79" fmla="*/ 1153984 w 1424394"/>
              <a:gd name="connsiteY79" fmla="*/ 673242 h 1424394"/>
              <a:gd name="connsiteX80" fmla="*/ 1153984 w 1424394"/>
              <a:gd name="connsiteY80" fmla="*/ 671471 h 1424394"/>
              <a:gd name="connsiteX81" fmla="*/ 1147281 w 1424394"/>
              <a:gd name="connsiteY81" fmla="*/ 653132 h 1424394"/>
              <a:gd name="connsiteX82" fmla="*/ 1003981 w 1424394"/>
              <a:gd name="connsiteY82" fmla="*/ 506670 h 1424394"/>
              <a:gd name="connsiteX83" fmla="*/ 986654 w 1424394"/>
              <a:gd name="connsiteY83" fmla="*/ 499335 h 1424394"/>
              <a:gd name="connsiteX84" fmla="*/ 839560 w 1424394"/>
              <a:gd name="connsiteY84" fmla="*/ 499335 h 1424394"/>
              <a:gd name="connsiteX85" fmla="*/ 736860 w 1424394"/>
              <a:gd name="connsiteY85" fmla="*/ 380951 h 1424394"/>
              <a:gd name="connsiteX86" fmla="*/ 736860 w 1424394"/>
              <a:gd name="connsiteY86" fmla="*/ 362106 h 1424394"/>
              <a:gd name="connsiteX87" fmla="*/ 744322 w 1424394"/>
              <a:gd name="connsiteY87" fmla="*/ 362106 h 1424394"/>
              <a:gd name="connsiteX88" fmla="*/ 782266 w 1424394"/>
              <a:gd name="connsiteY88" fmla="*/ 352494 h 1424394"/>
              <a:gd name="connsiteX89" fmla="*/ 833742 w 1424394"/>
              <a:gd name="connsiteY89" fmla="*/ 345285 h 1424394"/>
              <a:gd name="connsiteX90" fmla="*/ 854358 w 1424394"/>
              <a:gd name="connsiteY90" fmla="*/ 340731 h 1424394"/>
              <a:gd name="connsiteX91" fmla="*/ 863591 w 1424394"/>
              <a:gd name="connsiteY91" fmla="*/ 321760 h 1424394"/>
              <a:gd name="connsiteX92" fmla="*/ 863591 w 1424394"/>
              <a:gd name="connsiteY92" fmla="*/ 254979 h 1424394"/>
              <a:gd name="connsiteX93" fmla="*/ 856382 w 1424394"/>
              <a:gd name="connsiteY93" fmla="*/ 237778 h 1424394"/>
              <a:gd name="connsiteX94" fmla="*/ 812747 w 1424394"/>
              <a:gd name="connsiteY94" fmla="*/ 220704 h 1424394"/>
              <a:gd name="connsiteX95" fmla="*/ 712197 w 1424394"/>
              <a:gd name="connsiteY95" fmla="*/ 0 h 1424394"/>
              <a:gd name="connsiteX96" fmla="*/ 712323 w 1424394"/>
              <a:gd name="connsiteY96" fmla="*/ 0 h 1424394"/>
              <a:gd name="connsiteX97" fmla="*/ 1424394 w 1424394"/>
              <a:gd name="connsiteY97" fmla="*/ 712070 h 1424394"/>
              <a:gd name="connsiteX98" fmla="*/ 1424394 w 1424394"/>
              <a:gd name="connsiteY98" fmla="*/ 712197 h 1424394"/>
              <a:gd name="connsiteX99" fmla="*/ 712197 w 1424394"/>
              <a:gd name="connsiteY99" fmla="*/ 1424394 h 1424394"/>
              <a:gd name="connsiteX100" fmla="*/ 0 w 1424394"/>
              <a:gd name="connsiteY100" fmla="*/ 712197 h 1424394"/>
              <a:gd name="connsiteX101" fmla="*/ 712197 w 1424394"/>
              <a:gd name="connsiteY101" fmla="*/ 0 h 142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24394" h="1424394">
                <a:moveTo>
                  <a:pt x="977421" y="921390"/>
                </a:moveTo>
                <a:lnTo>
                  <a:pt x="977674" y="990574"/>
                </a:lnTo>
                <a:lnTo>
                  <a:pt x="1046478" y="990574"/>
                </a:lnTo>
                <a:lnTo>
                  <a:pt x="1046478" y="921390"/>
                </a:lnTo>
                <a:close/>
                <a:moveTo>
                  <a:pt x="865488" y="921390"/>
                </a:moveTo>
                <a:lnTo>
                  <a:pt x="865488" y="990574"/>
                </a:lnTo>
                <a:lnTo>
                  <a:pt x="934418" y="990574"/>
                </a:lnTo>
                <a:lnTo>
                  <a:pt x="934671" y="921390"/>
                </a:lnTo>
                <a:close/>
                <a:moveTo>
                  <a:pt x="486181" y="921390"/>
                </a:moveTo>
                <a:lnTo>
                  <a:pt x="486181" y="990574"/>
                </a:lnTo>
                <a:lnTo>
                  <a:pt x="554985" y="990574"/>
                </a:lnTo>
                <a:lnTo>
                  <a:pt x="555364" y="921390"/>
                </a:lnTo>
                <a:close/>
                <a:moveTo>
                  <a:pt x="374121" y="921390"/>
                </a:moveTo>
                <a:lnTo>
                  <a:pt x="374121" y="990574"/>
                </a:lnTo>
                <a:lnTo>
                  <a:pt x="442799" y="990574"/>
                </a:lnTo>
                <a:lnTo>
                  <a:pt x="442799" y="921390"/>
                </a:lnTo>
                <a:close/>
                <a:moveTo>
                  <a:pt x="977421" y="805537"/>
                </a:moveTo>
                <a:lnTo>
                  <a:pt x="977674" y="874720"/>
                </a:lnTo>
                <a:lnTo>
                  <a:pt x="1046478" y="874720"/>
                </a:lnTo>
                <a:lnTo>
                  <a:pt x="1046478" y="805537"/>
                </a:lnTo>
                <a:close/>
                <a:moveTo>
                  <a:pt x="865488" y="805537"/>
                </a:moveTo>
                <a:lnTo>
                  <a:pt x="865488" y="874720"/>
                </a:lnTo>
                <a:lnTo>
                  <a:pt x="934418" y="874720"/>
                </a:lnTo>
                <a:lnTo>
                  <a:pt x="934671" y="805537"/>
                </a:lnTo>
                <a:close/>
                <a:moveTo>
                  <a:pt x="486181" y="805537"/>
                </a:moveTo>
                <a:lnTo>
                  <a:pt x="486181" y="874720"/>
                </a:lnTo>
                <a:lnTo>
                  <a:pt x="554985" y="874720"/>
                </a:lnTo>
                <a:lnTo>
                  <a:pt x="555364" y="805537"/>
                </a:lnTo>
                <a:close/>
                <a:moveTo>
                  <a:pt x="374121" y="805537"/>
                </a:moveTo>
                <a:lnTo>
                  <a:pt x="374121" y="874720"/>
                </a:lnTo>
                <a:lnTo>
                  <a:pt x="442799" y="874720"/>
                </a:lnTo>
                <a:lnTo>
                  <a:pt x="442799" y="805537"/>
                </a:lnTo>
                <a:close/>
                <a:moveTo>
                  <a:pt x="881045" y="547269"/>
                </a:moveTo>
                <a:lnTo>
                  <a:pt x="976156" y="547269"/>
                </a:lnTo>
                <a:lnTo>
                  <a:pt x="1072533" y="645795"/>
                </a:lnTo>
                <a:lnTo>
                  <a:pt x="966544" y="645795"/>
                </a:lnTo>
                <a:close/>
                <a:moveTo>
                  <a:pt x="448364" y="547269"/>
                </a:moveTo>
                <a:lnTo>
                  <a:pt x="543476" y="547269"/>
                </a:lnTo>
                <a:lnTo>
                  <a:pt x="457976" y="645795"/>
                </a:lnTo>
                <a:lnTo>
                  <a:pt x="351988" y="645795"/>
                </a:lnTo>
                <a:close/>
                <a:moveTo>
                  <a:pt x="712197" y="426356"/>
                </a:moveTo>
                <a:lnTo>
                  <a:pt x="937201" y="685889"/>
                </a:lnTo>
                <a:cubicBezTo>
                  <a:pt x="941797" y="691149"/>
                  <a:pt x="948428" y="694188"/>
                  <a:pt x="955414" y="694236"/>
                </a:cubicBezTo>
                <a:lnTo>
                  <a:pt x="1105796" y="694236"/>
                </a:lnTo>
                <a:lnTo>
                  <a:pt x="1105796" y="1083156"/>
                </a:lnTo>
                <a:lnTo>
                  <a:pt x="801237" y="1083156"/>
                </a:lnTo>
                <a:lnTo>
                  <a:pt x="801237" y="991080"/>
                </a:lnTo>
                <a:cubicBezTo>
                  <a:pt x="801237" y="941939"/>
                  <a:pt x="761400" y="902103"/>
                  <a:pt x="712260" y="902103"/>
                </a:cubicBezTo>
                <a:cubicBezTo>
                  <a:pt x="663119" y="902103"/>
                  <a:pt x="623283" y="941939"/>
                  <a:pt x="623283" y="991080"/>
                </a:cubicBezTo>
                <a:lnTo>
                  <a:pt x="623283" y="1083156"/>
                </a:lnTo>
                <a:lnTo>
                  <a:pt x="318724" y="1083156"/>
                </a:lnTo>
                <a:lnTo>
                  <a:pt x="318724" y="694236"/>
                </a:lnTo>
                <a:lnTo>
                  <a:pt x="468980" y="694236"/>
                </a:lnTo>
                <a:cubicBezTo>
                  <a:pt x="476013" y="694241"/>
                  <a:pt x="482704" y="691196"/>
                  <a:pt x="487319" y="685889"/>
                </a:cubicBezTo>
                <a:close/>
                <a:moveTo>
                  <a:pt x="812747" y="220704"/>
                </a:moveTo>
                <a:cubicBezTo>
                  <a:pt x="800668" y="221908"/>
                  <a:pt x="788849" y="224980"/>
                  <a:pt x="777712" y="229810"/>
                </a:cubicBezTo>
                <a:cubicBezTo>
                  <a:pt x="759120" y="236767"/>
                  <a:pt x="742931" y="242711"/>
                  <a:pt x="722568" y="233099"/>
                </a:cubicBezTo>
                <a:cubicBezTo>
                  <a:pt x="719339" y="231520"/>
                  <a:pt x="715791" y="230698"/>
                  <a:pt x="712197" y="230696"/>
                </a:cubicBezTo>
                <a:cubicBezTo>
                  <a:pt x="698835" y="230765"/>
                  <a:pt x="688040" y="241617"/>
                  <a:pt x="688040" y="254979"/>
                </a:cubicBezTo>
                <a:lnTo>
                  <a:pt x="688040" y="380193"/>
                </a:lnTo>
                <a:lnTo>
                  <a:pt x="585340" y="498576"/>
                </a:lnTo>
                <a:lnTo>
                  <a:pt x="438119" y="498576"/>
                </a:lnTo>
                <a:cubicBezTo>
                  <a:pt x="431589" y="498578"/>
                  <a:pt x="425339" y="501226"/>
                  <a:pt x="420792" y="505912"/>
                </a:cubicBezTo>
                <a:lnTo>
                  <a:pt x="277113" y="653511"/>
                </a:lnTo>
                <a:cubicBezTo>
                  <a:pt x="272747" y="658024"/>
                  <a:pt x="270300" y="664053"/>
                  <a:pt x="270283" y="670333"/>
                </a:cubicBezTo>
                <a:lnTo>
                  <a:pt x="270283" y="1107314"/>
                </a:lnTo>
                <a:cubicBezTo>
                  <a:pt x="270283" y="1120656"/>
                  <a:pt x="281098" y="1131471"/>
                  <a:pt x="294441" y="1131471"/>
                </a:cubicBezTo>
                <a:lnTo>
                  <a:pt x="647440" y="1131471"/>
                </a:lnTo>
                <a:cubicBezTo>
                  <a:pt x="647525" y="1131471"/>
                  <a:pt x="647610" y="1131471"/>
                  <a:pt x="647694" y="1131471"/>
                </a:cubicBezTo>
                <a:cubicBezTo>
                  <a:pt x="660966" y="1131402"/>
                  <a:pt x="671667" y="1120585"/>
                  <a:pt x="671598" y="1107314"/>
                </a:cubicBezTo>
                <a:lnTo>
                  <a:pt x="671598" y="991081"/>
                </a:lnTo>
                <a:cubicBezTo>
                  <a:pt x="671598" y="968659"/>
                  <a:pt x="689775" y="950481"/>
                  <a:pt x="712197" y="950481"/>
                </a:cubicBezTo>
                <a:cubicBezTo>
                  <a:pt x="734619" y="950481"/>
                  <a:pt x="752796" y="968659"/>
                  <a:pt x="752796" y="991081"/>
                </a:cubicBezTo>
                <a:lnTo>
                  <a:pt x="752796" y="1107314"/>
                </a:lnTo>
                <a:cubicBezTo>
                  <a:pt x="752796" y="1107356"/>
                  <a:pt x="752796" y="1107399"/>
                  <a:pt x="752796" y="1107440"/>
                </a:cubicBezTo>
                <a:cubicBezTo>
                  <a:pt x="752866" y="1120782"/>
                  <a:pt x="763739" y="1131541"/>
                  <a:pt x="777080" y="1131471"/>
                </a:cubicBezTo>
                <a:lnTo>
                  <a:pt x="1130586" y="1131471"/>
                </a:lnTo>
                <a:cubicBezTo>
                  <a:pt x="1130628" y="1131471"/>
                  <a:pt x="1130671" y="1131471"/>
                  <a:pt x="1130712" y="1131471"/>
                </a:cubicBezTo>
                <a:cubicBezTo>
                  <a:pt x="1144054" y="1131471"/>
                  <a:pt x="1154870" y="1120656"/>
                  <a:pt x="1154870" y="1107314"/>
                </a:cubicBezTo>
                <a:lnTo>
                  <a:pt x="1153984" y="673242"/>
                </a:lnTo>
                <a:cubicBezTo>
                  <a:pt x="1154045" y="672654"/>
                  <a:pt x="1154045" y="672059"/>
                  <a:pt x="1153984" y="671471"/>
                </a:cubicBezTo>
                <a:cubicBezTo>
                  <a:pt x="1154546" y="664670"/>
                  <a:pt x="1152096" y="657967"/>
                  <a:pt x="1147281" y="653132"/>
                </a:cubicBezTo>
                <a:lnTo>
                  <a:pt x="1003981" y="506670"/>
                </a:lnTo>
                <a:cubicBezTo>
                  <a:pt x="999426" y="501996"/>
                  <a:pt x="993181" y="499352"/>
                  <a:pt x="986654" y="499335"/>
                </a:cubicBezTo>
                <a:lnTo>
                  <a:pt x="839560" y="499335"/>
                </a:lnTo>
                <a:lnTo>
                  <a:pt x="736860" y="380951"/>
                </a:lnTo>
                <a:lnTo>
                  <a:pt x="736860" y="362106"/>
                </a:lnTo>
                <a:cubicBezTo>
                  <a:pt x="739344" y="362290"/>
                  <a:pt x="741838" y="362290"/>
                  <a:pt x="744322" y="362106"/>
                </a:cubicBezTo>
                <a:cubicBezTo>
                  <a:pt x="757475" y="361402"/>
                  <a:pt x="770364" y="358137"/>
                  <a:pt x="782266" y="352494"/>
                </a:cubicBezTo>
                <a:cubicBezTo>
                  <a:pt x="798062" y="344168"/>
                  <a:pt x="816268" y="341618"/>
                  <a:pt x="833742" y="345285"/>
                </a:cubicBezTo>
                <a:cubicBezTo>
                  <a:pt x="840948" y="347068"/>
                  <a:pt x="848573" y="345385"/>
                  <a:pt x="854358" y="340731"/>
                </a:cubicBezTo>
                <a:cubicBezTo>
                  <a:pt x="860196" y="336169"/>
                  <a:pt x="863602" y="329169"/>
                  <a:pt x="863591" y="321760"/>
                </a:cubicBezTo>
                <a:lnTo>
                  <a:pt x="863591" y="254979"/>
                </a:lnTo>
                <a:cubicBezTo>
                  <a:pt x="863559" y="248518"/>
                  <a:pt x="860967" y="242332"/>
                  <a:pt x="856382" y="237778"/>
                </a:cubicBezTo>
                <a:cubicBezTo>
                  <a:pt x="845048" y="225958"/>
                  <a:pt x="829093" y="219714"/>
                  <a:pt x="812747" y="220704"/>
                </a:cubicBezTo>
                <a:close/>
                <a:moveTo>
                  <a:pt x="712197" y="0"/>
                </a:moveTo>
                <a:cubicBezTo>
                  <a:pt x="712239" y="0"/>
                  <a:pt x="712282" y="0"/>
                  <a:pt x="712323" y="0"/>
                </a:cubicBezTo>
                <a:cubicBezTo>
                  <a:pt x="1105589" y="0"/>
                  <a:pt x="1424394" y="318805"/>
                  <a:pt x="1424394" y="712070"/>
                </a:cubicBezTo>
                <a:cubicBezTo>
                  <a:pt x="1424394" y="712112"/>
                  <a:pt x="1424394" y="712155"/>
                  <a:pt x="1424394" y="712197"/>
                </a:cubicBezTo>
                <a:cubicBezTo>
                  <a:pt x="1424394" y="1105533"/>
                  <a:pt x="1105533" y="1424394"/>
                  <a:pt x="712197" y="1424394"/>
                </a:cubicBezTo>
                <a:cubicBezTo>
                  <a:pt x="318861" y="1424394"/>
                  <a:pt x="0" y="1105533"/>
                  <a:pt x="0" y="712197"/>
                </a:cubicBezTo>
                <a:cubicBezTo>
                  <a:pt x="0" y="318861"/>
                  <a:pt x="318861" y="0"/>
                  <a:pt x="712197" y="0"/>
                </a:cubicBezTo>
                <a:close/>
              </a:path>
            </a:pathLst>
          </a:custGeom>
          <a:solidFill>
            <a:srgbClr val="7EABA6"/>
          </a:solidFill>
          <a:ln w="0">
            <a:solidFill>
              <a:srgbClr val="7EABA6">
                <a:alpha val="0"/>
              </a:srgbClr>
            </a:solidFill>
          </a:ln>
        </p:spPr>
        <p:txBody>
          <a:bodyPr wrap="square" lIns="0" rIns="0" anchor="ctr">
            <a:noAutofit/>
          </a:bodyPr>
          <a:lstStyle>
            <a:lvl1pPr marL="0" indent="0" algn="ctr">
              <a:buNone/>
              <a:defRPr sz="900" b="1">
                <a:solidFill>
                  <a:schemeClr val="bg1"/>
                </a:solidFill>
              </a:defRPr>
            </a:lvl1pPr>
          </a:lstStyle>
          <a:p>
            <a:pPr lvl="0"/>
            <a:r>
              <a:rPr lang="en-US"/>
              <a:t>    </a:t>
            </a:r>
            <a:endParaRPr lang="en-US" dirty="0"/>
          </a:p>
        </p:txBody>
      </p:sp>
      <p:sp>
        <p:nvSpPr>
          <p:cNvPr id="170" name="Text Placeholder 50">
            <a:extLst>
              <a:ext uri="{FF2B5EF4-FFF2-40B4-BE49-F238E27FC236}">
                <a16:creationId xmlns:a16="http://schemas.microsoft.com/office/drawing/2014/main" id="{B74B41DB-FFBE-9E44-B682-EFB4B118AF87}"/>
              </a:ext>
            </a:extLst>
          </p:cNvPr>
          <p:cNvSpPr>
            <a:spLocks noGrp="1"/>
          </p:cNvSpPr>
          <p:nvPr>
            <p:ph type="body" sz="quarter" idx="40" hasCustomPrompt="1"/>
          </p:nvPr>
        </p:nvSpPr>
        <p:spPr>
          <a:xfrm>
            <a:off x="2464038" y="3255570"/>
            <a:ext cx="474549" cy="474519"/>
          </a:xfrm>
          <a:custGeom>
            <a:avLst/>
            <a:gdLst>
              <a:gd name="connsiteX0" fmla="*/ 977421 w 1424394"/>
              <a:gd name="connsiteY0" fmla="*/ 921390 h 1424394"/>
              <a:gd name="connsiteX1" fmla="*/ 977674 w 1424394"/>
              <a:gd name="connsiteY1" fmla="*/ 990574 h 1424394"/>
              <a:gd name="connsiteX2" fmla="*/ 1046478 w 1424394"/>
              <a:gd name="connsiteY2" fmla="*/ 990574 h 1424394"/>
              <a:gd name="connsiteX3" fmla="*/ 1046478 w 1424394"/>
              <a:gd name="connsiteY3" fmla="*/ 921390 h 1424394"/>
              <a:gd name="connsiteX4" fmla="*/ 865488 w 1424394"/>
              <a:gd name="connsiteY4" fmla="*/ 921390 h 1424394"/>
              <a:gd name="connsiteX5" fmla="*/ 865488 w 1424394"/>
              <a:gd name="connsiteY5" fmla="*/ 990574 h 1424394"/>
              <a:gd name="connsiteX6" fmla="*/ 934418 w 1424394"/>
              <a:gd name="connsiteY6" fmla="*/ 990574 h 1424394"/>
              <a:gd name="connsiteX7" fmla="*/ 934671 w 1424394"/>
              <a:gd name="connsiteY7" fmla="*/ 921390 h 1424394"/>
              <a:gd name="connsiteX8" fmla="*/ 486181 w 1424394"/>
              <a:gd name="connsiteY8" fmla="*/ 921390 h 1424394"/>
              <a:gd name="connsiteX9" fmla="*/ 486181 w 1424394"/>
              <a:gd name="connsiteY9" fmla="*/ 990574 h 1424394"/>
              <a:gd name="connsiteX10" fmla="*/ 554985 w 1424394"/>
              <a:gd name="connsiteY10" fmla="*/ 990574 h 1424394"/>
              <a:gd name="connsiteX11" fmla="*/ 555364 w 1424394"/>
              <a:gd name="connsiteY11" fmla="*/ 921390 h 1424394"/>
              <a:gd name="connsiteX12" fmla="*/ 374121 w 1424394"/>
              <a:gd name="connsiteY12" fmla="*/ 921390 h 1424394"/>
              <a:gd name="connsiteX13" fmla="*/ 374121 w 1424394"/>
              <a:gd name="connsiteY13" fmla="*/ 990574 h 1424394"/>
              <a:gd name="connsiteX14" fmla="*/ 442799 w 1424394"/>
              <a:gd name="connsiteY14" fmla="*/ 990574 h 1424394"/>
              <a:gd name="connsiteX15" fmla="*/ 442799 w 1424394"/>
              <a:gd name="connsiteY15" fmla="*/ 921390 h 1424394"/>
              <a:gd name="connsiteX16" fmla="*/ 977421 w 1424394"/>
              <a:gd name="connsiteY16" fmla="*/ 805537 h 1424394"/>
              <a:gd name="connsiteX17" fmla="*/ 977674 w 1424394"/>
              <a:gd name="connsiteY17" fmla="*/ 874720 h 1424394"/>
              <a:gd name="connsiteX18" fmla="*/ 1046478 w 1424394"/>
              <a:gd name="connsiteY18" fmla="*/ 874720 h 1424394"/>
              <a:gd name="connsiteX19" fmla="*/ 1046478 w 1424394"/>
              <a:gd name="connsiteY19" fmla="*/ 805537 h 1424394"/>
              <a:gd name="connsiteX20" fmla="*/ 865488 w 1424394"/>
              <a:gd name="connsiteY20" fmla="*/ 805537 h 1424394"/>
              <a:gd name="connsiteX21" fmla="*/ 865488 w 1424394"/>
              <a:gd name="connsiteY21" fmla="*/ 874720 h 1424394"/>
              <a:gd name="connsiteX22" fmla="*/ 934418 w 1424394"/>
              <a:gd name="connsiteY22" fmla="*/ 874720 h 1424394"/>
              <a:gd name="connsiteX23" fmla="*/ 934671 w 1424394"/>
              <a:gd name="connsiteY23" fmla="*/ 805537 h 1424394"/>
              <a:gd name="connsiteX24" fmla="*/ 486181 w 1424394"/>
              <a:gd name="connsiteY24" fmla="*/ 805537 h 1424394"/>
              <a:gd name="connsiteX25" fmla="*/ 486181 w 1424394"/>
              <a:gd name="connsiteY25" fmla="*/ 874720 h 1424394"/>
              <a:gd name="connsiteX26" fmla="*/ 554985 w 1424394"/>
              <a:gd name="connsiteY26" fmla="*/ 874720 h 1424394"/>
              <a:gd name="connsiteX27" fmla="*/ 555364 w 1424394"/>
              <a:gd name="connsiteY27" fmla="*/ 805537 h 1424394"/>
              <a:gd name="connsiteX28" fmla="*/ 374121 w 1424394"/>
              <a:gd name="connsiteY28" fmla="*/ 805537 h 1424394"/>
              <a:gd name="connsiteX29" fmla="*/ 374121 w 1424394"/>
              <a:gd name="connsiteY29" fmla="*/ 874720 h 1424394"/>
              <a:gd name="connsiteX30" fmla="*/ 442799 w 1424394"/>
              <a:gd name="connsiteY30" fmla="*/ 874720 h 1424394"/>
              <a:gd name="connsiteX31" fmla="*/ 442799 w 1424394"/>
              <a:gd name="connsiteY31" fmla="*/ 805537 h 1424394"/>
              <a:gd name="connsiteX32" fmla="*/ 881045 w 1424394"/>
              <a:gd name="connsiteY32" fmla="*/ 547269 h 1424394"/>
              <a:gd name="connsiteX33" fmla="*/ 976156 w 1424394"/>
              <a:gd name="connsiteY33" fmla="*/ 547269 h 1424394"/>
              <a:gd name="connsiteX34" fmla="*/ 1072533 w 1424394"/>
              <a:gd name="connsiteY34" fmla="*/ 645795 h 1424394"/>
              <a:gd name="connsiteX35" fmla="*/ 966544 w 1424394"/>
              <a:gd name="connsiteY35" fmla="*/ 645795 h 1424394"/>
              <a:gd name="connsiteX36" fmla="*/ 448364 w 1424394"/>
              <a:gd name="connsiteY36" fmla="*/ 547269 h 1424394"/>
              <a:gd name="connsiteX37" fmla="*/ 543476 w 1424394"/>
              <a:gd name="connsiteY37" fmla="*/ 547269 h 1424394"/>
              <a:gd name="connsiteX38" fmla="*/ 457976 w 1424394"/>
              <a:gd name="connsiteY38" fmla="*/ 645795 h 1424394"/>
              <a:gd name="connsiteX39" fmla="*/ 351988 w 1424394"/>
              <a:gd name="connsiteY39" fmla="*/ 645795 h 1424394"/>
              <a:gd name="connsiteX40" fmla="*/ 712197 w 1424394"/>
              <a:gd name="connsiteY40" fmla="*/ 426356 h 1424394"/>
              <a:gd name="connsiteX41" fmla="*/ 937201 w 1424394"/>
              <a:gd name="connsiteY41" fmla="*/ 685889 h 1424394"/>
              <a:gd name="connsiteX42" fmla="*/ 955414 w 1424394"/>
              <a:gd name="connsiteY42" fmla="*/ 694236 h 1424394"/>
              <a:gd name="connsiteX43" fmla="*/ 1105796 w 1424394"/>
              <a:gd name="connsiteY43" fmla="*/ 694236 h 1424394"/>
              <a:gd name="connsiteX44" fmla="*/ 1105796 w 1424394"/>
              <a:gd name="connsiteY44" fmla="*/ 1083156 h 1424394"/>
              <a:gd name="connsiteX45" fmla="*/ 801237 w 1424394"/>
              <a:gd name="connsiteY45" fmla="*/ 1083156 h 1424394"/>
              <a:gd name="connsiteX46" fmla="*/ 801237 w 1424394"/>
              <a:gd name="connsiteY46" fmla="*/ 991080 h 1424394"/>
              <a:gd name="connsiteX47" fmla="*/ 712260 w 1424394"/>
              <a:gd name="connsiteY47" fmla="*/ 902103 h 1424394"/>
              <a:gd name="connsiteX48" fmla="*/ 623283 w 1424394"/>
              <a:gd name="connsiteY48" fmla="*/ 991080 h 1424394"/>
              <a:gd name="connsiteX49" fmla="*/ 623283 w 1424394"/>
              <a:gd name="connsiteY49" fmla="*/ 1083156 h 1424394"/>
              <a:gd name="connsiteX50" fmla="*/ 318724 w 1424394"/>
              <a:gd name="connsiteY50" fmla="*/ 1083156 h 1424394"/>
              <a:gd name="connsiteX51" fmla="*/ 318724 w 1424394"/>
              <a:gd name="connsiteY51" fmla="*/ 694236 h 1424394"/>
              <a:gd name="connsiteX52" fmla="*/ 468980 w 1424394"/>
              <a:gd name="connsiteY52" fmla="*/ 694236 h 1424394"/>
              <a:gd name="connsiteX53" fmla="*/ 487319 w 1424394"/>
              <a:gd name="connsiteY53" fmla="*/ 685889 h 1424394"/>
              <a:gd name="connsiteX54" fmla="*/ 812747 w 1424394"/>
              <a:gd name="connsiteY54" fmla="*/ 220704 h 1424394"/>
              <a:gd name="connsiteX55" fmla="*/ 777712 w 1424394"/>
              <a:gd name="connsiteY55" fmla="*/ 229810 h 1424394"/>
              <a:gd name="connsiteX56" fmla="*/ 722568 w 1424394"/>
              <a:gd name="connsiteY56" fmla="*/ 233099 h 1424394"/>
              <a:gd name="connsiteX57" fmla="*/ 712197 w 1424394"/>
              <a:gd name="connsiteY57" fmla="*/ 230696 h 1424394"/>
              <a:gd name="connsiteX58" fmla="*/ 688040 w 1424394"/>
              <a:gd name="connsiteY58" fmla="*/ 254979 h 1424394"/>
              <a:gd name="connsiteX59" fmla="*/ 688040 w 1424394"/>
              <a:gd name="connsiteY59" fmla="*/ 380193 h 1424394"/>
              <a:gd name="connsiteX60" fmla="*/ 585340 w 1424394"/>
              <a:gd name="connsiteY60" fmla="*/ 498576 h 1424394"/>
              <a:gd name="connsiteX61" fmla="*/ 438119 w 1424394"/>
              <a:gd name="connsiteY61" fmla="*/ 498576 h 1424394"/>
              <a:gd name="connsiteX62" fmla="*/ 420792 w 1424394"/>
              <a:gd name="connsiteY62" fmla="*/ 505912 h 1424394"/>
              <a:gd name="connsiteX63" fmla="*/ 277113 w 1424394"/>
              <a:gd name="connsiteY63" fmla="*/ 653511 h 1424394"/>
              <a:gd name="connsiteX64" fmla="*/ 270283 w 1424394"/>
              <a:gd name="connsiteY64" fmla="*/ 670333 h 1424394"/>
              <a:gd name="connsiteX65" fmla="*/ 270283 w 1424394"/>
              <a:gd name="connsiteY65" fmla="*/ 1107314 h 1424394"/>
              <a:gd name="connsiteX66" fmla="*/ 294441 w 1424394"/>
              <a:gd name="connsiteY66" fmla="*/ 1131471 h 1424394"/>
              <a:gd name="connsiteX67" fmla="*/ 647440 w 1424394"/>
              <a:gd name="connsiteY67" fmla="*/ 1131471 h 1424394"/>
              <a:gd name="connsiteX68" fmla="*/ 647694 w 1424394"/>
              <a:gd name="connsiteY68" fmla="*/ 1131471 h 1424394"/>
              <a:gd name="connsiteX69" fmla="*/ 671598 w 1424394"/>
              <a:gd name="connsiteY69" fmla="*/ 1107314 h 1424394"/>
              <a:gd name="connsiteX70" fmla="*/ 671598 w 1424394"/>
              <a:gd name="connsiteY70" fmla="*/ 991081 h 1424394"/>
              <a:gd name="connsiteX71" fmla="*/ 712197 w 1424394"/>
              <a:gd name="connsiteY71" fmla="*/ 950481 h 1424394"/>
              <a:gd name="connsiteX72" fmla="*/ 752796 w 1424394"/>
              <a:gd name="connsiteY72" fmla="*/ 991081 h 1424394"/>
              <a:gd name="connsiteX73" fmla="*/ 752796 w 1424394"/>
              <a:gd name="connsiteY73" fmla="*/ 1107314 h 1424394"/>
              <a:gd name="connsiteX74" fmla="*/ 752796 w 1424394"/>
              <a:gd name="connsiteY74" fmla="*/ 1107440 h 1424394"/>
              <a:gd name="connsiteX75" fmla="*/ 777080 w 1424394"/>
              <a:gd name="connsiteY75" fmla="*/ 1131471 h 1424394"/>
              <a:gd name="connsiteX76" fmla="*/ 1130586 w 1424394"/>
              <a:gd name="connsiteY76" fmla="*/ 1131471 h 1424394"/>
              <a:gd name="connsiteX77" fmla="*/ 1130712 w 1424394"/>
              <a:gd name="connsiteY77" fmla="*/ 1131471 h 1424394"/>
              <a:gd name="connsiteX78" fmla="*/ 1154870 w 1424394"/>
              <a:gd name="connsiteY78" fmla="*/ 1107314 h 1424394"/>
              <a:gd name="connsiteX79" fmla="*/ 1153984 w 1424394"/>
              <a:gd name="connsiteY79" fmla="*/ 673242 h 1424394"/>
              <a:gd name="connsiteX80" fmla="*/ 1153984 w 1424394"/>
              <a:gd name="connsiteY80" fmla="*/ 671471 h 1424394"/>
              <a:gd name="connsiteX81" fmla="*/ 1147281 w 1424394"/>
              <a:gd name="connsiteY81" fmla="*/ 653132 h 1424394"/>
              <a:gd name="connsiteX82" fmla="*/ 1003981 w 1424394"/>
              <a:gd name="connsiteY82" fmla="*/ 506670 h 1424394"/>
              <a:gd name="connsiteX83" fmla="*/ 986654 w 1424394"/>
              <a:gd name="connsiteY83" fmla="*/ 499335 h 1424394"/>
              <a:gd name="connsiteX84" fmla="*/ 839560 w 1424394"/>
              <a:gd name="connsiteY84" fmla="*/ 499335 h 1424394"/>
              <a:gd name="connsiteX85" fmla="*/ 736860 w 1424394"/>
              <a:gd name="connsiteY85" fmla="*/ 380951 h 1424394"/>
              <a:gd name="connsiteX86" fmla="*/ 736860 w 1424394"/>
              <a:gd name="connsiteY86" fmla="*/ 362106 h 1424394"/>
              <a:gd name="connsiteX87" fmla="*/ 744322 w 1424394"/>
              <a:gd name="connsiteY87" fmla="*/ 362106 h 1424394"/>
              <a:gd name="connsiteX88" fmla="*/ 782266 w 1424394"/>
              <a:gd name="connsiteY88" fmla="*/ 352494 h 1424394"/>
              <a:gd name="connsiteX89" fmla="*/ 833742 w 1424394"/>
              <a:gd name="connsiteY89" fmla="*/ 345285 h 1424394"/>
              <a:gd name="connsiteX90" fmla="*/ 854358 w 1424394"/>
              <a:gd name="connsiteY90" fmla="*/ 340731 h 1424394"/>
              <a:gd name="connsiteX91" fmla="*/ 863591 w 1424394"/>
              <a:gd name="connsiteY91" fmla="*/ 321760 h 1424394"/>
              <a:gd name="connsiteX92" fmla="*/ 863591 w 1424394"/>
              <a:gd name="connsiteY92" fmla="*/ 254979 h 1424394"/>
              <a:gd name="connsiteX93" fmla="*/ 856382 w 1424394"/>
              <a:gd name="connsiteY93" fmla="*/ 237778 h 1424394"/>
              <a:gd name="connsiteX94" fmla="*/ 812747 w 1424394"/>
              <a:gd name="connsiteY94" fmla="*/ 220704 h 1424394"/>
              <a:gd name="connsiteX95" fmla="*/ 712197 w 1424394"/>
              <a:gd name="connsiteY95" fmla="*/ 0 h 1424394"/>
              <a:gd name="connsiteX96" fmla="*/ 712323 w 1424394"/>
              <a:gd name="connsiteY96" fmla="*/ 0 h 1424394"/>
              <a:gd name="connsiteX97" fmla="*/ 1424394 w 1424394"/>
              <a:gd name="connsiteY97" fmla="*/ 712070 h 1424394"/>
              <a:gd name="connsiteX98" fmla="*/ 1424394 w 1424394"/>
              <a:gd name="connsiteY98" fmla="*/ 712197 h 1424394"/>
              <a:gd name="connsiteX99" fmla="*/ 712197 w 1424394"/>
              <a:gd name="connsiteY99" fmla="*/ 1424394 h 1424394"/>
              <a:gd name="connsiteX100" fmla="*/ 0 w 1424394"/>
              <a:gd name="connsiteY100" fmla="*/ 712197 h 1424394"/>
              <a:gd name="connsiteX101" fmla="*/ 712197 w 1424394"/>
              <a:gd name="connsiteY101" fmla="*/ 0 h 142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24394" h="1424394">
                <a:moveTo>
                  <a:pt x="977421" y="921390"/>
                </a:moveTo>
                <a:lnTo>
                  <a:pt x="977674" y="990574"/>
                </a:lnTo>
                <a:lnTo>
                  <a:pt x="1046478" y="990574"/>
                </a:lnTo>
                <a:lnTo>
                  <a:pt x="1046478" y="921390"/>
                </a:lnTo>
                <a:close/>
                <a:moveTo>
                  <a:pt x="865488" y="921390"/>
                </a:moveTo>
                <a:lnTo>
                  <a:pt x="865488" y="990574"/>
                </a:lnTo>
                <a:lnTo>
                  <a:pt x="934418" y="990574"/>
                </a:lnTo>
                <a:lnTo>
                  <a:pt x="934671" y="921390"/>
                </a:lnTo>
                <a:close/>
                <a:moveTo>
                  <a:pt x="486181" y="921390"/>
                </a:moveTo>
                <a:lnTo>
                  <a:pt x="486181" y="990574"/>
                </a:lnTo>
                <a:lnTo>
                  <a:pt x="554985" y="990574"/>
                </a:lnTo>
                <a:lnTo>
                  <a:pt x="555364" y="921390"/>
                </a:lnTo>
                <a:close/>
                <a:moveTo>
                  <a:pt x="374121" y="921390"/>
                </a:moveTo>
                <a:lnTo>
                  <a:pt x="374121" y="990574"/>
                </a:lnTo>
                <a:lnTo>
                  <a:pt x="442799" y="990574"/>
                </a:lnTo>
                <a:lnTo>
                  <a:pt x="442799" y="921390"/>
                </a:lnTo>
                <a:close/>
                <a:moveTo>
                  <a:pt x="977421" y="805537"/>
                </a:moveTo>
                <a:lnTo>
                  <a:pt x="977674" y="874720"/>
                </a:lnTo>
                <a:lnTo>
                  <a:pt x="1046478" y="874720"/>
                </a:lnTo>
                <a:lnTo>
                  <a:pt x="1046478" y="805537"/>
                </a:lnTo>
                <a:close/>
                <a:moveTo>
                  <a:pt x="865488" y="805537"/>
                </a:moveTo>
                <a:lnTo>
                  <a:pt x="865488" y="874720"/>
                </a:lnTo>
                <a:lnTo>
                  <a:pt x="934418" y="874720"/>
                </a:lnTo>
                <a:lnTo>
                  <a:pt x="934671" y="805537"/>
                </a:lnTo>
                <a:close/>
                <a:moveTo>
                  <a:pt x="486181" y="805537"/>
                </a:moveTo>
                <a:lnTo>
                  <a:pt x="486181" y="874720"/>
                </a:lnTo>
                <a:lnTo>
                  <a:pt x="554985" y="874720"/>
                </a:lnTo>
                <a:lnTo>
                  <a:pt x="555364" y="805537"/>
                </a:lnTo>
                <a:close/>
                <a:moveTo>
                  <a:pt x="374121" y="805537"/>
                </a:moveTo>
                <a:lnTo>
                  <a:pt x="374121" y="874720"/>
                </a:lnTo>
                <a:lnTo>
                  <a:pt x="442799" y="874720"/>
                </a:lnTo>
                <a:lnTo>
                  <a:pt x="442799" y="805537"/>
                </a:lnTo>
                <a:close/>
                <a:moveTo>
                  <a:pt x="881045" y="547269"/>
                </a:moveTo>
                <a:lnTo>
                  <a:pt x="976156" y="547269"/>
                </a:lnTo>
                <a:lnTo>
                  <a:pt x="1072533" y="645795"/>
                </a:lnTo>
                <a:lnTo>
                  <a:pt x="966544" y="645795"/>
                </a:lnTo>
                <a:close/>
                <a:moveTo>
                  <a:pt x="448364" y="547269"/>
                </a:moveTo>
                <a:lnTo>
                  <a:pt x="543476" y="547269"/>
                </a:lnTo>
                <a:lnTo>
                  <a:pt x="457976" y="645795"/>
                </a:lnTo>
                <a:lnTo>
                  <a:pt x="351988" y="645795"/>
                </a:lnTo>
                <a:close/>
                <a:moveTo>
                  <a:pt x="712197" y="426356"/>
                </a:moveTo>
                <a:lnTo>
                  <a:pt x="937201" y="685889"/>
                </a:lnTo>
                <a:cubicBezTo>
                  <a:pt x="941797" y="691149"/>
                  <a:pt x="948428" y="694188"/>
                  <a:pt x="955414" y="694236"/>
                </a:cubicBezTo>
                <a:lnTo>
                  <a:pt x="1105796" y="694236"/>
                </a:lnTo>
                <a:lnTo>
                  <a:pt x="1105796" y="1083156"/>
                </a:lnTo>
                <a:lnTo>
                  <a:pt x="801237" y="1083156"/>
                </a:lnTo>
                <a:lnTo>
                  <a:pt x="801237" y="991080"/>
                </a:lnTo>
                <a:cubicBezTo>
                  <a:pt x="801237" y="941939"/>
                  <a:pt x="761400" y="902103"/>
                  <a:pt x="712260" y="902103"/>
                </a:cubicBezTo>
                <a:cubicBezTo>
                  <a:pt x="663119" y="902103"/>
                  <a:pt x="623283" y="941939"/>
                  <a:pt x="623283" y="991080"/>
                </a:cubicBezTo>
                <a:lnTo>
                  <a:pt x="623283" y="1083156"/>
                </a:lnTo>
                <a:lnTo>
                  <a:pt x="318724" y="1083156"/>
                </a:lnTo>
                <a:lnTo>
                  <a:pt x="318724" y="694236"/>
                </a:lnTo>
                <a:lnTo>
                  <a:pt x="468980" y="694236"/>
                </a:lnTo>
                <a:cubicBezTo>
                  <a:pt x="476013" y="694241"/>
                  <a:pt x="482704" y="691196"/>
                  <a:pt x="487319" y="685889"/>
                </a:cubicBezTo>
                <a:close/>
                <a:moveTo>
                  <a:pt x="812747" y="220704"/>
                </a:moveTo>
                <a:cubicBezTo>
                  <a:pt x="800668" y="221908"/>
                  <a:pt x="788849" y="224980"/>
                  <a:pt x="777712" y="229810"/>
                </a:cubicBezTo>
                <a:cubicBezTo>
                  <a:pt x="759120" y="236767"/>
                  <a:pt x="742931" y="242711"/>
                  <a:pt x="722568" y="233099"/>
                </a:cubicBezTo>
                <a:cubicBezTo>
                  <a:pt x="719339" y="231520"/>
                  <a:pt x="715791" y="230698"/>
                  <a:pt x="712197" y="230696"/>
                </a:cubicBezTo>
                <a:cubicBezTo>
                  <a:pt x="698835" y="230765"/>
                  <a:pt x="688040" y="241617"/>
                  <a:pt x="688040" y="254979"/>
                </a:cubicBezTo>
                <a:lnTo>
                  <a:pt x="688040" y="380193"/>
                </a:lnTo>
                <a:lnTo>
                  <a:pt x="585340" y="498576"/>
                </a:lnTo>
                <a:lnTo>
                  <a:pt x="438119" y="498576"/>
                </a:lnTo>
                <a:cubicBezTo>
                  <a:pt x="431589" y="498578"/>
                  <a:pt x="425339" y="501226"/>
                  <a:pt x="420792" y="505912"/>
                </a:cubicBezTo>
                <a:lnTo>
                  <a:pt x="277113" y="653511"/>
                </a:lnTo>
                <a:cubicBezTo>
                  <a:pt x="272747" y="658024"/>
                  <a:pt x="270300" y="664053"/>
                  <a:pt x="270283" y="670333"/>
                </a:cubicBezTo>
                <a:lnTo>
                  <a:pt x="270283" y="1107314"/>
                </a:lnTo>
                <a:cubicBezTo>
                  <a:pt x="270283" y="1120656"/>
                  <a:pt x="281098" y="1131471"/>
                  <a:pt x="294441" y="1131471"/>
                </a:cubicBezTo>
                <a:lnTo>
                  <a:pt x="647440" y="1131471"/>
                </a:lnTo>
                <a:cubicBezTo>
                  <a:pt x="647525" y="1131471"/>
                  <a:pt x="647610" y="1131471"/>
                  <a:pt x="647694" y="1131471"/>
                </a:cubicBezTo>
                <a:cubicBezTo>
                  <a:pt x="660966" y="1131402"/>
                  <a:pt x="671667" y="1120585"/>
                  <a:pt x="671598" y="1107314"/>
                </a:cubicBezTo>
                <a:lnTo>
                  <a:pt x="671598" y="991081"/>
                </a:lnTo>
                <a:cubicBezTo>
                  <a:pt x="671598" y="968659"/>
                  <a:pt x="689775" y="950481"/>
                  <a:pt x="712197" y="950481"/>
                </a:cubicBezTo>
                <a:cubicBezTo>
                  <a:pt x="734619" y="950481"/>
                  <a:pt x="752796" y="968659"/>
                  <a:pt x="752796" y="991081"/>
                </a:cubicBezTo>
                <a:lnTo>
                  <a:pt x="752796" y="1107314"/>
                </a:lnTo>
                <a:cubicBezTo>
                  <a:pt x="752796" y="1107356"/>
                  <a:pt x="752796" y="1107399"/>
                  <a:pt x="752796" y="1107440"/>
                </a:cubicBezTo>
                <a:cubicBezTo>
                  <a:pt x="752866" y="1120782"/>
                  <a:pt x="763739" y="1131541"/>
                  <a:pt x="777080" y="1131471"/>
                </a:cubicBezTo>
                <a:lnTo>
                  <a:pt x="1130586" y="1131471"/>
                </a:lnTo>
                <a:cubicBezTo>
                  <a:pt x="1130628" y="1131471"/>
                  <a:pt x="1130671" y="1131471"/>
                  <a:pt x="1130712" y="1131471"/>
                </a:cubicBezTo>
                <a:cubicBezTo>
                  <a:pt x="1144054" y="1131471"/>
                  <a:pt x="1154870" y="1120656"/>
                  <a:pt x="1154870" y="1107314"/>
                </a:cubicBezTo>
                <a:lnTo>
                  <a:pt x="1153984" y="673242"/>
                </a:lnTo>
                <a:cubicBezTo>
                  <a:pt x="1154045" y="672654"/>
                  <a:pt x="1154045" y="672059"/>
                  <a:pt x="1153984" y="671471"/>
                </a:cubicBezTo>
                <a:cubicBezTo>
                  <a:pt x="1154546" y="664670"/>
                  <a:pt x="1152096" y="657967"/>
                  <a:pt x="1147281" y="653132"/>
                </a:cubicBezTo>
                <a:lnTo>
                  <a:pt x="1003981" y="506670"/>
                </a:lnTo>
                <a:cubicBezTo>
                  <a:pt x="999426" y="501996"/>
                  <a:pt x="993181" y="499352"/>
                  <a:pt x="986654" y="499335"/>
                </a:cubicBezTo>
                <a:lnTo>
                  <a:pt x="839560" y="499335"/>
                </a:lnTo>
                <a:lnTo>
                  <a:pt x="736860" y="380951"/>
                </a:lnTo>
                <a:lnTo>
                  <a:pt x="736860" y="362106"/>
                </a:lnTo>
                <a:cubicBezTo>
                  <a:pt x="739344" y="362290"/>
                  <a:pt x="741838" y="362290"/>
                  <a:pt x="744322" y="362106"/>
                </a:cubicBezTo>
                <a:cubicBezTo>
                  <a:pt x="757475" y="361402"/>
                  <a:pt x="770364" y="358137"/>
                  <a:pt x="782266" y="352494"/>
                </a:cubicBezTo>
                <a:cubicBezTo>
                  <a:pt x="798062" y="344168"/>
                  <a:pt x="816268" y="341618"/>
                  <a:pt x="833742" y="345285"/>
                </a:cubicBezTo>
                <a:cubicBezTo>
                  <a:pt x="840948" y="347068"/>
                  <a:pt x="848573" y="345385"/>
                  <a:pt x="854358" y="340731"/>
                </a:cubicBezTo>
                <a:cubicBezTo>
                  <a:pt x="860196" y="336169"/>
                  <a:pt x="863602" y="329169"/>
                  <a:pt x="863591" y="321760"/>
                </a:cubicBezTo>
                <a:lnTo>
                  <a:pt x="863591" y="254979"/>
                </a:lnTo>
                <a:cubicBezTo>
                  <a:pt x="863559" y="248518"/>
                  <a:pt x="860967" y="242332"/>
                  <a:pt x="856382" y="237778"/>
                </a:cubicBezTo>
                <a:cubicBezTo>
                  <a:pt x="845048" y="225958"/>
                  <a:pt x="829093" y="219714"/>
                  <a:pt x="812747" y="220704"/>
                </a:cubicBezTo>
                <a:close/>
                <a:moveTo>
                  <a:pt x="712197" y="0"/>
                </a:moveTo>
                <a:cubicBezTo>
                  <a:pt x="712239" y="0"/>
                  <a:pt x="712282" y="0"/>
                  <a:pt x="712323" y="0"/>
                </a:cubicBezTo>
                <a:cubicBezTo>
                  <a:pt x="1105589" y="0"/>
                  <a:pt x="1424394" y="318805"/>
                  <a:pt x="1424394" y="712070"/>
                </a:cubicBezTo>
                <a:cubicBezTo>
                  <a:pt x="1424394" y="712112"/>
                  <a:pt x="1424394" y="712155"/>
                  <a:pt x="1424394" y="712197"/>
                </a:cubicBezTo>
                <a:cubicBezTo>
                  <a:pt x="1424394" y="1105533"/>
                  <a:pt x="1105533" y="1424394"/>
                  <a:pt x="712197" y="1424394"/>
                </a:cubicBezTo>
                <a:cubicBezTo>
                  <a:pt x="318861" y="1424394"/>
                  <a:pt x="0" y="1105533"/>
                  <a:pt x="0" y="712197"/>
                </a:cubicBezTo>
                <a:cubicBezTo>
                  <a:pt x="0" y="318861"/>
                  <a:pt x="318861" y="0"/>
                  <a:pt x="712197" y="0"/>
                </a:cubicBezTo>
                <a:close/>
              </a:path>
            </a:pathLst>
          </a:custGeom>
          <a:solidFill>
            <a:srgbClr val="1C95B2"/>
          </a:solidFill>
          <a:ln w="0">
            <a:solidFill>
              <a:srgbClr val="1C95B2">
                <a:alpha val="0"/>
              </a:srgbClr>
            </a:solidFill>
          </a:ln>
        </p:spPr>
        <p:txBody>
          <a:bodyPr wrap="square" lIns="0" rIns="0" anchor="ctr">
            <a:noAutofit/>
          </a:bodyPr>
          <a:lstStyle>
            <a:lvl1pPr marL="0" indent="0" algn="ctr">
              <a:buNone/>
              <a:defRPr sz="900" b="1">
                <a:solidFill>
                  <a:schemeClr val="bg1"/>
                </a:solidFill>
              </a:defRPr>
            </a:lvl1pPr>
          </a:lstStyle>
          <a:p>
            <a:pPr lvl="0"/>
            <a:r>
              <a:rPr lang="en-US"/>
              <a:t>    </a:t>
            </a:r>
            <a:endParaRPr lang="en-US" dirty="0"/>
          </a:p>
        </p:txBody>
      </p:sp>
      <p:sp>
        <p:nvSpPr>
          <p:cNvPr id="171" name="Text Placeholder 51">
            <a:extLst>
              <a:ext uri="{FF2B5EF4-FFF2-40B4-BE49-F238E27FC236}">
                <a16:creationId xmlns:a16="http://schemas.microsoft.com/office/drawing/2014/main" id="{36BAC0A9-8D90-4145-B42C-8BB386F887E6}"/>
              </a:ext>
            </a:extLst>
          </p:cNvPr>
          <p:cNvSpPr>
            <a:spLocks noGrp="1"/>
          </p:cNvSpPr>
          <p:nvPr>
            <p:ph type="body" sz="quarter" idx="41" hasCustomPrompt="1"/>
          </p:nvPr>
        </p:nvSpPr>
        <p:spPr>
          <a:xfrm>
            <a:off x="2464038" y="4393998"/>
            <a:ext cx="474549" cy="474519"/>
          </a:xfrm>
          <a:custGeom>
            <a:avLst/>
            <a:gdLst>
              <a:gd name="connsiteX0" fmla="*/ 977421 w 1424394"/>
              <a:gd name="connsiteY0" fmla="*/ 921390 h 1424394"/>
              <a:gd name="connsiteX1" fmla="*/ 977674 w 1424394"/>
              <a:gd name="connsiteY1" fmla="*/ 990574 h 1424394"/>
              <a:gd name="connsiteX2" fmla="*/ 1046478 w 1424394"/>
              <a:gd name="connsiteY2" fmla="*/ 990574 h 1424394"/>
              <a:gd name="connsiteX3" fmla="*/ 1046478 w 1424394"/>
              <a:gd name="connsiteY3" fmla="*/ 921390 h 1424394"/>
              <a:gd name="connsiteX4" fmla="*/ 865488 w 1424394"/>
              <a:gd name="connsiteY4" fmla="*/ 921390 h 1424394"/>
              <a:gd name="connsiteX5" fmla="*/ 865488 w 1424394"/>
              <a:gd name="connsiteY5" fmla="*/ 990574 h 1424394"/>
              <a:gd name="connsiteX6" fmla="*/ 934418 w 1424394"/>
              <a:gd name="connsiteY6" fmla="*/ 990574 h 1424394"/>
              <a:gd name="connsiteX7" fmla="*/ 934671 w 1424394"/>
              <a:gd name="connsiteY7" fmla="*/ 921390 h 1424394"/>
              <a:gd name="connsiteX8" fmla="*/ 486181 w 1424394"/>
              <a:gd name="connsiteY8" fmla="*/ 921390 h 1424394"/>
              <a:gd name="connsiteX9" fmla="*/ 486181 w 1424394"/>
              <a:gd name="connsiteY9" fmla="*/ 990574 h 1424394"/>
              <a:gd name="connsiteX10" fmla="*/ 554985 w 1424394"/>
              <a:gd name="connsiteY10" fmla="*/ 990574 h 1424394"/>
              <a:gd name="connsiteX11" fmla="*/ 555364 w 1424394"/>
              <a:gd name="connsiteY11" fmla="*/ 921390 h 1424394"/>
              <a:gd name="connsiteX12" fmla="*/ 374121 w 1424394"/>
              <a:gd name="connsiteY12" fmla="*/ 921390 h 1424394"/>
              <a:gd name="connsiteX13" fmla="*/ 374121 w 1424394"/>
              <a:gd name="connsiteY13" fmla="*/ 990574 h 1424394"/>
              <a:gd name="connsiteX14" fmla="*/ 442799 w 1424394"/>
              <a:gd name="connsiteY14" fmla="*/ 990574 h 1424394"/>
              <a:gd name="connsiteX15" fmla="*/ 442799 w 1424394"/>
              <a:gd name="connsiteY15" fmla="*/ 921390 h 1424394"/>
              <a:gd name="connsiteX16" fmla="*/ 977421 w 1424394"/>
              <a:gd name="connsiteY16" fmla="*/ 805537 h 1424394"/>
              <a:gd name="connsiteX17" fmla="*/ 977674 w 1424394"/>
              <a:gd name="connsiteY17" fmla="*/ 874720 h 1424394"/>
              <a:gd name="connsiteX18" fmla="*/ 1046478 w 1424394"/>
              <a:gd name="connsiteY18" fmla="*/ 874720 h 1424394"/>
              <a:gd name="connsiteX19" fmla="*/ 1046478 w 1424394"/>
              <a:gd name="connsiteY19" fmla="*/ 805537 h 1424394"/>
              <a:gd name="connsiteX20" fmla="*/ 865488 w 1424394"/>
              <a:gd name="connsiteY20" fmla="*/ 805537 h 1424394"/>
              <a:gd name="connsiteX21" fmla="*/ 865488 w 1424394"/>
              <a:gd name="connsiteY21" fmla="*/ 874720 h 1424394"/>
              <a:gd name="connsiteX22" fmla="*/ 934418 w 1424394"/>
              <a:gd name="connsiteY22" fmla="*/ 874720 h 1424394"/>
              <a:gd name="connsiteX23" fmla="*/ 934671 w 1424394"/>
              <a:gd name="connsiteY23" fmla="*/ 805537 h 1424394"/>
              <a:gd name="connsiteX24" fmla="*/ 486181 w 1424394"/>
              <a:gd name="connsiteY24" fmla="*/ 805537 h 1424394"/>
              <a:gd name="connsiteX25" fmla="*/ 486181 w 1424394"/>
              <a:gd name="connsiteY25" fmla="*/ 874720 h 1424394"/>
              <a:gd name="connsiteX26" fmla="*/ 554985 w 1424394"/>
              <a:gd name="connsiteY26" fmla="*/ 874720 h 1424394"/>
              <a:gd name="connsiteX27" fmla="*/ 555364 w 1424394"/>
              <a:gd name="connsiteY27" fmla="*/ 805537 h 1424394"/>
              <a:gd name="connsiteX28" fmla="*/ 374121 w 1424394"/>
              <a:gd name="connsiteY28" fmla="*/ 805537 h 1424394"/>
              <a:gd name="connsiteX29" fmla="*/ 374121 w 1424394"/>
              <a:gd name="connsiteY29" fmla="*/ 874720 h 1424394"/>
              <a:gd name="connsiteX30" fmla="*/ 442799 w 1424394"/>
              <a:gd name="connsiteY30" fmla="*/ 874720 h 1424394"/>
              <a:gd name="connsiteX31" fmla="*/ 442799 w 1424394"/>
              <a:gd name="connsiteY31" fmla="*/ 805537 h 1424394"/>
              <a:gd name="connsiteX32" fmla="*/ 881045 w 1424394"/>
              <a:gd name="connsiteY32" fmla="*/ 547269 h 1424394"/>
              <a:gd name="connsiteX33" fmla="*/ 976156 w 1424394"/>
              <a:gd name="connsiteY33" fmla="*/ 547269 h 1424394"/>
              <a:gd name="connsiteX34" fmla="*/ 1072533 w 1424394"/>
              <a:gd name="connsiteY34" fmla="*/ 645795 h 1424394"/>
              <a:gd name="connsiteX35" fmla="*/ 966544 w 1424394"/>
              <a:gd name="connsiteY35" fmla="*/ 645795 h 1424394"/>
              <a:gd name="connsiteX36" fmla="*/ 448364 w 1424394"/>
              <a:gd name="connsiteY36" fmla="*/ 547269 h 1424394"/>
              <a:gd name="connsiteX37" fmla="*/ 543476 w 1424394"/>
              <a:gd name="connsiteY37" fmla="*/ 547269 h 1424394"/>
              <a:gd name="connsiteX38" fmla="*/ 457976 w 1424394"/>
              <a:gd name="connsiteY38" fmla="*/ 645795 h 1424394"/>
              <a:gd name="connsiteX39" fmla="*/ 351988 w 1424394"/>
              <a:gd name="connsiteY39" fmla="*/ 645795 h 1424394"/>
              <a:gd name="connsiteX40" fmla="*/ 712197 w 1424394"/>
              <a:gd name="connsiteY40" fmla="*/ 426356 h 1424394"/>
              <a:gd name="connsiteX41" fmla="*/ 937201 w 1424394"/>
              <a:gd name="connsiteY41" fmla="*/ 685889 h 1424394"/>
              <a:gd name="connsiteX42" fmla="*/ 955414 w 1424394"/>
              <a:gd name="connsiteY42" fmla="*/ 694236 h 1424394"/>
              <a:gd name="connsiteX43" fmla="*/ 1105796 w 1424394"/>
              <a:gd name="connsiteY43" fmla="*/ 694236 h 1424394"/>
              <a:gd name="connsiteX44" fmla="*/ 1105796 w 1424394"/>
              <a:gd name="connsiteY44" fmla="*/ 1083156 h 1424394"/>
              <a:gd name="connsiteX45" fmla="*/ 801237 w 1424394"/>
              <a:gd name="connsiteY45" fmla="*/ 1083156 h 1424394"/>
              <a:gd name="connsiteX46" fmla="*/ 801237 w 1424394"/>
              <a:gd name="connsiteY46" fmla="*/ 991080 h 1424394"/>
              <a:gd name="connsiteX47" fmla="*/ 712260 w 1424394"/>
              <a:gd name="connsiteY47" fmla="*/ 902103 h 1424394"/>
              <a:gd name="connsiteX48" fmla="*/ 623283 w 1424394"/>
              <a:gd name="connsiteY48" fmla="*/ 991080 h 1424394"/>
              <a:gd name="connsiteX49" fmla="*/ 623283 w 1424394"/>
              <a:gd name="connsiteY49" fmla="*/ 1083156 h 1424394"/>
              <a:gd name="connsiteX50" fmla="*/ 318724 w 1424394"/>
              <a:gd name="connsiteY50" fmla="*/ 1083156 h 1424394"/>
              <a:gd name="connsiteX51" fmla="*/ 318724 w 1424394"/>
              <a:gd name="connsiteY51" fmla="*/ 694236 h 1424394"/>
              <a:gd name="connsiteX52" fmla="*/ 468980 w 1424394"/>
              <a:gd name="connsiteY52" fmla="*/ 694236 h 1424394"/>
              <a:gd name="connsiteX53" fmla="*/ 487319 w 1424394"/>
              <a:gd name="connsiteY53" fmla="*/ 685889 h 1424394"/>
              <a:gd name="connsiteX54" fmla="*/ 812747 w 1424394"/>
              <a:gd name="connsiteY54" fmla="*/ 220704 h 1424394"/>
              <a:gd name="connsiteX55" fmla="*/ 777712 w 1424394"/>
              <a:gd name="connsiteY55" fmla="*/ 229810 h 1424394"/>
              <a:gd name="connsiteX56" fmla="*/ 722568 w 1424394"/>
              <a:gd name="connsiteY56" fmla="*/ 233099 h 1424394"/>
              <a:gd name="connsiteX57" fmla="*/ 712197 w 1424394"/>
              <a:gd name="connsiteY57" fmla="*/ 230696 h 1424394"/>
              <a:gd name="connsiteX58" fmla="*/ 688040 w 1424394"/>
              <a:gd name="connsiteY58" fmla="*/ 254979 h 1424394"/>
              <a:gd name="connsiteX59" fmla="*/ 688040 w 1424394"/>
              <a:gd name="connsiteY59" fmla="*/ 380193 h 1424394"/>
              <a:gd name="connsiteX60" fmla="*/ 585340 w 1424394"/>
              <a:gd name="connsiteY60" fmla="*/ 498576 h 1424394"/>
              <a:gd name="connsiteX61" fmla="*/ 438119 w 1424394"/>
              <a:gd name="connsiteY61" fmla="*/ 498576 h 1424394"/>
              <a:gd name="connsiteX62" fmla="*/ 420792 w 1424394"/>
              <a:gd name="connsiteY62" fmla="*/ 505912 h 1424394"/>
              <a:gd name="connsiteX63" fmla="*/ 277113 w 1424394"/>
              <a:gd name="connsiteY63" fmla="*/ 653511 h 1424394"/>
              <a:gd name="connsiteX64" fmla="*/ 270283 w 1424394"/>
              <a:gd name="connsiteY64" fmla="*/ 670333 h 1424394"/>
              <a:gd name="connsiteX65" fmla="*/ 270283 w 1424394"/>
              <a:gd name="connsiteY65" fmla="*/ 1107314 h 1424394"/>
              <a:gd name="connsiteX66" fmla="*/ 294441 w 1424394"/>
              <a:gd name="connsiteY66" fmla="*/ 1131471 h 1424394"/>
              <a:gd name="connsiteX67" fmla="*/ 647440 w 1424394"/>
              <a:gd name="connsiteY67" fmla="*/ 1131471 h 1424394"/>
              <a:gd name="connsiteX68" fmla="*/ 647694 w 1424394"/>
              <a:gd name="connsiteY68" fmla="*/ 1131471 h 1424394"/>
              <a:gd name="connsiteX69" fmla="*/ 671598 w 1424394"/>
              <a:gd name="connsiteY69" fmla="*/ 1107314 h 1424394"/>
              <a:gd name="connsiteX70" fmla="*/ 671598 w 1424394"/>
              <a:gd name="connsiteY70" fmla="*/ 991081 h 1424394"/>
              <a:gd name="connsiteX71" fmla="*/ 712197 w 1424394"/>
              <a:gd name="connsiteY71" fmla="*/ 950481 h 1424394"/>
              <a:gd name="connsiteX72" fmla="*/ 752796 w 1424394"/>
              <a:gd name="connsiteY72" fmla="*/ 991081 h 1424394"/>
              <a:gd name="connsiteX73" fmla="*/ 752796 w 1424394"/>
              <a:gd name="connsiteY73" fmla="*/ 1107314 h 1424394"/>
              <a:gd name="connsiteX74" fmla="*/ 752796 w 1424394"/>
              <a:gd name="connsiteY74" fmla="*/ 1107440 h 1424394"/>
              <a:gd name="connsiteX75" fmla="*/ 777080 w 1424394"/>
              <a:gd name="connsiteY75" fmla="*/ 1131471 h 1424394"/>
              <a:gd name="connsiteX76" fmla="*/ 1130586 w 1424394"/>
              <a:gd name="connsiteY76" fmla="*/ 1131471 h 1424394"/>
              <a:gd name="connsiteX77" fmla="*/ 1130712 w 1424394"/>
              <a:gd name="connsiteY77" fmla="*/ 1131471 h 1424394"/>
              <a:gd name="connsiteX78" fmla="*/ 1154870 w 1424394"/>
              <a:gd name="connsiteY78" fmla="*/ 1107314 h 1424394"/>
              <a:gd name="connsiteX79" fmla="*/ 1153984 w 1424394"/>
              <a:gd name="connsiteY79" fmla="*/ 673242 h 1424394"/>
              <a:gd name="connsiteX80" fmla="*/ 1153984 w 1424394"/>
              <a:gd name="connsiteY80" fmla="*/ 671471 h 1424394"/>
              <a:gd name="connsiteX81" fmla="*/ 1147281 w 1424394"/>
              <a:gd name="connsiteY81" fmla="*/ 653132 h 1424394"/>
              <a:gd name="connsiteX82" fmla="*/ 1003981 w 1424394"/>
              <a:gd name="connsiteY82" fmla="*/ 506670 h 1424394"/>
              <a:gd name="connsiteX83" fmla="*/ 986654 w 1424394"/>
              <a:gd name="connsiteY83" fmla="*/ 499335 h 1424394"/>
              <a:gd name="connsiteX84" fmla="*/ 839560 w 1424394"/>
              <a:gd name="connsiteY84" fmla="*/ 499335 h 1424394"/>
              <a:gd name="connsiteX85" fmla="*/ 736860 w 1424394"/>
              <a:gd name="connsiteY85" fmla="*/ 380951 h 1424394"/>
              <a:gd name="connsiteX86" fmla="*/ 736860 w 1424394"/>
              <a:gd name="connsiteY86" fmla="*/ 362106 h 1424394"/>
              <a:gd name="connsiteX87" fmla="*/ 744322 w 1424394"/>
              <a:gd name="connsiteY87" fmla="*/ 362106 h 1424394"/>
              <a:gd name="connsiteX88" fmla="*/ 782266 w 1424394"/>
              <a:gd name="connsiteY88" fmla="*/ 352494 h 1424394"/>
              <a:gd name="connsiteX89" fmla="*/ 833742 w 1424394"/>
              <a:gd name="connsiteY89" fmla="*/ 345285 h 1424394"/>
              <a:gd name="connsiteX90" fmla="*/ 854358 w 1424394"/>
              <a:gd name="connsiteY90" fmla="*/ 340731 h 1424394"/>
              <a:gd name="connsiteX91" fmla="*/ 863591 w 1424394"/>
              <a:gd name="connsiteY91" fmla="*/ 321760 h 1424394"/>
              <a:gd name="connsiteX92" fmla="*/ 863591 w 1424394"/>
              <a:gd name="connsiteY92" fmla="*/ 254979 h 1424394"/>
              <a:gd name="connsiteX93" fmla="*/ 856382 w 1424394"/>
              <a:gd name="connsiteY93" fmla="*/ 237778 h 1424394"/>
              <a:gd name="connsiteX94" fmla="*/ 812747 w 1424394"/>
              <a:gd name="connsiteY94" fmla="*/ 220704 h 1424394"/>
              <a:gd name="connsiteX95" fmla="*/ 712197 w 1424394"/>
              <a:gd name="connsiteY95" fmla="*/ 0 h 1424394"/>
              <a:gd name="connsiteX96" fmla="*/ 712323 w 1424394"/>
              <a:gd name="connsiteY96" fmla="*/ 0 h 1424394"/>
              <a:gd name="connsiteX97" fmla="*/ 1424394 w 1424394"/>
              <a:gd name="connsiteY97" fmla="*/ 712070 h 1424394"/>
              <a:gd name="connsiteX98" fmla="*/ 1424394 w 1424394"/>
              <a:gd name="connsiteY98" fmla="*/ 712197 h 1424394"/>
              <a:gd name="connsiteX99" fmla="*/ 712197 w 1424394"/>
              <a:gd name="connsiteY99" fmla="*/ 1424394 h 1424394"/>
              <a:gd name="connsiteX100" fmla="*/ 0 w 1424394"/>
              <a:gd name="connsiteY100" fmla="*/ 712197 h 1424394"/>
              <a:gd name="connsiteX101" fmla="*/ 712197 w 1424394"/>
              <a:gd name="connsiteY101" fmla="*/ 0 h 142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24394" h="1424394">
                <a:moveTo>
                  <a:pt x="977421" y="921390"/>
                </a:moveTo>
                <a:lnTo>
                  <a:pt x="977674" y="990574"/>
                </a:lnTo>
                <a:lnTo>
                  <a:pt x="1046478" y="990574"/>
                </a:lnTo>
                <a:lnTo>
                  <a:pt x="1046478" y="921390"/>
                </a:lnTo>
                <a:close/>
                <a:moveTo>
                  <a:pt x="865488" y="921390"/>
                </a:moveTo>
                <a:lnTo>
                  <a:pt x="865488" y="990574"/>
                </a:lnTo>
                <a:lnTo>
                  <a:pt x="934418" y="990574"/>
                </a:lnTo>
                <a:lnTo>
                  <a:pt x="934671" y="921390"/>
                </a:lnTo>
                <a:close/>
                <a:moveTo>
                  <a:pt x="486181" y="921390"/>
                </a:moveTo>
                <a:lnTo>
                  <a:pt x="486181" y="990574"/>
                </a:lnTo>
                <a:lnTo>
                  <a:pt x="554985" y="990574"/>
                </a:lnTo>
                <a:lnTo>
                  <a:pt x="555364" y="921390"/>
                </a:lnTo>
                <a:close/>
                <a:moveTo>
                  <a:pt x="374121" y="921390"/>
                </a:moveTo>
                <a:lnTo>
                  <a:pt x="374121" y="990574"/>
                </a:lnTo>
                <a:lnTo>
                  <a:pt x="442799" y="990574"/>
                </a:lnTo>
                <a:lnTo>
                  <a:pt x="442799" y="921390"/>
                </a:lnTo>
                <a:close/>
                <a:moveTo>
                  <a:pt x="977421" y="805537"/>
                </a:moveTo>
                <a:lnTo>
                  <a:pt x="977674" y="874720"/>
                </a:lnTo>
                <a:lnTo>
                  <a:pt x="1046478" y="874720"/>
                </a:lnTo>
                <a:lnTo>
                  <a:pt x="1046478" y="805537"/>
                </a:lnTo>
                <a:close/>
                <a:moveTo>
                  <a:pt x="865488" y="805537"/>
                </a:moveTo>
                <a:lnTo>
                  <a:pt x="865488" y="874720"/>
                </a:lnTo>
                <a:lnTo>
                  <a:pt x="934418" y="874720"/>
                </a:lnTo>
                <a:lnTo>
                  <a:pt x="934671" y="805537"/>
                </a:lnTo>
                <a:close/>
                <a:moveTo>
                  <a:pt x="486181" y="805537"/>
                </a:moveTo>
                <a:lnTo>
                  <a:pt x="486181" y="874720"/>
                </a:lnTo>
                <a:lnTo>
                  <a:pt x="554985" y="874720"/>
                </a:lnTo>
                <a:lnTo>
                  <a:pt x="555364" y="805537"/>
                </a:lnTo>
                <a:close/>
                <a:moveTo>
                  <a:pt x="374121" y="805537"/>
                </a:moveTo>
                <a:lnTo>
                  <a:pt x="374121" y="874720"/>
                </a:lnTo>
                <a:lnTo>
                  <a:pt x="442799" y="874720"/>
                </a:lnTo>
                <a:lnTo>
                  <a:pt x="442799" y="805537"/>
                </a:lnTo>
                <a:close/>
                <a:moveTo>
                  <a:pt x="881045" y="547269"/>
                </a:moveTo>
                <a:lnTo>
                  <a:pt x="976156" y="547269"/>
                </a:lnTo>
                <a:lnTo>
                  <a:pt x="1072533" y="645795"/>
                </a:lnTo>
                <a:lnTo>
                  <a:pt x="966544" y="645795"/>
                </a:lnTo>
                <a:close/>
                <a:moveTo>
                  <a:pt x="448364" y="547269"/>
                </a:moveTo>
                <a:lnTo>
                  <a:pt x="543476" y="547269"/>
                </a:lnTo>
                <a:lnTo>
                  <a:pt x="457976" y="645795"/>
                </a:lnTo>
                <a:lnTo>
                  <a:pt x="351988" y="645795"/>
                </a:lnTo>
                <a:close/>
                <a:moveTo>
                  <a:pt x="712197" y="426356"/>
                </a:moveTo>
                <a:lnTo>
                  <a:pt x="937201" y="685889"/>
                </a:lnTo>
                <a:cubicBezTo>
                  <a:pt x="941797" y="691149"/>
                  <a:pt x="948428" y="694188"/>
                  <a:pt x="955414" y="694236"/>
                </a:cubicBezTo>
                <a:lnTo>
                  <a:pt x="1105796" y="694236"/>
                </a:lnTo>
                <a:lnTo>
                  <a:pt x="1105796" y="1083156"/>
                </a:lnTo>
                <a:lnTo>
                  <a:pt x="801237" y="1083156"/>
                </a:lnTo>
                <a:lnTo>
                  <a:pt x="801237" y="991080"/>
                </a:lnTo>
                <a:cubicBezTo>
                  <a:pt x="801237" y="941939"/>
                  <a:pt x="761400" y="902103"/>
                  <a:pt x="712260" y="902103"/>
                </a:cubicBezTo>
                <a:cubicBezTo>
                  <a:pt x="663119" y="902103"/>
                  <a:pt x="623283" y="941939"/>
                  <a:pt x="623283" y="991080"/>
                </a:cubicBezTo>
                <a:lnTo>
                  <a:pt x="623283" y="1083156"/>
                </a:lnTo>
                <a:lnTo>
                  <a:pt x="318724" y="1083156"/>
                </a:lnTo>
                <a:lnTo>
                  <a:pt x="318724" y="694236"/>
                </a:lnTo>
                <a:lnTo>
                  <a:pt x="468980" y="694236"/>
                </a:lnTo>
                <a:cubicBezTo>
                  <a:pt x="476013" y="694241"/>
                  <a:pt x="482704" y="691196"/>
                  <a:pt x="487319" y="685889"/>
                </a:cubicBezTo>
                <a:close/>
                <a:moveTo>
                  <a:pt x="812747" y="220704"/>
                </a:moveTo>
                <a:cubicBezTo>
                  <a:pt x="800668" y="221908"/>
                  <a:pt x="788849" y="224980"/>
                  <a:pt x="777712" y="229810"/>
                </a:cubicBezTo>
                <a:cubicBezTo>
                  <a:pt x="759120" y="236767"/>
                  <a:pt x="742931" y="242711"/>
                  <a:pt x="722568" y="233099"/>
                </a:cubicBezTo>
                <a:cubicBezTo>
                  <a:pt x="719339" y="231520"/>
                  <a:pt x="715791" y="230698"/>
                  <a:pt x="712197" y="230696"/>
                </a:cubicBezTo>
                <a:cubicBezTo>
                  <a:pt x="698835" y="230765"/>
                  <a:pt x="688040" y="241617"/>
                  <a:pt x="688040" y="254979"/>
                </a:cubicBezTo>
                <a:lnTo>
                  <a:pt x="688040" y="380193"/>
                </a:lnTo>
                <a:lnTo>
                  <a:pt x="585340" y="498576"/>
                </a:lnTo>
                <a:lnTo>
                  <a:pt x="438119" y="498576"/>
                </a:lnTo>
                <a:cubicBezTo>
                  <a:pt x="431589" y="498578"/>
                  <a:pt x="425339" y="501226"/>
                  <a:pt x="420792" y="505912"/>
                </a:cubicBezTo>
                <a:lnTo>
                  <a:pt x="277113" y="653511"/>
                </a:lnTo>
                <a:cubicBezTo>
                  <a:pt x="272747" y="658024"/>
                  <a:pt x="270300" y="664053"/>
                  <a:pt x="270283" y="670333"/>
                </a:cubicBezTo>
                <a:lnTo>
                  <a:pt x="270283" y="1107314"/>
                </a:lnTo>
                <a:cubicBezTo>
                  <a:pt x="270283" y="1120656"/>
                  <a:pt x="281098" y="1131471"/>
                  <a:pt x="294441" y="1131471"/>
                </a:cubicBezTo>
                <a:lnTo>
                  <a:pt x="647440" y="1131471"/>
                </a:lnTo>
                <a:cubicBezTo>
                  <a:pt x="647525" y="1131471"/>
                  <a:pt x="647610" y="1131471"/>
                  <a:pt x="647694" y="1131471"/>
                </a:cubicBezTo>
                <a:cubicBezTo>
                  <a:pt x="660966" y="1131402"/>
                  <a:pt x="671667" y="1120585"/>
                  <a:pt x="671598" y="1107314"/>
                </a:cubicBezTo>
                <a:lnTo>
                  <a:pt x="671598" y="991081"/>
                </a:lnTo>
                <a:cubicBezTo>
                  <a:pt x="671598" y="968659"/>
                  <a:pt x="689775" y="950481"/>
                  <a:pt x="712197" y="950481"/>
                </a:cubicBezTo>
                <a:cubicBezTo>
                  <a:pt x="734619" y="950481"/>
                  <a:pt x="752796" y="968659"/>
                  <a:pt x="752796" y="991081"/>
                </a:cubicBezTo>
                <a:lnTo>
                  <a:pt x="752796" y="1107314"/>
                </a:lnTo>
                <a:cubicBezTo>
                  <a:pt x="752796" y="1107356"/>
                  <a:pt x="752796" y="1107399"/>
                  <a:pt x="752796" y="1107440"/>
                </a:cubicBezTo>
                <a:cubicBezTo>
                  <a:pt x="752866" y="1120782"/>
                  <a:pt x="763739" y="1131541"/>
                  <a:pt x="777080" y="1131471"/>
                </a:cubicBezTo>
                <a:lnTo>
                  <a:pt x="1130586" y="1131471"/>
                </a:lnTo>
                <a:cubicBezTo>
                  <a:pt x="1130628" y="1131471"/>
                  <a:pt x="1130671" y="1131471"/>
                  <a:pt x="1130712" y="1131471"/>
                </a:cubicBezTo>
                <a:cubicBezTo>
                  <a:pt x="1144054" y="1131471"/>
                  <a:pt x="1154870" y="1120656"/>
                  <a:pt x="1154870" y="1107314"/>
                </a:cubicBezTo>
                <a:lnTo>
                  <a:pt x="1153984" y="673242"/>
                </a:lnTo>
                <a:cubicBezTo>
                  <a:pt x="1154045" y="672654"/>
                  <a:pt x="1154045" y="672059"/>
                  <a:pt x="1153984" y="671471"/>
                </a:cubicBezTo>
                <a:cubicBezTo>
                  <a:pt x="1154546" y="664670"/>
                  <a:pt x="1152096" y="657967"/>
                  <a:pt x="1147281" y="653132"/>
                </a:cubicBezTo>
                <a:lnTo>
                  <a:pt x="1003981" y="506670"/>
                </a:lnTo>
                <a:cubicBezTo>
                  <a:pt x="999426" y="501996"/>
                  <a:pt x="993181" y="499352"/>
                  <a:pt x="986654" y="499335"/>
                </a:cubicBezTo>
                <a:lnTo>
                  <a:pt x="839560" y="499335"/>
                </a:lnTo>
                <a:lnTo>
                  <a:pt x="736860" y="380951"/>
                </a:lnTo>
                <a:lnTo>
                  <a:pt x="736860" y="362106"/>
                </a:lnTo>
                <a:cubicBezTo>
                  <a:pt x="739344" y="362290"/>
                  <a:pt x="741838" y="362290"/>
                  <a:pt x="744322" y="362106"/>
                </a:cubicBezTo>
                <a:cubicBezTo>
                  <a:pt x="757475" y="361402"/>
                  <a:pt x="770364" y="358137"/>
                  <a:pt x="782266" y="352494"/>
                </a:cubicBezTo>
                <a:cubicBezTo>
                  <a:pt x="798062" y="344168"/>
                  <a:pt x="816268" y="341618"/>
                  <a:pt x="833742" y="345285"/>
                </a:cubicBezTo>
                <a:cubicBezTo>
                  <a:pt x="840948" y="347068"/>
                  <a:pt x="848573" y="345385"/>
                  <a:pt x="854358" y="340731"/>
                </a:cubicBezTo>
                <a:cubicBezTo>
                  <a:pt x="860196" y="336169"/>
                  <a:pt x="863602" y="329169"/>
                  <a:pt x="863591" y="321760"/>
                </a:cubicBezTo>
                <a:lnTo>
                  <a:pt x="863591" y="254979"/>
                </a:lnTo>
                <a:cubicBezTo>
                  <a:pt x="863559" y="248518"/>
                  <a:pt x="860967" y="242332"/>
                  <a:pt x="856382" y="237778"/>
                </a:cubicBezTo>
                <a:cubicBezTo>
                  <a:pt x="845048" y="225958"/>
                  <a:pt x="829093" y="219714"/>
                  <a:pt x="812747" y="220704"/>
                </a:cubicBezTo>
                <a:close/>
                <a:moveTo>
                  <a:pt x="712197" y="0"/>
                </a:moveTo>
                <a:cubicBezTo>
                  <a:pt x="712239" y="0"/>
                  <a:pt x="712282" y="0"/>
                  <a:pt x="712323" y="0"/>
                </a:cubicBezTo>
                <a:cubicBezTo>
                  <a:pt x="1105589" y="0"/>
                  <a:pt x="1424394" y="318805"/>
                  <a:pt x="1424394" y="712070"/>
                </a:cubicBezTo>
                <a:cubicBezTo>
                  <a:pt x="1424394" y="712112"/>
                  <a:pt x="1424394" y="712155"/>
                  <a:pt x="1424394" y="712197"/>
                </a:cubicBezTo>
                <a:cubicBezTo>
                  <a:pt x="1424394" y="1105533"/>
                  <a:pt x="1105533" y="1424394"/>
                  <a:pt x="712197" y="1424394"/>
                </a:cubicBezTo>
                <a:cubicBezTo>
                  <a:pt x="318861" y="1424394"/>
                  <a:pt x="0" y="1105533"/>
                  <a:pt x="0" y="712197"/>
                </a:cubicBezTo>
                <a:cubicBezTo>
                  <a:pt x="0" y="318861"/>
                  <a:pt x="318861" y="0"/>
                  <a:pt x="712197" y="0"/>
                </a:cubicBezTo>
                <a:close/>
              </a:path>
            </a:pathLst>
          </a:custGeom>
          <a:solidFill>
            <a:srgbClr val="B9CAF6"/>
          </a:solidFill>
          <a:ln w="0">
            <a:solidFill>
              <a:srgbClr val="B9CAF6">
                <a:alpha val="0"/>
              </a:srgbClr>
            </a:solidFill>
          </a:ln>
        </p:spPr>
        <p:txBody>
          <a:bodyPr wrap="square" lIns="0" rIns="0" anchor="ctr">
            <a:noAutofit/>
          </a:bodyPr>
          <a:lstStyle>
            <a:lvl1pPr marL="0" indent="0" algn="ctr">
              <a:buNone/>
              <a:defRPr sz="900" b="1">
                <a:solidFill>
                  <a:schemeClr val="bg1"/>
                </a:solidFill>
              </a:defRPr>
            </a:lvl1pPr>
          </a:lstStyle>
          <a:p>
            <a:pPr lvl="0"/>
            <a:r>
              <a:rPr lang="en-US"/>
              <a:t>    </a:t>
            </a:r>
            <a:endParaRPr lang="en-US" dirty="0"/>
          </a:p>
        </p:txBody>
      </p:sp>
      <p:sp>
        <p:nvSpPr>
          <p:cNvPr id="172" name="Text Placeholder 16">
            <a:extLst>
              <a:ext uri="{FF2B5EF4-FFF2-40B4-BE49-F238E27FC236}">
                <a16:creationId xmlns:a16="http://schemas.microsoft.com/office/drawing/2014/main" id="{C24D272D-C27E-C240-BE74-9D2C55F27D5B}"/>
              </a:ext>
            </a:extLst>
          </p:cNvPr>
          <p:cNvSpPr>
            <a:spLocks noGrp="1"/>
          </p:cNvSpPr>
          <p:nvPr>
            <p:ph type="body" sz="quarter" idx="13" hasCustomPrompt="1"/>
          </p:nvPr>
        </p:nvSpPr>
        <p:spPr>
          <a:xfrm>
            <a:off x="2589603" y="3418152"/>
            <a:ext cx="220161" cy="177612"/>
          </a:xfrm>
          <a:prstGeom prst="rect">
            <a:avLst/>
          </a:prstGeom>
        </p:spPr>
        <p:txBody>
          <a:bodyPr lIns="0" rIns="0" anchor="ctr">
            <a:noAutofit/>
          </a:bodyPr>
          <a:lstStyle>
            <a:lvl1pPr marL="0" indent="0" algn="ctr">
              <a:buNone/>
              <a:defRPr sz="900" b="1">
                <a:solidFill>
                  <a:schemeClr val="bg1"/>
                </a:solidFill>
              </a:defRPr>
            </a:lvl1pPr>
          </a:lstStyle>
          <a:p>
            <a:pPr lvl="0"/>
            <a:r>
              <a:rPr lang="en-US" dirty="0"/>
              <a:t>O</a:t>
            </a:r>
          </a:p>
        </p:txBody>
      </p:sp>
      <p:sp>
        <p:nvSpPr>
          <p:cNvPr id="173" name="Text Placeholder 16">
            <a:extLst>
              <a:ext uri="{FF2B5EF4-FFF2-40B4-BE49-F238E27FC236}">
                <a16:creationId xmlns:a16="http://schemas.microsoft.com/office/drawing/2014/main" id="{51DE5C18-08F7-4E44-9F4C-342BE7384EDF}"/>
              </a:ext>
            </a:extLst>
          </p:cNvPr>
          <p:cNvSpPr>
            <a:spLocks noGrp="1"/>
          </p:cNvSpPr>
          <p:nvPr>
            <p:ph type="body" sz="quarter" idx="14" hasCustomPrompt="1"/>
          </p:nvPr>
        </p:nvSpPr>
        <p:spPr>
          <a:xfrm>
            <a:off x="2589603" y="4548937"/>
            <a:ext cx="220161" cy="177612"/>
          </a:xfrm>
          <a:prstGeom prst="rect">
            <a:avLst/>
          </a:prstGeom>
        </p:spPr>
        <p:txBody>
          <a:bodyPr lIns="0" rIns="0" anchor="ctr">
            <a:noAutofit/>
          </a:bodyPr>
          <a:lstStyle>
            <a:lvl1pPr marL="0" indent="0" algn="ctr">
              <a:buNone/>
              <a:defRPr sz="900" b="1">
                <a:solidFill>
                  <a:schemeClr val="bg1"/>
                </a:solidFill>
              </a:defRPr>
            </a:lvl1pPr>
          </a:lstStyle>
          <a:p>
            <a:pPr lvl="0"/>
            <a:r>
              <a:rPr lang="en-US" dirty="0"/>
              <a:t>O</a:t>
            </a:r>
          </a:p>
        </p:txBody>
      </p:sp>
      <p:sp>
        <p:nvSpPr>
          <p:cNvPr id="174" name="Text Placeholder 16">
            <a:extLst>
              <a:ext uri="{FF2B5EF4-FFF2-40B4-BE49-F238E27FC236}">
                <a16:creationId xmlns:a16="http://schemas.microsoft.com/office/drawing/2014/main" id="{C48F2B85-EAFD-664F-81CF-C32D2840BF83}"/>
              </a:ext>
            </a:extLst>
          </p:cNvPr>
          <p:cNvSpPr>
            <a:spLocks noGrp="1"/>
          </p:cNvSpPr>
          <p:nvPr>
            <p:ph type="body" sz="quarter" idx="15"/>
          </p:nvPr>
        </p:nvSpPr>
        <p:spPr>
          <a:xfrm>
            <a:off x="7218521" y="2359674"/>
            <a:ext cx="220161" cy="177612"/>
          </a:xfrm>
          <a:prstGeom prst="rect">
            <a:avLst/>
          </a:prstGeom>
        </p:spPr>
        <p:txBody>
          <a:bodyPr lIns="0" rIns="0" anchor="ctr">
            <a:noAutofit/>
          </a:bodyPr>
          <a:lstStyle>
            <a:lvl1pPr marL="0" indent="0" algn="ctr">
              <a:buNone/>
              <a:defRPr sz="900" b="1">
                <a:solidFill>
                  <a:schemeClr val="bg1"/>
                </a:solidFill>
              </a:defRPr>
            </a:lvl1pPr>
          </a:lstStyle>
          <a:p>
            <a:pPr lvl="0"/>
            <a:r>
              <a:rPr lang="en-US" dirty="0"/>
              <a:t>C</a:t>
            </a:r>
          </a:p>
        </p:txBody>
      </p:sp>
      <p:sp>
        <p:nvSpPr>
          <p:cNvPr id="175" name="Text Placeholder 16">
            <a:extLst>
              <a:ext uri="{FF2B5EF4-FFF2-40B4-BE49-F238E27FC236}">
                <a16:creationId xmlns:a16="http://schemas.microsoft.com/office/drawing/2014/main" id="{F0F98436-6DF3-B44D-B339-9C25DF3C1824}"/>
              </a:ext>
            </a:extLst>
          </p:cNvPr>
          <p:cNvSpPr>
            <a:spLocks noGrp="1"/>
          </p:cNvSpPr>
          <p:nvPr>
            <p:ph type="body" sz="quarter" idx="16"/>
          </p:nvPr>
        </p:nvSpPr>
        <p:spPr>
          <a:xfrm>
            <a:off x="7218521" y="3814402"/>
            <a:ext cx="220161" cy="177612"/>
          </a:xfrm>
          <a:prstGeom prst="rect">
            <a:avLst/>
          </a:prstGeom>
        </p:spPr>
        <p:txBody>
          <a:bodyPr lIns="0" rIns="0" anchor="ctr">
            <a:noAutofit/>
          </a:bodyPr>
          <a:lstStyle>
            <a:lvl1pPr marL="0" indent="0" algn="ctr">
              <a:buNone/>
              <a:defRPr sz="900" b="1">
                <a:solidFill>
                  <a:schemeClr val="bg1"/>
                </a:solidFill>
              </a:defRPr>
            </a:lvl1pPr>
          </a:lstStyle>
          <a:p>
            <a:pPr lvl="0"/>
            <a:r>
              <a:rPr lang="en-US" dirty="0"/>
              <a:t>C</a:t>
            </a:r>
          </a:p>
        </p:txBody>
      </p:sp>
      <p:sp>
        <p:nvSpPr>
          <p:cNvPr id="176" name="Text Placeholder 16">
            <a:extLst>
              <a:ext uri="{FF2B5EF4-FFF2-40B4-BE49-F238E27FC236}">
                <a16:creationId xmlns:a16="http://schemas.microsoft.com/office/drawing/2014/main" id="{6EDEEB55-324E-5D41-8B8A-50C2D3BA531B}"/>
              </a:ext>
            </a:extLst>
          </p:cNvPr>
          <p:cNvSpPr>
            <a:spLocks noGrp="1"/>
          </p:cNvSpPr>
          <p:nvPr>
            <p:ph type="body" sz="quarter" idx="17"/>
          </p:nvPr>
        </p:nvSpPr>
        <p:spPr>
          <a:xfrm>
            <a:off x="7218521" y="5269129"/>
            <a:ext cx="220161" cy="177612"/>
          </a:xfrm>
          <a:prstGeom prst="rect">
            <a:avLst/>
          </a:prstGeom>
        </p:spPr>
        <p:txBody>
          <a:bodyPr lIns="0" rIns="0" anchor="ctr">
            <a:noAutofit/>
          </a:bodyPr>
          <a:lstStyle>
            <a:lvl1pPr marL="0" indent="0" algn="ctr">
              <a:buNone/>
              <a:defRPr sz="900" b="1">
                <a:solidFill>
                  <a:schemeClr val="bg1"/>
                </a:solidFill>
              </a:defRPr>
            </a:lvl1pPr>
          </a:lstStyle>
          <a:p>
            <a:pPr lvl="0"/>
            <a:r>
              <a:rPr lang="en-US" dirty="0"/>
              <a:t>C</a:t>
            </a:r>
          </a:p>
        </p:txBody>
      </p:sp>
      <p:sp>
        <p:nvSpPr>
          <p:cNvPr id="177" name="Text Placeholder 19">
            <a:extLst>
              <a:ext uri="{FF2B5EF4-FFF2-40B4-BE49-F238E27FC236}">
                <a16:creationId xmlns:a16="http://schemas.microsoft.com/office/drawing/2014/main" id="{CCE52A7E-641D-3C4A-89BB-2FAB5A03FB46}"/>
              </a:ext>
            </a:extLst>
          </p:cNvPr>
          <p:cNvSpPr>
            <a:spLocks noGrp="1"/>
          </p:cNvSpPr>
          <p:nvPr>
            <p:ph type="body" sz="quarter" idx="28" hasCustomPrompt="1"/>
          </p:nvPr>
        </p:nvSpPr>
        <p:spPr>
          <a:xfrm>
            <a:off x="2400361" y="2155777"/>
            <a:ext cx="3470717" cy="714600"/>
          </a:xfrm>
          <a:prstGeom prst="rect">
            <a:avLst/>
          </a:prstGeom>
        </p:spPr>
        <p:txBody>
          <a:bodyPr>
            <a:noAutofit/>
          </a:bodyPr>
          <a:lstStyle>
            <a:lvl1pPr marL="0" indent="0">
              <a:lnSpc>
                <a:spcPct val="100000"/>
              </a:lnSpc>
              <a:spcBef>
                <a:spcPts val="0"/>
              </a:spcBef>
              <a:spcAft>
                <a:spcPts val="400"/>
              </a:spcAft>
              <a:buSzPct val="140000"/>
              <a:buNone/>
              <a:defRPr sz="900" i="0"/>
            </a:lvl1pPr>
          </a:lstStyle>
          <a:p>
            <a:pPr lvl="0"/>
            <a:r>
              <a:rPr lang="en-US" dirty="0"/>
              <a:t>CHARTER SCHOOLS</a:t>
            </a:r>
          </a:p>
          <a:p>
            <a:pPr lvl="0"/>
            <a:r>
              <a:rPr lang="en-US" dirty="0"/>
              <a:t>Public schools operated independently from the traditional school district, with autonomy in adapting school designs and held accountable for education results.</a:t>
            </a:r>
          </a:p>
        </p:txBody>
      </p:sp>
      <p:sp>
        <p:nvSpPr>
          <p:cNvPr id="178" name="Text Placeholder 19">
            <a:extLst>
              <a:ext uri="{FF2B5EF4-FFF2-40B4-BE49-F238E27FC236}">
                <a16:creationId xmlns:a16="http://schemas.microsoft.com/office/drawing/2014/main" id="{B75ADE66-DF3A-8647-8670-37C0E8A9DEC7}"/>
              </a:ext>
            </a:extLst>
          </p:cNvPr>
          <p:cNvSpPr>
            <a:spLocks noGrp="1"/>
          </p:cNvSpPr>
          <p:nvPr>
            <p:ph type="body" sz="quarter" idx="29" hasCustomPrompt="1"/>
          </p:nvPr>
        </p:nvSpPr>
        <p:spPr>
          <a:xfrm>
            <a:off x="3010000" y="3273377"/>
            <a:ext cx="2967855" cy="714600"/>
          </a:xfrm>
          <a:prstGeom prst="rect">
            <a:avLst/>
          </a:prstGeom>
        </p:spPr>
        <p:txBody>
          <a:bodyPr>
            <a:noAutofit/>
          </a:bodyPr>
          <a:lstStyle>
            <a:lvl1pPr marL="0" indent="0">
              <a:lnSpc>
                <a:spcPct val="100000"/>
              </a:lnSpc>
              <a:spcBef>
                <a:spcPts val="0"/>
              </a:spcBef>
              <a:spcAft>
                <a:spcPts val="400"/>
              </a:spcAft>
              <a:buSzPct val="140000"/>
              <a:buNone/>
              <a:defRPr sz="700" i="0"/>
            </a:lvl1pPr>
          </a:lstStyle>
          <a:p>
            <a:pPr lvl="0"/>
            <a:r>
              <a:rPr lang="en-US" dirty="0"/>
              <a:t>Charter Management Organizations (CMOs) </a:t>
            </a:r>
          </a:p>
          <a:p>
            <a:pPr lvl="0"/>
            <a:r>
              <a:rPr lang="en-US" dirty="0"/>
              <a:t>Organizations holding the charter and overseeing the operation of at least three charter schools.</a:t>
            </a:r>
          </a:p>
        </p:txBody>
      </p:sp>
      <p:sp>
        <p:nvSpPr>
          <p:cNvPr id="179" name="Text Placeholder 19">
            <a:extLst>
              <a:ext uri="{FF2B5EF4-FFF2-40B4-BE49-F238E27FC236}">
                <a16:creationId xmlns:a16="http://schemas.microsoft.com/office/drawing/2014/main" id="{20DD673F-68BF-A048-B380-B49BA91E2A3A}"/>
              </a:ext>
            </a:extLst>
          </p:cNvPr>
          <p:cNvSpPr>
            <a:spLocks noGrp="1"/>
          </p:cNvSpPr>
          <p:nvPr>
            <p:ph type="body" sz="quarter" idx="30" hasCustomPrompt="1"/>
          </p:nvPr>
        </p:nvSpPr>
        <p:spPr>
          <a:xfrm>
            <a:off x="3010000" y="4416377"/>
            <a:ext cx="2967855" cy="714600"/>
          </a:xfrm>
          <a:prstGeom prst="rect">
            <a:avLst/>
          </a:prstGeom>
        </p:spPr>
        <p:txBody>
          <a:bodyPr>
            <a:noAutofit/>
          </a:bodyPr>
          <a:lstStyle>
            <a:lvl1pPr marL="0" indent="0">
              <a:lnSpc>
                <a:spcPct val="100000"/>
              </a:lnSpc>
              <a:spcBef>
                <a:spcPts val="0"/>
              </a:spcBef>
              <a:spcAft>
                <a:spcPts val="400"/>
              </a:spcAft>
              <a:buSzPct val="140000"/>
              <a:buNone/>
              <a:defRPr sz="700" i="0"/>
            </a:lvl1pPr>
          </a:lstStyle>
          <a:p>
            <a:pPr lvl="0"/>
            <a:r>
              <a:rPr lang="en-US" dirty="0"/>
              <a:t>Independent Charter Schools </a:t>
            </a:r>
          </a:p>
          <a:p>
            <a:pPr lvl="0"/>
            <a:r>
              <a:rPr lang="en-US" dirty="0"/>
              <a:t>Organizations holding the charter and overseeing the operation of a single or two charter schools.</a:t>
            </a:r>
          </a:p>
        </p:txBody>
      </p:sp>
      <p:sp>
        <p:nvSpPr>
          <p:cNvPr id="180" name="Text Placeholder 19">
            <a:extLst>
              <a:ext uri="{FF2B5EF4-FFF2-40B4-BE49-F238E27FC236}">
                <a16:creationId xmlns:a16="http://schemas.microsoft.com/office/drawing/2014/main" id="{ECECD435-2806-C64B-9C0E-BDC4CE59F315}"/>
              </a:ext>
            </a:extLst>
          </p:cNvPr>
          <p:cNvSpPr>
            <a:spLocks noGrp="1"/>
          </p:cNvSpPr>
          <p:nvPr>
            <p:ph type="body" sz="quarter" idx="31" hasCustomPrompt="1"/>
          </p:nvPr>
        </p:nvSpPr>
        <p:spPr>
          <a:xfrm>
            <a:off x="7802445" y="2155777"/>
            <a:ext cx="3470717" cy="714600"/>
          </a:xfrm>
          <a:prstGeom prst="rect">
            <a:avLst/>
          </a:prstGeom>
        </p:spPr>
        <p:txBody>
          <a:bodyPr>
            <a:noAutofit/>
          </a:bodyPr>
          <a:lstStyle>
            <a:lvl1pPr marL="0" indent="0">
              <a:lnSpc>
                <a:spcPct val="100000"/>
              </a:lnSpc>
              <a:spcBef>
                <a:spcPts val="0"/>
              </a:spcBef>
              <a:spcAft>
                <a:spcPts val="400"/>
              </a:spcAft>
              <a:buSzPct val="140000"/>
              <a:buNone/>
              <a:defRPr sz="900" i="0"/>
            </a:lvl1pPr>
          </a:lstStyle>
          <a:p>
            <a:pPr lvl="0"/>
            <a:r>
              <a:rPr lang="en-US" dirty="0"/>
              <a:t>Innovation schools </a:t>
            </a:r>
          </a:p>
          <a:p>
            <a:pPr lvl="0"/>
            <a:r>
              <a:rPr lang="en-US" dirty="0"/>
              <a:t>A group of public schools receiving special designation that permit them flexibility in how they operation.</a:t>
            </a:r>
          </a:p>
        </p:txBody>
      </p:sp>
      <p:sp>
        <p:nvSpPr>
          <p:cNvPr id="181" name="Text Placeholder 19">
            <a:extLst>
              <a:ext uri="{FF2B5EF4-FFF2-40B4-BE49-F238E27FC236}">
                <a16:creationId xmlns:a16="http://schemas.microsoft.com/office/drawing/2014/main" id="{DFE134A0-C5D0-B540-804F-5ED48F24BE09}"/>
              </a:ext>
            </a:extLst>
          </p:cNvPr>
          <p:cNvSpPr>
            <a:spLocks noGrp="1"/>
          </p:cNvSpPr>
          <p:nvPr>
            <p:ph type="body" sz="quarter" idx="32" hasCustomPrompt="1"/>
          </p:nvPr>
        </p:nvSpPr>
        <p:spPr>
          <a:xfrm>
            <a:off x="7802445" y="3645910"/>
            <a:ext cx="3470717" cy="714600"/>
          </a:xfrm>
          <a:prstGeom prst="rect">
            <a:avLst/>
          </a:prstGeom>
        </p:spPr>
        <p:txBody>
          <a:bodyPr>
            <a:noAutofit/>
          </a:bodyPr>
          <a:lstStyle>
            <a:lvl1pPr marL="0" indent="0">
              <a:lnSpc>
                <a:spcPct val="100000"/>
              </a:lnSpc>
              <a:spcBef>
                <a:spcPts val="0"/>
              </a:spcBef>
              <a:spcAft>
                <a:spcPts val="400"/>
              </a:spcAft>
              <a:buSzPct val="140000"/>
              <a:buNone/>
              <a:defRPr sz="900" i="0"/>
            </a:lvl1pPr>
          </a:lstStyle>
          <a:p>
            <a:pPr lvl="0"/>
            <a:r>
              <a:rPr lang="en-US" dirty="0"/>
              <a:t>Selective magnet schools   </a:t>
            </a:r>
          </a:p>
          <a:p>
            <a:pPr lvl="0"/>
            <a:r>
              <a:rPr lang="en-US" dirty="0"/>
              <a:t>District-run schools with focused themes and academically  selective admission.</a:t>
            </a:r>
          </a:p>
        </p:txBody>
      </p:sp>
      <p:sp>
        <p:nvSpPr>
          <p:cNvPr id="182" name="Text Placeholder 19">
            <a:extLst>
              <a:ext uri="{FF2B5EF4-FFF2-40B4-BE49-F238E27FC236}">
                <a16:creationId xmlns:a16="http://schemas.microsoft.com/office/drawing/2014/main" id="{020EEC6F-09B0-7442-963D-34251AA0ED55}"/>
              </a:ext>
            </a:extLst>
          </p:cNvPr>
          <p:cNvSpPr>
            <a:spLocks noGrp="1"/>
          </p:cNvSpPr>
          <p:nvPr>
            <p:ph type="body" sz="quarter" idx="33" hasCustomPrompt="1"/>
          </p:nvPr>
        </p:nvSpPr>
        <p:spPr>
          <a:xfrm>
            <a:off x="7802445" y="5220710"/>
            <a:ext cx="3470717" cy="714600"/>
          </a:xfrm>
          <a:prstGeom prst="rect">
            <a:avLst/>
          </a:prstGeom>
        </p:spPr>
        <p:txBody>
          <a:bodyPr>
            <a:noAutofit/>
          </a:bodyPr>
          <a:lstStyle>
            <a:lvl1pPr marL="0" indent="0">
              <a:lnSpc>
                <a:spcPct val="100000"/>
              </a:lnSpc>
              <a:spcBef>
                <a:spcPts val="0"/>
              </a:spcBef>
              <a:spcAft>
                <a:spcPts val="400"/>
              </a:spcAft>
              <a:buSzPct val="140000"/>
              <a:buNone/>
              <a:defRPr sz="900" i="0"/>
            </a:lvl1pPr>
          </a:lstStyle>
          <a:p>
            <a:pPr lvl="0"/>
            <a:r>
              <a:rPr lang="en-US" dirty="0"/>
              <a:t>Other district-run schools  </a:t>
            </a:r>
          </a:p>
          <a:p>
            <a:pPr lvl="0"/>
            <a:r>
              <a:rPr lang="en-US" dirty="0"/>
              <a:t>Public schools not belonging to any of above three types.</a:t>
            </a:r>
          </a:p>
        </p:txBody>
      </p:sp>
      <p:sp>
        <p:nvSpPr>
          <p:cNvPr id="183" name="Text Placeholder 47">
            <a:extLst>
              <a:ext uri="{FF2B5EF4-FFF2-40B4-BE49-F238E27FC236}">
                <a16:creationId xmlns:a16="http://schemas.microsoft.com/office/drawing/2014/main" id="{FE66BACF-F91E-6A49-84DF-51EECA914686}"/>
              </a:ext>
            </a:extLst>
          </p:cNvPr>
          <p:cNvSpPr>
            <a:spLocks noGrp="1"/>
          </p:cNvSpPr>
          <p:nvPr>
            <p:ph type="body" sz="quarter" idx="39" hasCustomPrompt="1"/>
          </p:nvPr>
        </p:nvSpPr>
        <p:spPr>
          <a:xfrm>
            <a:off x="1595302" y="2103426"/>
            <a:ext cx="712243" cy="712197"/>
          </a:xfrm>
          <a:custGeom>
            <a:avLst/>
            <a:gdLst>
              <a:gd name="connsiteX0" fmla="*/ 977421 w 1424394"/>
              <a:gd name="connsiteY0" fmla="*/ 921390 h 1424394"/>
              <a:gd name="connsiteX1" fmla="*/ 977674 w 1424394"/>
              <a:gd name="connsiteY1" fmla="*/ 990574 h 1424394"/>
              <a:gd name="connsiteX2" fmla="*/ 1046478 w 1424394"/>
              <a:gd name="connsiteY2" fmla="*/ 990574 h 1424394"/>
              <a:gd name="connsiteX3" fmla="*/ 1046478 w 1424394"/>
              <a:gd name="connsiteY3" fmla="*/ 921390 h 1424394"/>
              <a:gd name="connsiteX4" fmla="*/ 865488 w 1424394"/>
              <a:gd name="connsiteY4" fmla="*/ 921390 h 1424394"/>
              <a:gd name="connsiteX5" fmla="*/ 865488 w 1424394"/>
              <a:gd name="connsiteY5" fmla="*/ 990574 h 1424394"/>
              <a:gd name="connsiteX6" fmla="*/ 934418 w 1424394"/>
              <a:gd name="connsiteY6" fmla="*/ 990574 h 1424394"/>
              <a:gd name="connsiteX7" fmla="*/ 934671 w 1424394"/>
              <a:gd name="connsiteY7" fmla="*/ 921390 h 1424394"/>
              <a:gd name="connsiteX8" fmla="*/ 486181 w 1424394"/>
              <a:gd name="connsiteY8" fmla="*/ 921390 h 1424394"/>
              <a:gd name="connsiteX9" fmla="*/ 486181 w 1424394"/>
              <a:gd name="connsiteY9" fmla="*/ 990574 h 1424394"/>
              <a:gd name="connsiteX10" fmla="*/ 554985 w 1424394"/>
              <a:gd name="connsiteY10" fmla="*/ 990574 h 1424394"/>
              <a:gd name="connsiteX11" fmla="*/ 555364 w 1424394"/>
              <a:gd name="connsiteY11" fmla="*/ 921390 h 1424394"/>
              <a:gd name="connsiteX12" fmla="*/ 374121 w 1424394"/>
              <a:gd name="connsiteY12" fmla="*/ 921390 h 1424394"/>
              <a:gd name="connsiteX13" fmla="*/ 374121 w 1424394"/>
              <a:gd name="connsiteY13" fmla="*/ 990574 h 1424394"/>
              <a:gd name="connsiteX14" fmla="*/ 442799 w 1424394"/>
              <a:gd name="connsiteY14" fmla="*/ 990574 h 1424394"/>
              <a:gd name="connsiteX15" fmla="*/ 442799 w 1424394"/>
              <a:gd name="connsiteY15" fmla="*/ 921390 h 1424394"/>
              <a:gd name="connsiteX16" fmla="*/ 977421 w 1424394"/>
              <a:gd name="connsiteY16" fmla="*/ 805537 h 1424394"/>
              <a:gd name="connsiteX17" fmla="*/ 977674 w 1424394"/>
              <a:gd name="connsiteY17" fmla="*/ 874720 h 1424394"/>
              <a:gd name="connsiteX18" fmla="*/ 1046478 w 1424394"/>
              <a:gd name="connsiteY18" fmla="*/ 874720 h 1424394"/>
              <a:gd name="connsiteX19" fmla="*/ 1046478 w 1424394"/>
              <a:gd name="connsiteY19" fmla="*/ 805537 h 1424394"/>
              <a:gd name="connsiteX20" fmla="*/ 865488 w 1424394"/>
              <a:gd name="connsiteY20" fmla="*/ 805537 h 1424394"/>
              <a:gd name="connsiteX21" fmla="*/ 865488 w 1424394"/>
              <a:gd name="connsiteY21" fmla="*/ 874720 h 1424394"/>
              <a:gd name="connsiteX22" fmla="*/ 934418 w 1424394"/>
              <a:gd name="connsiteY22" fmla="*/ 874720 h 1424394"/>
              <a:gd name="connsiteX23" fmla="*/ 934671 w 1424394"/>
              <a:gd name="connsiteY23" fmla="*/ 805537 h 1424394"/>
              <a:gd name="connsiteX24" fmla="*/ 486181 w 1424394"/>
              <a:gd name="connsiteY24" fmla="*/ 805537 h 1424394"/>
              <a:gd name="connsiteX25" fmla="*/ 486181 w 1424394"/>
              <a:gd name="connsiteY25" fmla="*/ 874720 h 1424394"/>
              <a:gd name="connsiteX26" fmla="*/ 554985 w 1424394"/>
              <a:gd name="connsiteY26" fmla="*/ 874720 h 1424394"/>
              <a:gd name="connsiteX27" fmla="*/ 555364 w 1424394"/>
              <a:gd name="connsiteY27" fmla="*/ 805537 h 1424394"/>
              <a:gd name="connsiteX28" fmla="*/ 374121 w 1424394"/>
              <a:gd name="connsiteY28" fmla="*/ 805537 h 1424394"/>
              <a:gd name="connsiteX29" fmla="*/ 374121 w 1424394"/>
              <a:gd name="connsiteY29" fmla="*/ 874720 h 1424394"/>
              <a:gd name="connsiteX30" fmla="*/ 442799 w 1424394"/>
              <a:gd name="connsiteY30" fmla="*/ 874720 h 1424394"/>
              <a:gd name="connsiteX31" fmla="*/ 442799 w 1424394"/>
              <a:gd name="connsiteY31" fmla="*/ 805537 h 1424394"/>
              <a:gd name="connsiteX32" fmla="*/ 881045 w 1424394"/>
              <a:gd name="connsiteY32" fmla="*/ 547269 h 1424394"/>
              <a:gd name="connsiteX33" fmla="*/ 976156 w 1424394"/>
              <a:gd name="connsiteY33" fmla="*/ 547269 h 1424394"/>
              <a:gd name="connsiteX34" fmla="*/ 1072533 w 1424394"/>
              <a:gd name="connsiteY34" fmla="*/ 645795 h 1424394"/>
              <a:gd name="connsiteX35" fmla="*/ 966544 w 1424394"/>
              <a:gd name="connsiteY35" fmla="*/ 645795 h 1424394"/>
              <a:gd name="connsiteX36" fmla="*/ 448364 w 1424394"/>
              <a:gd name="connsiteY36" fmla="*/ 547269 h 1424394"/>
              <a:gd name="connsiteX37" fmla="*/ 543476 w 1424394"/>
              <a:gd name="connsiteY37" fmla="*/ 547269 h 1424394"/>
              <a:gd name="connsiteX38" fmla="*/ 457976 w 1424394"/>
              <a:gd name="connsiteY38" fmla="*/ 645795 h 1424394"/>
              <a:gd name="connsiteX39" fmla="*/ 351988 w 1424394"/>
              <a:gd name="connsiteY39" fmla="*/ 645795 h 1424394"/>
              <a:gd name="connsiteX40" fmla="*/ 712197 w 1424394"/>
              <a:gd name="connsiteY40" fmla="*/ 426356 h 1424394"/>
              <a:gd name="connsiteX41" fmla="*/ 937201 w 1424394"/>
              <a:gd name="connsiteY41" fmla="*/ 685889 h 1424394"/>
              <a:gd name="connsiteX42" fmla="*/ 955414 w 1424394"/>
              <a:gd name="connsiteY42" fmla="*/ 694236 h 1424394"/>
              <a:gd name="connsiteX43" fmla="*/ 1105796 w 1424394"/>
              <a:gd name="connsiteY43" fmla="*/ 694236 h 1424394"/>
              <a:gd name="connsiteX44" fmla="*/ 1105796 w 1424394"/>
              <a:gd name="connsiteY44" fmla="*/ 1083156 h 1424394"/>
              <a:gd name="connsiteX45" fmla="*/ 801237 w 1424394"/>
              <a:gd name="connsiteY45" fmla="*/ 1083156 h 1424394"/>
              <a:gd name="connsiteX46" fmla="*/ 801237 w 1424394"/>
              <a:gd name="connsiteY46" fmla="*/ 991080 h 1424394"/>
              <a:gd name="connsiteX47" fmla="*/ 712260 w 1424394"/>
              <a:gd name="connsiteY47" fmla="*/ 902103 h 1424394"/>
              <a:gd name="connsiteX48" fmla="*/ 623283 w 1424394"/>
              <a:gd name="connsiteY48" fmla="*/ 991080 h 1424394"/>
              <a:gd name="connsiteX49" fmla="*/ 623283 w 1424394"/>
              <a:gd name="connsiteY49" fmla="*/ 1083156 h 1424394"/>
              <a:gd name="connsiteX50" fmla="*/ 318724 w 1424394"/>
              <a:gd name="connsiteY50" fmla="*/ 1083156 h 1424394"/>
              <a:gd name="connsiteX51" fmla="*/ 318724 w 1424394"/>
              <a:gd name="connsiteY51" fmla="*/ 694236 h 1424394"/>
              <a:gd name="connsiteX52" fmla="*/ 468980 w 1424394"/>
              <a:gd name="connsiteY52" fmla="*/ 694236 h 1424394"/>
              <a:gd name="connsiteX53" fmla="*/ 487319 w 1424394"/>
              <a:gd name="connsiteY53" fmla="*/ 685889 h 1424394"/>
              <a:gd name="connsiteX54" fmla="*/ 812747 w 1424394"/>
              <a:gd name="connsiteY54" fmla="*/ 220704 h 1424394"/>
              <a:gd name="connsiteX55" fmla="*/ 777712 w 1424394"/>
              <a:gd name="connsiteY55" fmla="*/ 229810 h 1424394"/>
              <a:gd name="connsiteX56" fmla="*/ 722568 w 1424394"/>
              <a:gd name="connsiteY56" fmla="*/ 233099 h 1424394"/>
              <a:gd name="connsiteX57" fmla="*/ 712197 w 1424394"/>
              <a:gd name="connsiteY57" fmla="*/ 230696 h 1424394"/>
              <a:gd name="connsiteX58" fmla="*/ 688040 w 1424394"/>
              <a:gd name="connsiteY58" fmla="*/ 254979 h 1424394"/>
              <a:gd name="connsiteX59" fmla="*/ 688040 w 1424394"/>
              <a:gd name="connsiteY59" fmla="*/ 380193 h 1424394"/>
              <a:gd name="connsiteX60" fmla="*/ 585340 w 1424394"/>
              <a:gd name="connsiteY60" fmla="*/ 498576 h 1424394"/>
              <a:gd name="connsiteX61" fmla="*/ 438119 w 1424394"/>
              <a:gd name="connsiteY61" fmla="*/ 498576 h 1424394"/>
              <a:gd name="connsiteX62" fmla="*/ 420792 w 1424394"/>
              <a:gd name="connsiteY62" fmla="*/ 505912 h 1424394"/>
              <a:gd name="connsiteX63" fmla="*/ 277113 w 1424394"/>
              <a:gd name="connsiteY63" fmla="*/ 653511 h 1424394"/>
              <a:gd name="connsiteX64" fmla="*/ 270283 w 1424394"/>
              <a:gd name="connsiteY64" fmla="*/ 670333 h 1424394"/>
              <a:gd name="connsiteX65" fmla="*/ 270283 w 1424394"/>
              <a:gd name="connsiteY65" fmla="*/ 1107314 h 1424394"/>
              <a:gd name="connsiteX66" fmla="*/ 294441 w 1424394"/>
              <a:gd name="connsiteY66" fmla="*/ 1131471 h 1424394"/>
              <a:gd name="connsiteX67" fmla="*/ 647440 w 1424394"/>
              <a:gd name="connsiteY67" fmla="*/ 1131471 h 1424394"/>
              <a:gd name="connsiteX68" fmla="*/ 647694 w 1424394"/>
              <a:gd name="connsiteY68" fmla="*/ 1131471 h 1424394"/>
              <a:gd name="connsiteX69" fmla="*/ 671598 w 1424394"/>
              <a:gd name="connsiteY69" fmla="*/ 1107314 h 1424394"/>
              <a:gd name="connsiteX70" fmla="*/ 671598 w 1424394"/>
              <a:gd name="connsiteY70" fmla="*/ 991081 h 1424394"/>
              <a:gd name="connsiteX71" fmla="*/ 712197 w 1424394"/>
              <a:gd name="connsiteY71" fmla="*/ 950481 h 1424394"/>
              <a:gd name="connsiteX72" fmla="*/ 752796 w 1424394"/>
              <a:gd name="connsiteY72" fmla="*/ 991081 h 1424394"/>
              <a:gd name="connsiteX73" fmla="*/ 752796 w 1424394"/>
              <a:gd name="connsiteY73" fmla="*/ 1107314 h 1424394"/>
              <a:gd name="connsiteX74" fmla="*/ 752796 w 1424394"/>
              <a:gd name="connsiteY74" fmla="*/ 1107440 h 1424394"/>
              <a:gd name="connsiteX75" fmla="*/ 777080 w 1424394"/>
              <a:gd name="connsiteY75" fmla="*/ 1131471 h 1424394"/>
              <a:gd name="connsiteX76" fmla="*/ 1130586 w 1424394"/>
              <a:gd name="connsiteY76" fmla="*/ 1131471 h 1424394"/>
              <a:gd name="connsiteX77" fmla="*/ 1130712 w 1424394"/>
              <a:gd name="connsiteY77" fmla="*/ 1131471 h 1424394"/>
              <a:gd name="connsiteX78" fmla="*/ 1154870 w 1424394"/>
              <a:gd name="connsiteY78" fmla="*/ 1107314 h 1424394"/>
              <a:gd name="connsiteX79" fmla="*/ 1153984 w 1424394"/>
              <a:gd name="connsiteY79" fmla="*/ 673242 h 1424394"/>
              <a:gd name="connsiteX80" fmla="*/ 1153984 w 1424394"/>
              <a:gd name="connsiteY80" fmla="*/ 671471 h 1424394"/>
              <a:gd name="connsiteX81" fmla="*/ 1147281 w 1424394"/>
              <a:gd name="connsiteY81" fmla="*/ 653132 h 1424394"/>
              <a:gd name="connsiteX82" fmla="*/ 1003981 w 1424394"/>
              <a:gd name="connsiteY82" fmla="*/ 506670 h 1424394"/>
              <a:gd name="connsiteX83" fmla="*/ 986654 w 1424394"/>
              <a:gd name="connsiteY83" fmla="*/ 499335 h 1424394"/>
              <a:gd name="connsiteX84" fmla="*/ 839560 w 1424394"/>
              <a:gd name="connsiteY84" fmla="*/ 499335 h 1424394"/>
              <a:gd name="connsiteX85" fmla="*/ 736860 w 1424394"/>
              <a:gd name="connsiteY85" fmla="*/ 380951 h 1424394"/>
              <a:gd name="connsiteX86" fmla="*/ 736860 w 1424394"/>
              <a:gd name="connsiteY86" fmla="*/ 362106 h 1424394"/>
              <a:gd name="connsiteX87" fmla="*/ 744322 w 1424394"/>
              <a:gd name="connsiteY87" fmla="*/ 362106 h 1424394"/>
              <a:gd name="connsiteX88" fmla="*/ 782266 w 1424394"/>
              <a:gd name="connsiteY88" fmla="*/ 352494 h 1424394"/>
              <a:gd name="connsiteX89" fmla="*/ 833742 w 1424394"/>
              <a:gd name="connsiteY89" fmla="*/ 345285 h 1424394"/>
              <a:gd name="connsiteX90" fmla="*/ 854358 w 1424394"/>
              <a:gd name="connsiteY90" fmla="*/ 340731 h 1424394"/>
              <a:gd name="connsiteX91" fmla="*/ 863591 w 1424394"/>
              <a:gd name="connsiteY91" fmla="*/ 321760 h 1424394"/>
              <a:gd name="connsiteX92" fmla="*/ 863591 w 1424394"/>
              <a:gd name="connsiteY92" fmla="*/ 254979 h 1424394"/>
              <a:gd name="connsiteX93" fmla="*/ 856382 w 1424394"/>
              <a:gd name="connsiteY93" fmla="*/ 237778 h 1424394"/>
              <a:gd name="connsiteX94" fmla="*/ 812747 w 1424394"/>
              <a:gd name="connsiteY94" fmla="*/ 220704 h 1424394"/>
              <a:gd name="connsiteX95" fmla="*/ 712197 w 1424394"/>
              <a:gd name="connsiteY95" fmla="*/ 0 h 1424394"/>
              <a:gd name="connsiteX96" fmla="*/ 712323 w 1424394"/>
              <a:gd name="connsiteY96" fmla="*/ 0 h 1424394"/>
              <a:gd name="connsiteX97" fmla="*/ 1424394 w 1424394"/>
              <a:gd name="connsiteY97" fmla="*/ 712070 h 1424394"/>
              <a:gd name="connsiteX98" fmla="*/ 1424394 w 1424394"/>
              <a:gd name="connsiteY98" fmla="*/ 712197 h 1424394"/>
              <a:gd name="connsiteX99" fmla="*/ 712197 w 1424394"/>
              <a:gd name="connsiteY99" fmla="*/ 1424394 h 1424394"/>
              <a:gd name="connsiteX100" fmla="*/ 0 w 1424394"/>
              <a:gd name="connsiteY100" fmla="*/ 712197 h 1424394"/>
              <a:gd name="connsiteX101" fmla="*/ 712197 w 1424394"/>
              <a:gd name="connsiteY101" fmla="*/ 0 h 142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24394" h="1424394">
                <a:moveTo>
                  <a:pt x="977421" y="921390"/>
                </a:moveTo>
                <a:lnTo>
                  <a:pt x="977674" y="990574"/>
                </a:lnTo>
                <a:lnTo>
                  <a:pt x="1046478" y="990574"/>
                </a:lnTo>
                <a:lnTo>
                  <a:pt x="1046478" y="921390"/>
                </a:lnTo>
                <a:close/>
                <a:moveTo>
                  <a:pt x="865488" y="921390"/>
                </a:moveTo>
                <a:lnTo>
                  <a:pt x="865488" y="990574"/>
                </a:lnTo>
                <a:lnTo>
                  <a:pt x="934418" y="990574"/>
                </a:lnTo>
                <a:lnTo>
                  <a:pt x="934671" y="921390"/>
                </a:lnTo>
                <a:close/>
                <a:moveTo>
                  <a:pt x="486181" y="921390"/>
                </a:moveTo>
                <a:lnTo>
                  <a:pt x="486181" y="990574"/>
                </a:lnTo>
                <a:lnTo>
                  <a:pt x="554985" y="990574"/>
                </a:lnTo>
                <a:lnTo>
                  <a:pt x="555364" y="921390"/>
                </a:lnTo>
                <a:close/>
                <a:moveTo>
                  <a:pt x="374121" y="921390"/>
                </a:moveTo>
                <a:lnTo>
                  <a:pt x="374121" y="990574"/>
                </a:lnTo>
                <a:lnTo>
                  <a:pt x="442799" y="990574"/>
                </a:lnTo>
                <a:lnTo>
                  <a:pt x="442799" y="921390"/>
                </a:lnTo>
                <a:close/>
                <a:moveTo>
                  <a:pt x="977421" y="805537"/>
                </a:moveTo>
                <a:lnTo>
                  <a:pt x="977674" y="874720"/>
                </a:lnTo>
                <a:lnTo>
                  <a:pt x="1046478" y="874720"/>
                </a:lnTo>
                <a:lnTo>
                  <a:pt x="1046478" y="805537"/>
                </a:lnTo>
                <a:close/>
                <a:moveTo>
                  <a:pt x="865488" y="805537"/>
                </a:moveTo>
                <a:lnTo>
                  <a:pt x="865488" y="874720"/>
                </a:lnTo>
                <a:lnTo>
                  <a:pt x="934418" y="874720"/>
                </a:lnTo>
                <a:lnTo>
                  <a:pt x="934671" y="805537"/>
                </a:lnTo>
                <a:close/>
                <a:moveTo>
                  <a:pt x="486181" y="805537"/>
                </a:moveTo>
                <a:lnTo>
                  <a:pt x="486181" y="874720"/>
                </a:lnTo>
                <a:lnTo>
                  <a:pt x="554985" y="874720"/>
                </a:lnTo>
                <a:lnTo>
                  <a:pt x="555364" y="805537"/>
                </a:lnTo>
                <a:close/>
                <a:moveTo>
                  <a:pt x="374121" y="805537"/>
                </a:moveTo>
                <a:lnTo>
                  <a:pt x="374121" y="874720"/>
                </a:lnTo>
                <a:lnTo>
                  <a:pt x="442799" y="874720"/>
                </a:lnTo>
                <a:lnTo>
                  <a:pt x="442799" y="805537"/>
                </a:lnTo>
                <a:close/>
                <a:moveTo>
                  <a:pt x="881045" y="547269"/>
                </a:moveTo>
                <a:lnTo>
                  <a:pt x="976156" y="547269"/>
                </a:lnTo>
                <a:lnTo>
                  <a:pt x="1072533" y="645795"/>
                </a:lnTo>
                <a:lnTo>
                  <a:pt x="966544" y="645795"/>
                </a:lnTo>
                <a:close/>
                <a:moveTo>
                  <a:pt x="448364" y="547269"/>
                </a:moveTo>
                <a:lnTo>
                  <a:pt x="543476" y="547269"/>
                </a:lnTo>
                <a:lnTo>
                  <a:pt x="457976" y="645795"/>
                </a:lnTo>
                <a:lnTo>
                  <a:pt x="351988" y="645795"/>
                </a:lnTo>
                <a:close/>
                <a:moveTo>
                  <a:pt x="712197" y="426356"/>
                </a:moveTo>
                <a:lnTo>
                  <a:pt x="937201" y="685889"/>
                </a:lnTo>
                <a:cubicBezTo>
                  <a:pt x="941797" y="691149"/>
                  <a:pt x="948428" y="694188"/>
                  <a:pt x="955414" y="694236"/>
                </a:cubicBezTo>
                <a:lnTo>
                  <a:pt x="1105796" y="694236"/>
                </a:lnTo>
                <a:lnTo>
                  <a:pt x="1105796" y="1083156"/>
                </a:lnTo>
                <a:lnTo>
                  <a:pt x="801237" y="1083156"/>
                </a:lnTo>
                <a:lnTo>
                  <a:pt x="801237" y="991080"/>
                </a:lnTo>
                <a:cubicBezTo>
                  <a:pt x="801237" y="941939"/>
                  <a:pt x="761400" y="902103"/>
                  <a:pt x="712260" y="902103"/>
                </a:cubicBezTo>
                <a:cubicBezTo>
                  <a:pt x="663119" y="902103"/>
                  <a:pt x="623283" y="941939"/>
                  <a:pt x="623283" y="991080"/>
                </a:cubicBezTo>
                <a:lnTo>
                  <a:pt x="623283" y="1083156"/>
                </a:lnTo>
                <a:lnTo>
                  <a:pt x="318724" y="1083156"/>
                </a:lnTo>
                <a:lnTo>
                  <a:pt x="318724" y="694236"/>
                </a:lnTo>
                <a:lnTo>
                  <a:pt x="468980" y="694236"/>
                </a:lnTo>
                <a:cubicBezTo>
                  <a:pt x="476013" y="694241"/>
                  <a:pt x="482704" y="691196"/>
                  <a:pt x="487319" y="685889"/>
                </a:cubicBezTo>
                <a:close/>
                <a:moveTo>
                  <a:pt x="812747" y="220704"/>
                </a:moveTo>
                <a:cubicBezTo>
                  <a:pt x="800668" y="221908"/>
                  <a:pt x="788849" y="224980"/>
                  <a:pt x="777712" y="229810"/>
                </a:cubicBezTo>
                <a:cubicBezTo>
                  <a:pt x="759120" y="236767"/>
                  <a:pt x="742931" y="242711"/>
                  <a:pt x="722568" y="233099"/>
                </a:cubicBezTo>
                <a:cubicBezTo>
                  <a:pt x="719339" y="231520"/>
                  <a:pt x="715791" y="230698"/>
                  <a:pt x="712197" y="230696"/>
                </a:cubicBezTo>
                <a:cubicBezTo>
                  <a:pt x="698835" y="230765"/>
                  <a:pt x="688040" y="241617"/>
                  <a:pt x="688040" y="254979"/>
                </a:cubicBezTo>
                <a:lnTo>
                  <a:pt x="688040" y="380193"/>
                </a:lnTo>
                <a:lnTo>
                  <a:pt x="585340" y="498576"/>
                </a:lnTo>
                <a:lnTo>
                  <a:pt x="438119" y="498576"/>
                </a:lnTo>
                <a:cubicBezTo>
                  <a:pt x="431589" y="498578"/>
                  <a:pt x="425339" y="501226"/>
                  <a:pt x="420792" y="505912"/>
                </a:cubicBezTo>
                <a:lnTo>
                  <a:pt x="277113" y="653511"/>
                </a:lnTo>
                <a:cubicBezTo>
                  <a:pt x="272747" y="658024"/>
                  <a:pt x="270300" y="664053"/>
                  <a:pt x="270283" y="670333"/>
                </a:cubicBezTo>
                <a:lnTo>
                  <a:pt x="270283" y="1107314"/>
                </a:lnTo>
                <a:cubicBezTo>
                  <a:pt x="270283" y="1120656"/>
                  <a:pt x="281098" y="1131471"/>
                  <a:pt x="294441" y="1131471"/>
                </a:cubicBezTo>
                <a:lnTo>
                  <a:pt x="647440" y="1131471"/>
                </a:lnTo>
                <a:cubicBezTo>
                  <a:pt x="647525" y="1131471"/>
                  <a:pt x="647610" y="1131471"/>
                  <a:pt x="647694" y="1131471"/>
                </a:cubicBezTo>
                <a:cubicBezTo>
                  <a:pt x="660966" y="1131402"/>
                  <a:pt x="671667" y="1120585"/>
                  <a:pt x="671598" y="1107314"/>
                </a:cubicBezTo>
                <a:lnTo>
                  <a:pt x="671598" y="991081"/>
                </a:lnTo>
                <a:cubicBezTo>
                  <a:pt x="671598" y="968659"/>
                  <a:pt x="689775" y="950481"/>
                  <a:pt x="712197" y="950481"/>
                </a:cubicBezTo>
                <a:cubicBezTo>
                  <a:pt x="734619" y="950481"/>
                  <a:pt x="752796" y="968659"/>
                  <a:pt x="752796" y="991081"/>
                </a:cubicBezTo>
                <a:lnTo>
                  <a:pt x="752796" y="1107314"/>
                </a:lnTo>
                <a:cubicBezTo>
                  <a:pt x="752796" y="1107356"/>
                  <a:pt x="752796" y="1107399"/>
                  <a:pt x="752796" y="1107440"/>
                </a:cubicBezTo>
                <a:cubicBezTo>
                  <a:pt x="752866" y="1120782"/>
                  <a:pt x="763739" y="1131541"/>
                  <a:pt x="777080" y="1131471"/>
                </a:cubicBezTo>
                <a:lnTo>
                  <a:pt x="1130586" y="1131471"/>
                </a:lnTo>
                <a:cubicBezTo>
                  <a:pt x="1130628" y="1131471"/>
                  <a:pt x="1130671" y="1131471"/>
                  <a:pt x="1130712" y="1131471"/>
                </a:cubicBezTo>
                <a:cubicBezTo>
                  <a:pt x="1144054" y="1131471"/>
                  <a:pt x="1154870" y="1120656"/>
                  <a:pt x="1154870" y="1107314"/>
                </a:cubicBezTo>
                <a:lnTo>
                  <a:pt x="1153984" y="673242"/>
                </a:lnTo>
                <a:cubicBezTo>
                  <a:pt x="1154045" y="672654"/>
                  <a:pt x="1154045" y="672059"/>
                  <a:pt x="1153984" y="671471"/>
                </a:cubicBezTo>
                <a:cubicBezTo>
                  <a:pt x="1154546" y="664670"/>
                  <a:pt x="1152096" y="657967"/>
                  <a:pt x="1147281" y="653132"/>
                </a:cubicBezTo>
                <a:lnTo>
                  <a:pt x="1003981" y="506670"/>
                </a:lnTo>
                <a:cubicBezTo>
                  <a:pt x="999426" y="501996"/>
                  <a:pt x="993181" y="499352"/>
                  <a:pt x="986654" y="499335"/>
                </a:cubicBezTo>
                <a:lnTo>
                  <a:pt x="839560" y="499335"/>
                </a:lnTo>
                <a:lnTo>
                  <a:pt x="736860" y="380951"/>
                </a:lnTo>
                <a:lnTo>
                  <a:pt x="736860" y="362106"/>
                </a:lnTo>
                <a:cubicBezTo>
                  <a:pt x="739344" y="362290"/>
                  <a:pt x="741838" y="362290"/>
                  <a:pt x="744322" y="362106"/>
                </a:cubicBezTo>
                <a:cubicBezTo>
                  <a:pt x="757475" y="361402"/>
                  <a:pt x="770364" y="358137"/>
                  <a:pt x="782266" y="352494"/>
                </a:cubicBezTo>
                <a:cubicBezTo>
                  <a:pt x="798062" y="344168"/>
                  <a:pt x="816268" y="341618"/>
                  <a:pt x="833742" y="345285"/>
                </a:cubicBezTo>
                <a:cubicBezTo>
                  <a:pt x="840948" y="347068"/>
                  <a:pt x="848573" y="345385"/>
                  <a:pt x="854358" y="340731"/>
                </a:cubicBezTo>
                <a:cubicBezTo>
                  <a:pt x="860196" y="336169"/>
                  <a:pt x="863602" y="329169"/>
                  <a:pt x="863591" y="321760"/>
                </a:cubicBezTo>
                <a:lnTo>
                  <a:pt x="863591" y="254979"/>
                </a:lnTo>
                <a:cubicBezTo>
                  <a:pt x="863559" y="248518"/>
                  <a:pt x="860967" y="242332"/>
                  <a:pt x="856382" y="237778"/>
                </a:cubicBezTo>
                <a:cubicBezTo>
                  <a:pt x="845048" y="225958"/>
                  <a:pt x="829093" y="219714"/>
                  <a:pt x="812747" y="220704"/>
                </a:cubicBezTo>
                <a:close/>
                <a:moveTo>
                  <a:pt x="712197" y="0"/>
                </a:moveTo>
                <a:cubicBezTo>
                  <a:pt x="712239" y="0"/>
                  <a:pt x="712282" y="0"/>
                  <a:pt x="712323" y="0"/>
                </a:cubicBezTo>
                <a:cubicBezTo>
                  <a:pt x="1105589" y="0"/>
                  <a:pt x="1424394" y="318805"/>
                  <a:pt x="1424394" y="712070"/>
                </a:cubicBezTo>
                <a:cubicBezTo>
                  <a:pt x="1424394" y="712112"/>
                  <a:pt x="1424394" y="712155"/>
                  <a:pt x="1424394" y="712197"/>
                </a:cubicBezTo>
                <a:cubicBezTo>
                  <a:pt x="1424394" y="1105533"/>
                  <a:pt x="1105533" y="1424394"/>
                  <a:pt x="712197" y="1424394"/>
                </a:cubicBezTo>
                <a:cubicBezTo>
                  <a:pt x="318861" y="1424394"/>
                  <a:pt x="0" y="1105533"/>
                  <a:pt x="0" y="712197"/>
                </a:cubicBezTo>
                <a:cubicBezTo>
                  <a:pt x="0" y="318861"/>
                  <a:pt x="318861" y="0"/>
                  <a:pt x="712197" y="0"/>
                </a:cubicBezTo>
                <a:close/>
              </a:path>
            </a:pathLst>
          </a:custGeom>
          <a:solidFill>
            <a:srgbClr val="0A527D"/>
          </a:solidFill>
          <a:ln w="0">
            <a:solidFill>
              <a:srgbClr val="0A527D">
                <a:alpha val="0"/>
              </a:srgbClr>
            </a:solidFill>
          </a:ln>
        </p:spPr>
        <p:txBody>
          <a:bodyPr wrap="square" lIns="0" rIns="0" anchor="ctr">
            <a:noAutofit/>
          </a:bodyPr>
          <a:lstStyle>
            <a:lvl1pPr marL="0" indent="0" algn="ctr">
              <a:buNone/>
              <a:defRPr sz="900" b="1">
                <a:solidFill>
                  <a:schemeClr val="bg1"/>
                </a:solidFill>
              </a:defRPr>
            </a:lvl1pPr>
          </a:lstStyle>
          <a:p>
            <a:pPr lvl="0"/>
            <a:r>
              <a:rPr lang="en-US"/>
              <a:t>    </a:t>
            </a:r>
            <a:endParaRPr lang="en-US" dirty="0"/>
          </a:p>
        </p:txBody>
      </p:sp>
      <p:sp>
        <p:nvSpPr>
          <p:cNvPr id="184" name="Text Placeholder 16">
            <a:extLst>
              <a:ext uri="{FF2B5EF4-FFF2-40B4-BE49-F238E27FC236}">
                <a16:creationId xmlns:a16="http://schemas.microsoft.com/office/drawing/2014/main" id="{7C0332C6-729E-E94E-B7C8-8D34E853BAAB}"/>
              </a:ext>
            </a:extLst>
          </p:cNvPr>
          <p:cNvSpPr>
            <a:spLocks noGrp="1"/>
          </p:cNvSpPr>
          <p:nvPr>
            <p:ph type="body" sz="quarter" idx="12"/>
          </p:nvPr>
        </p:nvSpPr>
        <p:spPr>
          <a:xfrm>
            <a:off x="1842608" y="2359674"/>
            <a:ext cx="220161" cy="177612"/>
          </a:xfrm>
          <a:prstGeom prst="rect">
            <a:avLst/>
          </a:prstGeom>
        </p:spPr>
        <p:txBody>
          <a:bodyPr lIns="0" rIns="0" anchor="ctr">
            <a:noAutofit/>
          </a:bodyPr>
          <a:lstStyle>
            <a:lvl1pPr marL="0" indent="0" algn="ctr">
              <a:buNone/>
              <a:defRPr sz="900" b="1">
                <a:solidFill>
                  <a:schemeClr val="bg1"/>
                </a:solidFill>
              </a:defRPr>
            </a:lvl1pPr>
          </a:lstStyle>
          <a:p>
            <a:pPr lvl="0"/>
            <a:r>
              <a:rPr lang="en-US" dirty="0"/>
              <a:t>C</a:t>
            </a:r>
          </a:p>
        </p:txBody>
      </p:sp>
      <p:sp>
        <p:nvSpPr>
          <p:cNvPr id="185" name="Text Placeholder 9">
            <a:extLst>
              <a:ext uri="{FF2B5EF4-FFF2-40B4-BE49-F238E27FC236}">
                <a16:creationId xmlns:a16="http://schemas.microsoft.com/office/drawing/2014/main" id="{1EC1402E-E617-C143-9B2E-F7ADC7ED07FC}"/>
              </a:ext>
            </a:extLst>
          </p:cNvPr>
          <p:cNvSpPr>
            <a:spLocks noGrp="1"/>
          </p:cNvSpPr>
          <p:nvPr>
            <p:ph type="body" sz="quarter" idx="10" hasCustomPrompt="1"/>
          </p:nvPr>
        </p:nvSpPr>
        <p:spPr>
          <a:xfrm>
            <a:off x="1546364" y="346523"/>
            <a:ext cx="9364800" cy="512122"/>
          </a:xfrm>
          <a:prstGeom prst="rect">
            <a:avLst/>
          </a:prstGeom>
        </p:spPr>
        <p:txBody>
          <a:bodyPr anchor="t">
            <a:noAutofit/>
          </a:bodyPr>
          <a:lstStyle>
            <a:lvl1pPr marL="0" indent="0" algn="l">
              <a:lnSpc>
                <a:spcPct val="100000"/>
              </a:lnSpc>
              <a:spcBef>
                <a:spcPts val="0"/>
              </a:spcBef>
              <a:buNone/>
              <a:defRPr sz="3000" b="1">
                <a:solidFill>
                  <a:srgbClr val="0194D3"/>
                </a:solidFill>
              </a:defRPr>
            </a:lvl1pPr>
          </a:lstStyle>
          <a:p>
            <a:pPr lvl="0"/>
            <a:r>
              <a:rPr lang="en-US" dirty="0"/>
              <a:t>Header</a:t>
            </a:r>
          </a:p>
        </p:txBody>
      </p:sp>
      <p:sp>
        <p:nvSpPr>
          <p:cNvPr id="186" name="Text Placeholder 9">
            <a:extLst>
              <a:ext uri="{FF2B5EF4-FFF2-40B4-BE49-F238E27FC236}">
                <a16:creationId xmlns:a16="http://schemas.microsoft.com/office/drawing/2014/main" id="{3FD8A318-AB03-0249-963F-832D33088FCF}"/>
              </a:ext>
            </a:extLst>
          </p:cNvPr>
          <p:cNvSpPr>
            <a:spLocks noGrp="1"/>
          </p:cNvSpPr>
          <p:nvPr>
            <p:ph type="body" sz="quarter" idx="11" hasCustomPrompt="1"/>
          </p:nvPr>
        </p:nvSpPr>
        <p:spPr>
          <a:xfrm>
            <a:off x="1546364" y="863717"/>
            <a:ext cx="9364800" cy="374072"/>
          </a:xfrm>
          <a:prstGeom prst="rect">
            <a:avLst/>
          </a:prstGeom>
        </p:spPr>
        <p:txBody>
          <a:bodyPr anchor="t">
            <a:noAutofit/>
          </a:bodyPr>
          <a:lstStyle>
            <a:lvl1pPr marL="0" indent="0" algn="l">
              <a:lnSpc>
                <a:spcPct val="100000"/>
              </a:lnSpc>
              <a:spcBef>
                <a:spcPts val="0"/>
              </a:spcBef>
              <a:buNone/>
              <a:defRPr sz="1100" b="1" spc="110" baseline="0">
                <a:solidFill>
                  <a:srgbClr val="0194D3"/>
                </a:solidFill>
              </a:defRPr>
            </a:lvl1pPr>
          </a:lstStyle>
          <a:p>
            <a:pPr lvl="0"/>
            <a:r>
              <a:rPr lang="en-US" dirty="0"/>
              <a:t>SUBHEADER</a:t>
            </a:r>
          </a:p>
        </p:txBody>
      </p:sp>
    </p:spTree>
    <p:extLst>
      <p:ext uri="{BB962C8B-B14F-4D97-AF65-F5344CB8AC3E}">
        <p14:creationId xmlns:p14="http://schemas.microsoft.com/office/powerpoint/2010/main" val="296297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hree Columns, One Bullet Column">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83187ED2-7D1B-CB4C-A7AB-D16343AD70FE}"/>
              </a:ext>
            </a:extLst>
          </p:cNvPr>
          <p:cNvSpPr>
            <a:spLocks noGrp="1"/>
          </p:cNvSpPr>
          <p:nvPr>
            <p:ph type="body" sz="quarter" idx="11" hasCustomPrompt="1"/>
          </p:nvPr>
        </p:nvSpPr>
        <p:spPr>
          <a:xfrm>
            <a:off x="1546364" y="346523"/>
            <a:ext cx="9364800" cy="512122"/>
          </a:xfrm>
          <a:prstGeom prst="rect">
            <a:avLst/>
          </a:prstGeom>
        </p:spPr>
        <p:txBody>
          <a:bodyPr anchor="t">
            <a:noAutofit/>
          </a:bodyPr>
          <a:lstStyle>
            <a:lvl1pPr marL="0" indent="0" algn="l">
              <a:lnSpc>
                <a:spcPct val="100000"/>
              </a:lnSpc>
              <a:spcBef>
                <a:spcPts val="0"/>
              </a:spcBef>
              <a:buNone/>
              <a:defRPr sz="3000" b="1">
                <a:solidFill>
                  <a:srgbClr val="0194D3"/>
                </a:solidFill>
              </a:defRPr>
            </a:lvl1pPr>
          </a:lstStyle>
          <a:p>
            <a:pPr lvl="0"/>
            <a:r>
              <a:rPr lang="en-US" dirty="0"/>
              <a:t>Header</a:t>
            </a:r>
          </a:p>
        </p:txBody>
      </p:sp>
      <p:sp>
        <p:nvSpPr>
          <p:cNvPr id="8" name="Text Placeholder 9">
            <a:extLst>
              <a:ext uri="{FF2B5EF4-FFF2-40B4-BE49-F238E27FC236}">
                <a16:creationId xmlns:a16="http://schemas.microsoft.com/office/drawing/2014/main" id="{4FB0D24E-6D55-1845-916D-1C8B2E0620C5}"/>
              </a:ext>
            </a:extLst>
          </p:cNvPr>
          <p:cNvSpPr>
            <a:spLocks noGrp="1"/>
          </p:cNvSpPr>
          <p:nvPr>
            <p:ph type="body" sz="quarter" idx="16" hasCustomPrompt="1"/>
          </p:nvPr>
        </p:nvSpPr>
        <p:spPr>
          <a:xfrm>
            <a:off x="1787273" y="1979894"/>
            <a:ext cx="5744317" cy="915707"/>
          </a:xfrm>
          <a:prstGeom prst="rect">
            <a:avLst/>
          </a:prstGeom>
        </p:spPr>
        <p:txBody>
          <a:bodyPr lIns="144000" tIns="36000" anchor="t">
            <a:noAutofit/>
          </a:bodyPr>
          <a:lstStyle>
            <a:lvl1pPr marL="0" indent="0" algn="just">
              <a:lnSpc>
                <a:spcPts val="1700"/>
              </a:lnSpc>
              <a:spcBef>
                <a:spcPts val="0"/>
              </a:spcBef>
              <a:buNone/>
              <a:defRPr sz="1100" b="1" spc="55" baseline="0">
                <a:solidFill>
                  <a:srgbClr val="0194D3"/>
                </a:solidFill>
                <a:latin typeface="+mn-lt"/>
              </a:defRPr>
            </a:lvl1pPr>
          </a:lstStyle>
          <a:p>
            <a:pPr lvl="0"/>
            <a:r>
              <a:rPr lang="en-US" dirty="0"/>
              <a:t>IN THIS REPORT WE EXAMINE ACADEMIC PERFORMANCE IN DENVER USING DATA FROM THE SCHOOL YEARS 2013-14 THROUGH 2016-17. THERE ARE THREE LEVELS OF ANALYSIS.</a:t>
            </a:r>
          </a:p>
        </p:txBody>
      </p:sp>
      <p:sp>
        <p:nvSpPr>
          <p:cNvPr id="9" name="Text Placeholder 19">
            <a:extLst>
              <a:ext uri="{FF2B5EF4-FFF2-40B4-BE49-F238E27FC236}">
                <a16:creationId xmlns:a16="http://schemas.microsoft.com/office/drawing/2014/main" id="{ED30C310-04DD-BF4E-A856-CDEBE1DBFD28}"/>
              </a:ext>
            </a:extLst>
          </p:cNvPr>
          <p:cNvSpPr>
            <a:spLocks noGrp="1"/>
          </p:cNvSpPr>
          <p:nvPr>
            <p:ph type="body" sz="quarter" idx="31" hasCustomPrompt="1"/>
          </p:nvPr>
        </p:nvSpPr>
        <p:spPr>
          <a:xfrm>
            <a:off x="1812675" y="4131149"/>
            <a:ext cx="1718155" cy="1355251"/>
          </a:xfrm>
          <a:prstGeom prst="rect">
            <a:avLst/>
          </a:prstGeom>
        </p:spPr>
        <p:txBody>
          <a:bodyPr>
            <a:noAutofit/>
          </a:bodyPr>
          <a:lstStyle>
            <a:lvl1pPr marL="0" indent="0" algn="l">
              <a:lnSpc>
                <a:spcPts val="1200"/>
              </a:lnSpc>
              <a:spcBef>
                <a:spcPts val="0"/>
              </a:spcBef>
              <a:spcAft>
                <a:spcPts val="400"/>
              </a:spcAft>
              <a:buSzPct val="140000"/>
              <a:buNone/>
              <a:defRPr lang="en-ID" sz="800" b="0" i="0" u="none" strike="noStrike" spc="50" baseline="0" smtClean="0">
                <a:solidFill>
                  <a:srgbClr val="57BEED"/>
                </a:solidFill>
                <a:effectLst/>
                <a:latin typeface="+mn-lt"/>
              </a:defRPr>
            </a:lvl1pPr>
          </a:lstStyle>
          <a:p>
            <a:pPr lvl="0"/>
            <a:r>
              <a:rPr lang="en-US" dirty="0"/>
              <a:t>Overall performance in Denver schools over three years.</a:t>
            </a:r>
          </a:p>
        </p:txBody>
      </p:sp>
      <p:sp>
        <p:nvSpPr>
          <p:cNvPr id="10" name="Text Placeholder 19">
            <a:extLst>
              <a:ext uri="{FF2B5EF4-FFF2-40B4-BE49-F238E27FC236}">
                <a16:creationId xmlns:a16="http://schemas.microsoft.com/office/drawing/2014/main" id="{4F250A52-7D03-5C4A-96C3-9EC26506EF9A}"/>
              </a:ext>
            </a:extLst>
          </p:cNvPr>
          <p:cNvSpPr>
            <a:spLocks noGrp="1"/>
          </p:cNvSpPr>
          <p:nvPr>
            <p:ph type="body" sz="quarter" idx="32" hasCustomPrompt="1"/>
          </p:nvPr>
        </p:nvSpPr>
        <p:spPr>
          <a:xfrm>
            <a:off x="8455208" y="2569048"/>
            <a:ext cx="2455957" cy="2917351"/>
          </a:xfrm>
          <a:prstGeom prst="rect">
            <a:avLst/>
          </a:prstGeom>
        </p:spPr>
        <p:txBody>
          <a:bodyPr>
            <a:noAutofit/>
          </a:bodyPr>
          <a:lstStyle>
            <a:lvl1pPr marL="138600" indent="-138600" algn="just">
              <a:lnSpc>
                <a:spcPts val="1200"/>
              </a:lnSpc>
              <a:spcBef>
                <a:spcPts val="0"/>
              </a:spcBef>
              <a:spcAft>
                <a:spcPts val="1300"/>
              </a:spcAft>
              <a:buSzPct val="140000"/>
              <a:buFont typeface="Arial" panose="020B0604020202020204" pitchFamily="34" charset="0"/>
              <a:buChar char="•"/>
              <a:defRPr lang="en-ID" sz="800" b="0" i="0" u="none" strike="noStrike" spc="50" baseline="0" smtClean="0">
                <a:solidFill>
                  <a:srgbClr val="57BEED"/>
                </a:solidFill>
                <a:effectLst/>
                <a:latin typeface="+mn-lt"/>
              </a:defRPr>
            </a:lvl1pPr>
          </a:lstStyle>
          <a:p>
            <a:pPr lvl="0"/>
            <a:r>
              <a:rPr lang="en-US" dirty="0"/>
              <a:t>The performance of Denver students is benchmarked against the state average performance, accounting for student characteristics.</a:t>
            </a:r>
          </a:p>
          <a:p>
            <a:pPr lvl="0"/>
            <a:r>
              <a:rPr lang="en-US" dirty="0"/>
              <a:t>The performance of charter school students and the performance of innovation school students within Denver are then compared to that of similar traditional public school (TPS) students within Denver.</a:t>
            </a:r>
          </a:p>
        </p:txBody>
      </p:sp>
      <p:sp>
        <p:nvSpPr>
          <p:cNvPr id="11" name="Text Placeholder 19">
            <a:extLst>
              <a:ext uri="{FF2B5EF4-FFF2-40B4-BE49-F238E27FC236}">
                <a16:creationId xmlns:a16="http://schemas.microsoft.com/office/drawing/2014/main" id="{307687C5-D2F2-2247-AD25-E9B668FAB10B}"/>
              </a:ext>
            </a:extLst>
          </p:cNvPr>
          <p:cNvSpPr>
            <a:spLocks noGrp="1"/>
          </p:cNvSpPr>
          <p:nvPr>
            <p:ph type="body" sz="quarter" idx="33" hasCustomPrompt="1"/>
          </p:nvPr>
        </p:nvSpPr>
        <p:spPr>
          <a:xfrm>
            <a:off x="3730500" y="4131149"/>
            <a:ext cx="1718155" cy="1355251"/>
          </a:xfrm>
          <a:prstGeom prst="rect">
            <a:avLst/>
          </a:prstGeom>
        </p:spPr>
        <p:txBody>
          <a:bodyPr>
            <a:noAutofit/>
          </a:bodyPr>
          <a:lstStyle>
            <a:lvl1pPr marL="0" indent="0" algn="l">
              <a:lnSpc>
                <a:spcPts val="1200"/>
              </a:lnSpc>
              <a:spcBef>
                <a:spcPts val="0"/>
              </a:spcBef>
              <a:spcAft>
                <a:spcPts val="400"/>
              </a:spcAft>
              <a:buSzPct val="140000"/>
              <a:buNone/>
              <a:defRPr lang="en-ID" sz="800" b="0" i="0" u="none" strike="noStrike" spc="50" baseline="0" smtClean="0">
                <a:solidFill>
                  <a:srgbClr val="57BEED"/>
                </a:solidFill>
                <a:effectLst/>
                <a:latin typeface="+mn-lt"/>
              </a:defRPr>
            </a:lvl1pPr>
          </a:lstStyle>
          <a:p>
            <a:pPr lvl="0"/>
            <a:r>
              <a:rPr lang="en-US" dirty="0"/>
              <a:t>Performance for charter schools, innovation schools and the rest of Denver Public schools in the 2016-17 school year.</a:t>
            </a:r>
          </a:p>
        </p:txBody>
      </p:sp>
      <p:sp>
        <p:nvSpPr>
          <p:cNvPr id="12" name="Text Placeholder 19">
            <a:extLst>
              <a:ext uri="{FF2B5EF4-FFF2-40B4-BE49-F238E27FC236}">
                <a16:creationId xmlns:a16="http://schemas.microsoft.com/office/drawing/2014/main" id="{02267DDD-0181-5946-AE24-634D57B31FE8}"/>
              </a:ext>
            </a:extLst>
          </p:cNvPr>
          <p:cNvSpPr>
            <a:spLocks noGrp="1"/>
          </p:cNvSpPr>
          <p:nvPr>
            <p:ph type="body" sz="quarter" idx="34" hasCustomPrompt="1"/>
          </p:nvPr>
        </p:nvSpPr>
        <p:spPr>
          <a:xfrm>
            <a:off x="5652904" y="4131149"/>
            <a:ext cx="1718155" cy="1355251"/>
          </a:xfrm>
          <a:prstGeom prst="rect">
            <a:avLst/>
          </a:prstGeom>
        </p:spPr>
        <p:txBody>
          <a:bodyPr>
            <a:noAutofit/>
          </a:bodyPr>
          <a:lstStyle>
            <a:lvl1pPr marL="0" indent="0" algn="l">
              <a:lnSpc>
                <a:spcPts val="1200"/>
              </a:lnSpc>
              <a:spcBef>
                <a:spcPts val="0"/>
              </a:spcBef>
              <a:spcAft>
                <a:spcPts val="400"/>
              </a:spcAft>
              <a:buSzPct val="140000"/>
              <a:buNone/>
              <a:defRPr lang="en-ID" sz="800" b="0" i="0" u="none" strike="noStrike" spc="50" baseline="0" smtClean="0">
                <a:solidFill>
                  <a:srgbClr val="57BEED"/>
                </a:solidFill>
                <a:effectLst/>
                <a:latin typeface="+mn-lt"/>
              </a:defRPr>
            </a:lvl1pPr>
          </a:lstStyle>
          <a:p>
            <a:pPr lvl="0"/>
            <a:r>
              <a:rPr lang="en-US" dirty="0"/>
              <a:t>Performance in the 2016-2017 school year by race, poverty status, English language learner (ELL) status, special education status and gender.</a:t>
            </a:r>
          </a:p>
        </p:txBody>
      </p:sp>
      <p:sp>
        <p:nvSpPr>
          <p:cNvPr id="13" name="Text Placeholder 9">
            <a:extLst>
              <a:ext uri="{FF2B5EF4-FFF2-40B4-BE49-F238E27FC236}">
                <a16:creationId xmlns:a16="http://schemas.microsoft.com/office/drawing/2014/main" id="{9E1E0C2C-620F-FB45-A0C0-30D9CE4D2897}"/>
              </a:ext>
            </a:extLst>
          </p:cNvPr>
          <p:cNvSpPr>
            <a:spLocks noGrp="1"/>
          </p:cNvSpPr>
          <p:nvPr>
            <p:ph type="body" sz="quarter" idx="35" hasCustomPrompt="1"/>
          </p:nvPr>
        </p:nvSpPr>
        <p:spPr>
          <a:xfrm>
            <a:off x="8455208" y="1979894"/>
            <a:ext cx="2455957" cy="589156"/>
          </a:xfrm>
          <a:prstGeom prst="rect">
            <a:avLst/>
          </a:prstGeom>
        </p:spPr>
        <p:txBody>
          <a:bodyPr lIns="144000" tIns="36000" anchor="t">
            <a:noAutofit/>
          </a:bodyPr>
          <a:lstStyle>
            <a:lvl1pPr marL="0" indent="0" algn="just">
              <a:lnSpc>
                <a:spcPts val="1700"/>
              </a:lnSpc>
              <a:spcBef>
                <a:spcPts val="0"/>
              </a:spcBef>
              <a:buNone/>
              <a:defRPr sz="1100" b="1" spc="55" baseline="0">
                <a:solidFill>
                  <a:srgbClr val="0194D3"/>
                </a:solidFill>
                <a:latin typeface="+mn-lt"/>
              </a:defRPr>
            </a:lvl1pPr>
          </a:lstStyle>
          <a:p>
            <a:pPr lvl="0"/>
            <a:r>
              <a:rPr lang="en-US" dirty="0"/>
              <a:t>WE MAKE TWO SETS OF COMPARISONS.</a:t>
            </a:r>
          </a:p>
        </p:txBody>
      </p:sp>
      <p:sp>
        <p:nvSpPr>
          <p:cNvPr id="14" name="Text Placeholder 35">
            <a:extLst>
              <a:ext uri="{FF2B5EF4-FFF2-40B4-BE49-F238E27FC236}">
                <a16:creationId xmlns:a16="http://schemas.microsoft.com/office/drawing/2014/main" id="{D73F40FA-56E4-2F44-95E7-1CC42D188EBC}"/>
              </a:ext>
            </a:extLst>
          </p:cNvPr>
          <p:cNvSpPr>
            <a:spLocks noGrp="1"/>
          </p:cNvSpPr>
          <p:nvPr>
            <p:ph type="body" sz="quarter" idx="13" hasCustomPrompt="1"/>
          </p:nvPr>
        </p:nvSpPr>
        <p:spPr>
          <a:xfrm>
            <a:off x="1555928" y="1755245"/>
            <a:ext cx="450916" cy="449297"/>
          </a:xfrm>
          <a:custGeom>
            <a:avLst/>
            <a:gdLst>
              <a:gd name="connsiteX0" fmla="*/ 0 w 376182"/>
              <a:gd name="connsiteY0" fmla="*/ 0 h 374855"/>
              <a:gd name="connsiteX1" fmla="*/ 271495 w 376182"/>
              <a:gd name="connsiteY1" fmla="*/ 0 h 374855"/>
              <a:gd name="connsiteX2" fmla="*/ 376182 w 376182"/>
              <a:gd name="connsiteY2" fmla="*/ 104339 h 374855"/>
              <a:gd name="connsiteX3" fmla="*/ 115015 w 376182"/>
              <a:gd name="connsiteY3" fmla="*/ 103874 h 374855"/>
              <a:gd name="connsiteX4" fmla="*/ 114962 w 376182"/>
              <a:gd name="connsiteY4" fmla="*/ 103874 h 374855"/>
              <a:gd name="connsiteX5" fmla="*/ 115015 w 376182"/>
              <a:gd name="connsiteY5" fmla="*/ 374855 h 374855"/>
              <a:gd name="connsiteX6" fmla="*/ 0 w 376182"/>
              <a:gd name="connsiteY6" fmla="*/ 270568 h 37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82" h="374855">
                <a:moveTo>
                  <a:pt x="0" y="0"/>
                </a:moveTo>
                <a:lnTo>
                  <a:pt x="271495" y="0"/>
                </a:lnTo>
                <a:lnTo>
                  <a:pt x="376182" y="104339"/>
                </a:lnTo>
                <a:lnTo>
                  <a:pt x="115015" y="103874"/>
                </a:lnTo>
                <a:lnTo>
                  <a:pt x="114962" y="103874"/>
                </a:lnTo>
                <a:lnTo>
                  <a:pt x="115015" y="374855"/>
                </a:lnTo>
                <a:lnTo>
                  <a:pt x="0" y="270568"/>
                </a:lnTo>
                <a:close/>
              </a:path>
            </a:pathLst>
          </a:custGeom>
          <a:solidFill>
            <a:srgbClr val="7FCAE9"/>
          </a:solidFill>
          <a:ln w="0">
            <a:solidFill>
              <a:srgbClr val="7FCAE9"/>
            </a:solidFill>
          </a:ln>
        </p:spPr>
        <p:txBody>
          <a:bodyPr wrap="square" anchor="t">
            <a:noAutofit/>
          </a:bodyPr>
          <a:lstStyle>
            <a:lvl1pPr marL="0" indent="0" algn="l">
              <a:lnSpc>
                <a:spcPct val="100000"/>
              </a:lnSpc>
              <a:spcBef>
                <a:spcPts val="0"/>
              </a:spcBef>
              <a:buNone/>
              <a:defRPr sz="1100" b="1" spc="110" baseline="0">
                <a:solidFill>
                  <a:srgbClr val="0194D3"/>
                </a:solidFill>
              </a:defRPr>
            </a:lvl1pPr>
          </a:lstStyle>
          <a:p>
            <a:pPr lvl="0"/>
            <a:r>
              <a:rPr lang="en-US" dirty="0"/>
              <a:t>  </a:t>
            </a:r>
          </a:p>
        </p:txBody>
      </p:sp>
      <p:sp>
        <p:nvSpPr>
          <p:cNvPr id="17" name="Text Placeholder 35">
            <a:extLst>
              <a:ext uri="{FF2B5EF4-FFF2-40B4-BE49-F238E27FC236}">
                <a16:creationId xmlns:a16="http://schemas.microsoft.com/office/drawing/2014/main" id="{7D318D41-7487-524B-A76E-D565A00A50AE}"/>
              </a:ext>
            </a:extLst>
          </p:cNvPr>
          <p:cNvSpPr>
            <a:spLocks noGrp="1"/>
          </p:cNvSpPr>
          <p:nvPr>
            <p:ph type="body" sz="quarter" idx="36" hasCustomPrompt="1"/>
          </p:nvPr>
        </p:nvSpPr>
        <p:spPr>
          <a:xfrm>
            <a:off x="8236563" y="1755245"/>
            <a:ext cx="450916" cy="449297"/>
          </a:xfrm>
          <a:custGeom>
            <a:avLst/>
            <a:gdLst>
              <a:gd name="connsiteX0" fmla="*/ 0 w 376182"/>
              <a:gd name="connsiteY0" fmla="*/ 0 h 374855"/>
              <a:gd name="connsiteX1" fmla="*/ 271495 w 376182"/>
              <a:gd name="connsiteY1" fmla="*/ 0 h 374855"/>
              <a:gd name="connsiteX2" fmla="*/ 376182 w 376182"/>
              <a:gd name="connsiteY2" fmla="*/ 104339 h 374855"/>
              <a:gd name="connsiteX3" fmla="*/ 115015 w 376182"/>
              <a:gd name="connsiteY3" fmla="*/ 103874 h 374855"/>
              <a:gd name="connsiteX4" fmla="*/ 114962 w 376182"/>
              <a:gd name="connsiteY4" fmla="*/ 103874 h 374855"/>
              <a:gd name="connsiteX5" fmla="*/ 115015 w 376182"/>
              <a:gd name="connsiteY5" fmla="*/ 374855 h 374855"/>
              <a:gd name="connsiteX6" fmla="*/ 0 w 376182"/>
              <a:gd name="connsiteY6" fmla="*/ 270568 h 37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82" h="374855">
                <a:moveTo>
                  <a:pt x="0" y="0"/>
                </a:moveTo>
                <a:lnTo>
                  <a:pt x="271495" y="0"/>
                </a:lnTo>
                <a:lnTo>
                  <a:pt x="376182" y="104339"/>
                </a:lnTo>
                <a:lnTo>
                  <a:pt x="115015" y="103874"/>
                </a:lnTo>
                <a:lnTo>
                  <a:pt x="114962" y="103874"/>
                </a:lnTo>
                <a:lnTo>
                  <a:pt x="115015" y="374855"/>
                </a:lnTo>
                <a:lnTo>
                  <a:pt x="0" y="270568"/>
                </a:lnTo>
                <a:close/>
              </a:path>
            </a:pathLst>
          </a:custGeom>
          <a:solidFill>
            <a:srgbClr val="7FCAE9"/>
          </a:solidFill>
          <a:ln w="0">
            <a:solidFill>
              <a:srgbClr val="7FCAE9"/>
            </a:solidFill>
          </a:ln>
        </p:spPr>
        <p:txBody>
          <a:bodyPr wrap="square" anchor="t">
            <a:noAutofit/>
          </a:bodyPr>
          <a:lstStyle>
            <a:lvl1pPr marL="0" indent="0" algn="l">
              <a:lnSpc>
                <a:spcPct val="100000"/>
              </a:lnSpc>
              <a:spcBef>
                <a:spcPts val="0"/>
              </a:spcBef>
              <a:buNone/>
              <a:defRPr sz="1100" b="1" spc="110" baseline="0">
                <a:solidFill>
                  <a:srgbClr val="0194D3"/>
                </a:solidFill>
              </a:defRPr>
            </a:lvl1pPr>
          </a:lstStyle>
          <a:p>
            <a:pPr lvl="0"/>
            <a:r>
              <a:rPr lang="en-US" dirty="0"/>
              <a:t>  </a:t>
            </a:r>
          </a:p>
        </p:txBody>
      </p:sp>
      <p:sp>
        <p:nvSpPr>
          <p:cNvPr id="18" name="Text Placeholder 9">
            <a:extLst>
              <a:ext uri="{FF2B5EF4-FFF2-40B4-BE49-F238E27FC236}">
                <a16:creationId xmlns:a16="http://schemas.microsoft.com/office/drawing/2014/main" id="{74B7B9FB-B3B1-8145-9097-DC11F9B2E000}"/>
              </a:ext>
            </a:extLst>
          </p:cNvPr>
          <p:cNvSpPr>
            <a:spLocks noGrp="1"/>
          </p:cNvSpPr>
          <p:nvPr>
            <p:ph type="body" sz="quarter" idx="37" hasCustomPrompt="1"/>
          </p:nvPr>
        </p:nvSpPr>
        <p:spPr>
          <a:xfrm>
            <a:off x="2220823" y="3076957"/>
            <a:ext cx="901859" cy="901800"/>
          </a:xfrm>
          <a:prstGeom prst="ellipse">
            <a:avLst/>
          </a:prstGeom>
          <a:ln w="25400">
            <a:solidFill>
              <a:srgbClr val="9DDBED"/>
            </a:solidFill>
          </a:ln>
        </p:spPr>
        <p:txBody>
          <a:bodyPr lIns="144000" tIns="36000" anchor="ctr">
            <a:noAutofit/>
          </a:bodyPr>
          <a:lstStyle>
            <a:lvl1pPr marL="0" indent="0" algn="ctr">
              <a:lnSpc>
                <a:spcPct val="100000"/>
              </a:lnSpc>
              <a:spcBef>
                <a:spcPts val="0"/>
              </a:spcBef>
              <a:buNone/>
              <a:defRPr sz="3000" b="0" spc="55" baseline="0">
                <a:solidFill>
                  <a:srgbClr val="D1EEF6"/>
                </a:solidFill>
                <a:latin typeface="+mn-lt"/>
              </a:defRPr>
            </a:lvl1pPr>
          </a:lstStyle>
          <a:p>
            <a:pPr lvl="0"/>
            <a:r>
              <a:rPr lang="en-US" dirty="0"/>
              <a:t>01</a:t>
            </a:r>
          </a:p>
        </p:txBody>
      </p:sp>
      <p:sp>
        <p:nvSpPr>
          <p:cNvPr id="19" name="Text Placeholder 9">
            <a:extLst>
              <a:ext uri="{FF2B5EF4-FFF2-40B4-BE49-F238E27FC236}">
                <a16:creationId xmlns:a16="http://schemas.microsoft.com/office/drawing/2014/main" id="{68E79FA5-BE6D-CB42-8222-FC7FC689062C}"/>
              </a:ext>
            </a:extLst>
          </p:cNvPr>
          <p:cNvSpPr>
            <a:spLocks noGrp="1"/>
          </p:cNvSpPr>
          <p:nvPr>
            <p:ph type="body" sz="quarter" idx="38" hasCustomPrompt="1"/>
          </p:nvPr>
        </p:nvSpPr>
        <p:spPr>
          <a:xfrm>
            <a:off x="4138648" y="3076957"/>
            <a:ext cx="901859" cy="901800"/>
          </a:xfrm>
          <a:prstGeom prst="ellipse">
            <a:avLst/>
          </a:prstGeom>
          <a:ln w="25400">
            <a:solidFill>
              <a:srgbClr val="9DDBED"/>
            </a:solidFill>
          </a:ln>
        </p:spPr>
        <p:txBody>
          <a:bodyPr lIns="144000" tIns="36000" anchor="ctr">
            <a:noAutofit/>
          </a:bodyPr>
          <a:lstStyle>
            <a:lvl1pPr marL="0" indent="0" algn="ctr">
              <a:lnSpc>
                <a:spcPct val="100000"/>
              </a:lnSpc>
              <a:spcBef>
                <a:spcPts val="0"/>
              </a:spcBef>
              <a:buNone/>
              <a:defRPr sz="3000" b="0" spc="55" baseline="0">
                <a:solidFill>
                  <a:srgbClr val="D1EEF6"/>
                </a:solidFill>
                <a:latin typeface="+mn-lt"/>
              </a:defRPr>
            </a:lvl1pPr>
          </a:lstStyle>
          <a:p>
            <a:pPr lvl="0"/>
            <a:r>
              <a:rPr lang="en-US" dirty="0"/>
              <a:t>02</a:t>
            </a:r>
          </a:p>
        </p:txBody>
      </p:sp>
      <p:sp>
        <p:nvSpPr>
          <p:cNvPr id="20" name="Text Placeholder 9">
            <a:extLst>
              <a:ext uri="{FF2B5EF4-FFF2-40B4-BE49-F238E27FC236}">
                <a16:creationId xmlns:a16="http://schemas.microsoft.com/office/drawing/2014/main" id="{FE2742DF-CD92-C145-8FC7-C4663DE456A8}"/>
              </a:ext>
            </a:extLst>
          </p:cNvPr>
          <p:cNvSpPr>
            <a:spLocks noGrp="1"/>
          </p:cNvSpPr>
          <p:nvPr>
            <p:ph type="body" sz="quarter" idx="39" hasCustomPrompt="1"/>
          </p:nvPr>
        </p:nvSpPr>
        <p:spPr>
          <a:xfrm>
            <a:off x="6061052" y="3076957"/>
            <a:ext cx="901859" cy="901800"/>
          </a:xfrm>
          <a:prstGeom prst="ellipse">
            <a:avLst/>
          </a:prstGeom>
          <a:ln w="25400">
            <a:solidFill>
              <a:srgbClr val="9DDBED"/>
            </a:solidFill>
          </a:ln>
        </p:spPr>
        <p:txBody>
          <a:bodyPr lIns="144000" tIns="36000" anchor="ctr">
            <a:noAutofit/>
          </a:bodyPr>
          <a:lstStyle>
            <a:lvl1pPr marL="0" indent="0" algn="ctr">
              <a:lnSpc>
                <a:spcPct val="100000"/>
              </a:lnSpc>
              <a:spcBef>
                <a:spcPts val="0"/>
              </a:spcBef>
              <a:buNone/>
              <a:defRPr sz="3000" b="0" spc="55" baseline="0">
                <a:solidFill>
                  <a:srgbClr val="D1EEF6"/>
                </a:solidFill>
                <a:latin typeface="+mj-lt"/>
              </a:defRPr>
            </a:lvl1pPr>
          </a:lstStyle>
          <a:p>
            <a:pPr lvl="0"/>
            <a:r>
              <a:rPr lang="en-US" dirty="0"/>
              <a:t>03</a:t>
            </a:r>
          </a:p>
        </p:txBody>
      </p:sp>
    </p:spTree>
    <p:extLst>
      <p:ext uri="{BB962C8B-B14F-4D97-AF65-F5344CB8AC3E}">
        <p14:creationId xmlns:p14="http://schemas.microsoft.com/office/powerpoint/2010/main" val="295903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lumns">
    <p:spTree>
      <p:nvGrpSpPr>
        <p:cNvPr id="1" name=""/>
        <p:cNvGrpSpPr/>
        <p:nvPr/>
      </p:nvGrpSpPr>
      <p:grpSpPr>
        <a:xfrm>
          <a:off x="0" y="0"/>
          <a:ext cx="0" cy="0"/>
          <a:chOff x="0" y="0"/>
          <a:chExt cx="0" cy="0"/>
        </a:xfrm>
      </p:grpSpPr>
      <p:sp>
        <p:nvSpPr>
          <p:cNvPr id="6" name="Text Placeholder 19">
            <a:extLst>
              <a:ext uri="{FF2B5EF4-FFF2-40B4-BE49-F238E27FC236}">
                <a16:creationId xmlns:a16="http://schemas.microsoft.com/office/drawing/2014/main" id="{4AEAC0E1-93E7-5848-9369-9154CD6CBD74}"/>
              </a:ext>
            </a:extLst>
          </p:cNvPr>
          <p:cNvSpPr>
            <a:spLocks noGrp="1"/>
          </p:cNvSpPr>
          <p:nvPr>
            <p:ph type="body" sz="quarter" idx="32" hasCustomPrompt="1"/>
          </p:nvPr>
        </p:nvSpPr>
        <p:spPr>
          <a:xfrm>
            <a:off x="1804593" y="2275888"/>
            <a:ext cx="3692556" cy="1863251"/>
          </a:xfrm>
          <a:prstGeom prst="rect">
            <a:avLst/>
          </a:prstGeom>
        </p:spPr>
        <p:txBody>
          <a:bodyPr>
            <a:noAutofit/>
          </a:bodyPr>
          <a:lstStyle>
            <a:lvl1pPr marL="0" indent="0" algn="just">
              <a:lnSpc>
                <a:spcPts val="1200"/>
              </a:lnSpc>
              <a:spcBef>
                <a:spcPts val="0"/>
              </a:spcBef>
              <a:spcAft>
                <a:spcPts val="1300"/>
              </a:spcAft>
              <a:buSzPct val="140000"/>
              <a:buFont typeface="Arial" panose="020B0604020202020204" pitchFamily="34" charset="0"/>
              <a:buNone/>
              <a:defRPr lang="en-ID" sz="800" b="0" i="0" u="none" strike="noStrike" spc="50" baseline="0" smtClean="0">
                <a:solidFill>
                  <a:srgbClr val="57BEED"/>
                </a:solidFill>
                <a:effectLst/>
                <a:latin typeface="+mn-lt"/>
              </a:defRPr>
            </a:lvl1pPr>
          </a:lstStyle>
          <a:p>
            <a:pPr lvl="0"/>
            <a:r>
              <a:rPr lang="en-US" dirty="0"/>
              <a:t>Achievement scores capture what a student knows at a point in time. They are influenced by students’ prior conditions in addition to schools’ contributions. </a:t>
            </a:r>
          </a:p>
          <a:p>
            <a:pPr lvl="0"/>
            <a:r>
              <a:rPr lang="en-US" dirty="0"/>
              <a:t>Growth scores indicate how much progress a student makes from one year to the next. Growth scores allow us to zero in on the contributions of schools separately from other factors that affect point-in-time scores.</a:t>
            </a:r>
          </a:p>
        </p:txBody>
      </p:sp>
      <p:sp>
        <p:nvSpPr>
          <p:cNvPr id="7" name="Text Placeholder 9">
            <a:extLst>
              <a:ext uri="{FF2B5EF4-FFF2-40B4-BE49-F238E27FC236}">
                <a16:creationId xmlns:a16="http://schemas.microsoft.com/office/drawing/2014/main" id="{1C48F51A-6A69-0243-B4E5-DA29F62E4AFA}"/>
              </a:ext>
            </a:extLst>
          </p:cNvPr>
          <p:cNvSpPr>
            <a:spLocks noGrp="1"/>
          </p:cNvSpPr>
          <p:nvPr>
            <p:ph type="body" sz="quarter" idx="35" hasCustomPrompt="1"/>
          </p:nvPr>
        </p:nvSpPr>
        <p:spPr>
          <a:xfrm>
            <a:off x="1804593" y="1875984"/>
            <a:ext cx="3692556" cy="326889"/>
          </a:xfrm>
          <a:prstGeom prst="rect">
            <a:avLst/>
          </a:prstGeom>
        </p:spPr>
        <p:txBody>
          <a:bodyPr lIns="144000" tIns="36000" anchor="t">
            <a:noAutofit/>
          </a:bodyPr>
          <a:lstStyle>
            <a:lvl1pPr marL="0" indent="0" algn="just">
              <a:lnSpc>
                <a:spcPts val="1700"/>
              </a:lnSpc>
              <a:spcBef>
                <a:spcPts val="0"/>
              </a:spcBef>
              <a:buNone/>
              <a:defRPr sz="1100" b="1" spc="90" baseline="0">
                <a:solidFill>
                  <a:srgbClr val="0194D3"/>
                </a:solidFill>
                <a:latin typeface="+mn-lt"/>
              </a:defRPr>
            </a:lvl1pPr>
          </a:lstStyle>
          <a:p>
            <a:pPr lvl="0"/>
            <a:r>
              <a:rPr lang="en-US" dirty="0"/>
              <a:t>ACHIEVEMENT VS. GROWTH</a:t>
            </a:r>
          </a:p>
        </p:txBody>
      </p:sp>
      <p:sp>
        <p:nvSpPr>
          <p:cNvPr id="8" name="Text Placeholder 35">
            <a:extLst>
              <a:ext uri="{FF2B5EF4-FFF2-40B4-BE49-F238E27FC236}">
                <a16:creationId xmlns:a16="http://schemas.microsoft.com/office/drawing/2014/main" id="{889C879B-F708-1C4D-8F68-92FB9AECD7F3}"/>
              </a:ext>
            </a:extLst>
          </p:cNvPr>
          <p:cNvSpPr>
            <a:spLocks noGrp="1"/>
          </p:cNvSpPr>
          <p:nvPr>
            <p:ph type="body" sz="quarter" idx="36" hasCustomPrompt="1"/>
          </p:nvPr>
        </p:nvSpPr>
        <p:spPr>
          <a:xfrm>
            <a:off x="1579134" y="1697988"/>
            <a:ext cx="450916" cy="449297"/>
          </a:xfrm>
          <a:custGeom>
            <a:avLst/>
            <a:gdLst>
              <a:gd name="connsiteX0" fmla="*/ 0 w 376182"/>
              <a:gd name="connsiteY0" fmla="*/ 0 h 374855"/>
              <a:gd name="connsiteX1" fmla="*/ 271495 w 376182"/>
              <a:gd name="connsiteY1" fmla="*/ 0 h 374855"/>
              <a:gd name="connsiteX2" fmla="*/ 376182 w 376182"/>
              <a:gd name="connsiteY2" fmla="*/ 104339 h 374855"/>
              <a:gd name="connsiteX3" fmla="*/ 115015 w 376182"/>
              <a:gd name="connsiteY3" fmla="*/ 103874 h 374855"/>
              <a:gd name="connsiteX4" fmla="*/ 114962 w 376182"/>
              <a:gd name="connsiteY4" fmla="*/ 103874 h 374855"/>
              <a:gd name="connsiteX5" fmla="*/ 115015 w 376182"/>
              <a:gd name="connsiteY5" fmla="*/ 374855 h 374855"/>
              <a:gd name="connsiteX6" fmla="*/ 0 w 376182"/>
              <a:gd name="connsiteY6" fmla="*/ 270568 h 37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82" h="374855">
                <a:moveTo>
                  <a:pt x="0" y="0"/>
                </a:moveTo>
                <a:lnTo>
                  <a:pt x="271495" y="0"/>
                </a:lnTo>
                <a:lnTo>
                  <a:pt x="376182" y="104339"/>
                </a:lnTo>
                <a:lnTo>
                  <a:pt x="115015" y="103874"/>
                </a:lnTo>
                <a:lnTo>
                  <a:pt x="114962" y="103874"/>
                </a:lnTo>
                <a:lnTo>
                  <a:pt x="115015" y="374855"/>
                </a:lnTo>
                <a:lnTo>
                  <a:pt x="0" y="270568"/>
                </a:lnTo>
                <a:close/>
              </a:path>
            </a:pathLst>
          </a:custGeom>
          <a:solidFill>
            <a:srgbClr val="7FCAE9"/>
          </a:solidFill>
          <a:ln w="0">
            <a:solidFill>
              <a:srgbClr val="7FCAE9"/>
            </a:solidFill>
          </a:ln>
        </p:spPr>
        <p:txBody>
          <a:bodyPr wrap="square" anchor="t">
            <a:noAutofit/>
          </a:bodyPr>
          <a:lstStyle>
            <a:lvl1pPr marL="0" indent="0" algn="l">
              <a:lnSpc>
                <a:spcPct val="100000"/>
              </a:lnSpc>
              <a:spcBef>
                <a:spcPts val="0"/>
              </a:spcBef>
              <a:buNone/>
              <a:defRPr sz="1100" b="1" spc="110" baseline="0">
                <a:solidFill>
                  <a:srgbClr val="0194D3"/>
                </a:solidFill>
              </a:defRPr>
            </a:lvl1pPr>
          </a:lstStyle>
          <a:p>
            <a:pPr lvl="0"/>
            <a:r>
              <a:rPr lang="en-US" dirty="0"/>
              <a:t>  </a:t>
            </a:r>
          </a:p>
        </p:txBody>
      </p:sp>
      <p:sp>
        <p:nvSpPr>
          <p:cNvPr id="9" name="Text Placeholder 19">
            <a:extLst>
              <a:ext uri="{FF2B5EF4-FFF2-40B4-BE49-F238E27FC236}">
                <a16:creationId xmlns:a16="http://schemas.microsoft.com/office/drawing/2014/main" id="{FE29B812-83CB-F34A-A513-0FB1280C0E49}"/>
              </a:ext>
            </a:extLst>
          </p:cNvPr>
          <p:cNvSpPr>
            <a:spLocks noGrp="1"/>
          </p:cNvSpPr>
          <p:nvPr>
            <p:ph type="body" sz="quarter" idx="37" hasCustomPrompt="1"/>
          </p:nvPr>
        </p:nvSpPr>
        <p:spPr>
          <a:xfrm>
            <a:off x="6423546" y="2894762"/>
            <a:ext cx="3692556" cy="1863251"/>
          </a:xfrm>
          <a:prstGeom prst="rect">
            <a:avLst/>
          </a:prstGeom>
        </p:spPr>
        <p:txBody>
          <a:bodyPr>
            <a:noAutofit/>
          </a:bodyPr>
          <a:lstStyle>
            <a:lvl1pPr marL="0" indent="0" algn="just">
              <a:lnSpc>
                <a:spcPts val="1200"/>
              </a:lnSpc>
              <a:spcBef>
                <a:spcPts val="0"/>
              </a:spcBef>
              <a:spcAft>
                <a:spcPts val="1300"/>
              </a:spcAft>
              <a:buSzPct val="140000"/>
              <a:buFont typeface="Arial" panose="020B0604020202020204" pitchFamily="34" charset="0"/>
              <a:buNone/>
              <a:defRPr lang="en-ID" sz="800" b="0" i="0" u="none" strike="noStrike" spc="50" baseline="0" smtClean="0">
                <a:solidFill>
                  <a:srgbClr val="57BEED"/>
                </a:solidFill>
                <a:effectLst/>
                <a:latin typeface="+mn-lt"/>
              </a:defRPr>
            </a:lvl1pPr>
          </a:lstStyle>
          <a:p>
            <a:pPr lvl="0"/>
            <a:r>
              <a:rPr lang="en-US" dirty="0"/>
              <a:t>We analyze student growth in standard deviation units so that the results can be assessed for statistical differences. The full set of findings appear in the Appendix.</a:t>
            </a:r>
          </a:p>
          <a:p>
            <a:pPr lvl="0"/>
            <a:r>
              <a:rPr lang="en-US" dirty="0"/>
              <a:t>In the following graphs of findings, we transform growth from standard deviation units into days of learning based on a typical 180-day school year.</a:t>
            </a:r>
          </a:p>
        </p:txBody>
      </p:sp>
      <p:sp>
        <p:nvSpPr>
          <p:cNvPr id="10" name="Text Placeholder 9">
            <a:extLst>
              <a:ext uri="{FF2B5EF4-FFF2-40B4-BE49-F238E27FC236}">
                <a16:creationId xmlns:a16="http://schemas.microsoft.com/office/drawing/2014/main" id="{DD91AAD5-98F6-9B45-BB09-24069060A5FA}"/>
              </a:ext>
            </a:extLst>
          </p:cNvPr>
          <p:cNvSpPr>
            <a:spLocks noGrp="1"/>
          </p:cNvSpPr>
          <p:nvPr>
            <p:ph type="body" sz="quarter" idx="38" hasCustomPrompt="1"/>
          </p:nvPr>
        </p:nvSpPr>
        <p:spPr>
          <a:xfrm>
            <a:off x="6423546" y="1875984"/>
            <a:ext cx="3692556" cy="941861"/>
          </a:xfrm>
          <a:prstGeom prst="rect">
            <a:avLst/>
          </a:prstGeom>
        </p:spPr>
        <p:txBody>
          <a:bodyPr lIns="144000" tIns="36000" anchor="t">
            <a:noAutofit/>
          </a:bodyPr>
          <a:lstStyle>
            <a:lvl1pPr marL="0" indent="0" algn="just">
              <a:lnSpc>
                <a:spcPts val="1700"/>
              </a:lnSpc>
              <a:spcBef>
                <a:spcPts val="0"/>
              </a:spcBef>
              <a:buNone/>
              <a:defRPr sz="1100" b="1" spc="90" baseline="0">
                <a:solidFill>
                  <a:srgbClr val="0194D3"/>
                </a:solidFill>
                <a:latin typeface="+mn-lt"/>
              </a:defRPr>
            </a:lvl1pPr>
          </a:lstStyle>
          <a:p>
            <a:pPr lvl="0"/>
            <a:r>
              <a:rPr lang="en-US" dirty="0"/>
              <a:t>IN THIS STUDY WE MEASURE ACADEMIC PERFORMANCE AS HOW MUCH GROWTH STUDENTS MAKE FROM ONE YEAR TO THE NEXT.</a:t>
            </a:r>
          </a:p>
        </p:txBody>
      </p:sp>
      <p:sp>
        <p:nvSpPr>
          <p:cNvPr id="11" name="Text Placeholder 35">
            <a:extLst>
              <a:ext uri="{FF2B5EF4-FFF2-40B4-BE49-F238E27FC236}">
                <a16:creationId xmlns:a16="http://schemas.microsoft.com/office/drawing/2014/main" id="{A2AAE3E1-2876-DE4A-9BA9-896D261CCE88}"/>
              </a:ext>
            </a:extLst>
          </p:cNvPr>
          <p:cNvSpPr>
            <a:spLocks noGrp="1"/>
          </p:cNvSpPr>
          <p:nvPr>
            <p:ph type="body" sz="quarter" idx="39" hasCustomPrompt="1"/>
          </p:nvPr>
        </p:nvSpPr>
        <p:spPr>
          <a:xfrm>
            <a:off x="6198088" y="1697988"/>
            <a:ext cx="450916" cy="449297"/>
          </a:xfrm>
          <a:custGeom>
            <a:avLst/>
            <a:gdLst>
              <a:gd name="connsiteX0" fmla="*/ 0 w 376182"/>
              <a:gd name="connsiteY0" fmla="*/ 0 h 374855"/>
              <a:gd name="connsiteX1" fmla="*/ 271495 w 376182"/>
              <a:gd name="connsiteY1" fmla="*/ 0 h 374855"/>
              <a:gd name="connsiteX2" fmla="*/ 376182 w 376182"/>
              <a:gd name="connsiteY2" fmla="*/ 104339 h 374855"/>
              <a:gd name="connsiteX3" fmla="*/ 115015 w 376182"/>
              <a:gd name="connsiteY3" fmla="*/ 103874 h 374855"/>
              <a:gd name="connsiteX4" fmla="*/ 114962 w 376182"/>
              <a:gd name="connsiteY4" fmla="*/ 103874 h 374855"/>
              <a:gd name="connsiteX5" fmla="*/ 115015 w 376182"/>
              <a:gd name="connsiteY5" fmla="*/ 374855 h 374855"/>
              <a:gd name="connsiteX6" fmla="*/ 0 w 376182"/>
              <a:gd name="connsiteY6" fmla="*/ 270568 h 37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82" h="374855">
                <a:moveTo>
                  <a:pt x="0" y="0"/>
                </a:moveTo>
                <a:lnTo>
                  <a:pt x="271495" y="0"/>
                </a:lnTo>
                <a:lnTo>
                  <a:pt x="376182" y="104339"/>
                </a:lnTo>
                <a:lnTo>
                  <a:pt x="115015" y="103874"/>
                </a:lnTo>
                <a:lnTo>
                  <a:pt x="114962" y="103874"/>
                </a:lnTo>
                <a:lnTo>
                  <a:pt x="115015" y="374855"/>
                </a:lnTo>
                <a:lnTo>
                  <a:pt x="0" y="270568"/>
                </a:lnTo>
                <a:close/>
              </a:path>
            </a:pathLst>
          </a:custGeom>
          <a:solidFill>
            <a:srgbClr val="7FCAE9"/>
          </a:solidFill>
          <a:ln w="0">
            <a:solidFill>
              <a:srgbClr val="7FCAE9"/>
            </a:solidFill>
          </a:ln>
        </p:spPr>
        <p:txBody>
          <a:bodyPr wrap="square" anchor="t">
            <a:noAutofit/>
          </a:bodyPr>
          <a:lstStyle>
            <a:lvl1pPr marL="0" indent="0" algn="l">
              <a:lnSpc>
                <a:spcPct val="100000"/>
              </a:lnSpc>
              <a:spcBef>
                <a:spcPts val="0"/>
              </a:spcBef>
              <a:buNone/>
              <a:defRPr sz="1100" b="1" spc="110" baseline="0">
                <a:solidFill>
                  <a:srgbClr val="0194D3"/>
                </a:solidFill>
              </a:defRPr>
            </a:lvl1pPr>
          </a:lstStyle>
          <a:p>
            <a:pPr lvl="0"/>
            <a:r>
              <a:rPr lang="en-US" dirty="0"/>
              <a:t>  </a:t>
            </a:r>
          </a:p>
        </p:txBody>
      </p:sp>
      <p:sp>
        <p:nvSpPr>
          <p:cNvPr id="12" name="Text Placeholder 9">
            <a:extLst>
              <a:ext uri="{FF2B5EF4-FFF2-40B4-BE49-F238E27FC236}">
                <a16:creationId xmlns:a16="http://schemas.microsoft.com/office/drawing/2014/main" id="{59D59F27-3DB4-CE4D-860D-5A7EA36589F5}"/>
              </a:ext>
            </a:extLst>
          </p:cNvPr>
          <p:cNvSpPr>
            <a:spLocks noGrp="1"/>
          </p:cNvSpPr>
          <p:nvPr>
            <p:ph type="body" sz="quarter" idx="11" hasCustomPrompt="1"/>
          </p:nvPr>
        </p:nvSpPr>
        <p:spPr>
          <a:xfrm>
            <a:off x="1546364" y="346523"/>
            <a:ext cx="9364800" cy="512122"/>
          </a:xfrm>
          <a:prstGeom prst="rect">
            <a:avLst/>
          </a:prstGeom>
        </p:spPr>
        <p:txBody>
          <a:bodyPr anchor="t">
            <a:noAutofit/>
          </a:bodyPr>
          <a:lstStyle>
            <a:lvl1pPr marL="0" indent="0" algn="l">
              <a:lnSpc>
                <a:spcPct val="100000"/>
              </a:lnSpc>
              <a:spcBef>
                <a:spcPts val="0"/>
              </a:spcBef>
              <a:buNone/>
              <a:defRPr sz="3000" b="1">
                <a:solidFill>
                  <a:srgbClr val="0194D3"/>
                </a:solidFill>
              </a:defRPr>
            </a:lvl1pPr>
          </a:lstStyle>
          <a:p>
            <a:pPr lvl="0"/>
            <a:r>
              <a:rPr lang="en-US" dirty="0"/>
              <a:t>Header</a:t>
            </a:r>
          </a:p>
        </p:txBody>
      </p:sp>
    </p:spTree>
    <p:extLst>
      <p:ext uri="{BB962C8B-B14F-4D97-AF65-F5344CB8AC3E}">
        <p14:creationId xmlns:p14="http://schemas.microsoft.com/office/powerpoint/2010/main" val="308737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with Chart 1">
    <p:spTree>
      <p:nvGrpSpPr>
        <p:cNvPr id="1" name=""/>
        <p:cNvGrpSpPr/>
        <p:nvPr/>
      </p:nvGrpSpPr>
      <p:grpSpPr>
        <a:xfrm>
          <a:off x="0" y="0"/>
          <a:ext cx="0" cy="0"/>
          <a:chOff x="0" y="0"/>
          <a:chExt cx="0" cy="0"/>
        </a:xfrm>
      </p:grpSpPr>
      <p:sp>
        <p:nvSpPr>
          <p:cNvPr id="10" name="Text Placeholder 19">
            <a:extLst>
              <a:ext uri="{FF2B5EF4-FFF2-40B4-BE49-F238E27FC236}">
                <a16:creationId xmlns:a16="http://schemas.microsoft.com/office/drawing/2014/main" id="{D83A7C49-6320-9C4F-A186-405A3440FDEF}"/>
              </a:ext>
            </a:extLst>
          </p:cNvPr>
          <p:cNvSpPr>
            <a:spLocks noGrp="1"/>
          </p:cNvSpPr>
          <p:nvPr>
            <p:ph type="body" sz="quarter" idx="31" hasCustomPrompt="1"/>
          </p:nvPr>
        </p:nvSpPr>
        <p:spPr>
          <a:xfrm>
            <a:off x="8983718" y="3664434"/>
            <a:ext cx="2799182" cy="842399"/>
          </a:xfrm>
          <a:prstGeom prst="rect">
            <a:avLst/>
          </a:prstGeom>
        </p:spPr>
        <p:txBody>
          <a:bodyPr anchor="b" anchorCtr="0">
            <a:noAutofit/>
          </a:bodyPr>
          <a:lstStyle>
            <a:lvl1pPr marL="0" indent="0" algn="r">
              <a:lnSpc>
                <a:spcPct val="100000"/>
              </a:lnSpc>
              <a:spcBef>
                <a:spcPts val="0"/>
              </a:spcBef>
              <a:spcAft>
                <a:spcPts val="400"/>
              </a:spcAft>
              <a:buSzPct val="140000"/>
              <a:buNone/>
              <a:defRPr sz="800" i="0" spc="25" baseline="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
        <p:nvSpPr>
          <p:cNvPr id="11" name="Text Placeholder 19">
            <a:extLst>
              <a:ext uri="{FF2B5EF4-FFF2-40B4-BE49-F238E27FC236}">
                <a16:creationId xmlns:a16="http://schemas.microsoft.com/office/drawing/2014/main" id="{527F7F99-838D-5A40-86A7-4F51D5AE9C8D}"/>
              </a:ext>
            </a:extLst>
          </p:cNvPr>
          <p:cNvSpPr>
            <a:spLocks noGrp="1"/>
          </p:cNvSpPr>
          <p:nvPr>
            <p:ph type="body" sz="quarter" idx="32" hasCustomPrompt="1"/>
          </p:nvPr>
        </p:nvSpPr>
        <p:spPr>
          <a:xfrm>
            <a:off x="10039230" y="5328490"/>
            <a:ext cx="2161237" cy="197980"/>
          </a:xfrm>
          <a:prstGeom prst="rect">
            <a:avLst/>
          </a:prstGeom>
        </p:spPr>
        <p:txBody>
          <a:bodyPr>
            <a:noAutofit/>
          </a:bodyPr>
          <a:lstStyle>
            <a:lvl1pPr marL="0" indent="0" algn="l">
              <a:lnSpc>
                <a:spcPct val="100000"/>
              </a:lnSpc>
              <a:spcBef>
                <a:spcPts val="0"/>
              </a:spcBef>
              <a:spcAft>
                <a:spcPts val="400"/>
              </a:spcAft>
              <a:buSzPct val="140000"/>
              <a:buNone/>
              <a:defRPr sz="800" i="0" spc="0" baseline="0"/>
            </a:lvl1pPr>
          </a:lstStyle>
          <a:p>
            <a:pPr lvl="0"/>
            <a:r>
              <a:rPr lang="en-US" dirty="0"/>
              <a:t>lorem ipsum dolor sit </a:t>
            </a:r>
            <a:r>
              <a:rPr lang="en-US" dirty="0" err="1"/>
              <a:t>amet</a:t>
            </a:r>
            <a:r>
              <a:rPr lang="en-US" dirty="0"/>
              <a:t> </a:t>
            </a:r>
            <a:r>
              <a:rPr lang="en-US" dirty="0" err="1"/>
              <a:t>tem</a:t>
            </a:r>
            <a:endParaRPr lang="en-US" dirty="0"/>
          </a:p>
        </p:txBody>
      </p:sp>
      <p:sp>
        <p:nvSpPr>
          <p:cNvPr id="16" name="Text Placeholder 15">
            <a:extLst>
              <a:ext uri="{FF2B5EF4-FFF2-40B4-BE49-F238E27FC236}">
                <a16:creationId xmlns:a16="http://schemas.microsoft.com/office/drawing/2014/main" id="{DC00C154-0EC1-F54B-8D38-431033675BAB}"/>
              </a:ext>
            </a:extLst>
          </p:cNvPr>
          <p:cNvSpPr>
            <a:spLocks noGrp="1"/>
          </p:cNvSpPr>
          <p:nvPr>
            <p:ph type="body" sz="quarter" idx="33" hasCustomPrompt="1"/>
          </p:nvPr>
        </p:nvSpPr>
        <p:spPr>
          <a:xfrm>
            <a:off x="9881205" y="5261903"/>
            <a:ext cx="183426" cy="182767"/>
          </a:xfrm>
          <a:custGeom>
            <a:avLst/>
            <a:gdLst>
              <a:gd name="connsiteX0" fmla="*/ 0 w 900995"/>
              <a:gd name="connsiteY0" fmla="*/ 0 h 897816"/>
              <a:gd name="connsiteX1" fmla="*/ 650258 w 900995"/>
              <a:gd name="connsiteY1" fmla="*/ 0 h 897816"/>
              <a:gd name="connsiteX2" fmla="*/ 900995 w 900995"/>
              <a:gd name="connsiteY2" fmla="*/ 249902 h 897816"/>
              <a:gd name="connsiteX3" fmla="*/ 275471 w 900995"/>
              <a:gd name="connsiteY3" fmla="*/ 248788 h 897816"/>
              <a:gd name="connsiteX4" fmla="*/ 275346 w 900995"/>
              <a:gd name="connsiteY4" fmla="*/ 248788 h 897816"/>
              <a:gd name="connsiteX5" fmla="*/ 250737 w 900995"/>
              <a:gd name="connsiteY5" fmla="*/ 897816 h 897816"/>
              <a:gd name="connsiteX6" fmla="*/ 0 w 900995"/>
              <a:gd name="connsiteY6" fmla="*/ 648038 h 8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995" h="897816">
                <a:moveTo>
                  <a:pt x="0" y="0"/>
                </a:moveTo>
                <a:lnTo>
                  <a:pt x="650258" y="0"/>
                </a:lnTo>
                <a:lnTo>
                  <a:pt x="900995" y="249902"/>
                </a:lnTo>
                <a:lnTo>
                  <a:pt x="275471" y="248788"/>
                </a:lnTo>
                <a:lnTo>
                  <a:pt x="275346" y="248788"/>
                </a:lnTo>
                <a:lnTo>
                  <a:pt x="250737" y="897816"/>
                </a:lnTo>
                <a:lnTo>
                  <a:pt x="0" y="648038"/>
                </a:lnTo>
                <a:close/>
              </a:path>
            </a:pathLst>
          </a:custGeom>
          <a:solidFill>
            <a:srgbClr val="231F20"/>
          </a:solidFill>
          <a:ln w="0">
            <a:solidFill>
              <a:srgbClr val="231F20">
                <a:alpha val="0"/>
              </a:srgbClr>
            </a:solidFill>
          </a:ln>
          <a:effectLst>
            <a:outerShdw blurRad="114300" dist="101600" dir="2700000" algn="tl" rotWithShape="0">
              <a:prstClr val="black">
                <a:alpha val="13000"/>
              </a:prstClr>
            </a:outerShdw>
          </a:effectLst>
        </p:spPr>
        <p:txBody>
          <a:bodyPr wrap="square">
            <a:noAutofit/>
          </a:bodyPr>
          <a:lstStyle>
            <a:lvl1pPr marL="0" indent="0" algn="l">
              <a:lnSpc>
                <a:spcPct val="100000"/>
              </a:lnSpc>
              <a:spcBef>
                <a:spcPts val="0"/>
              </a:spcBef>
              <a:spcAft>
                <a:spcPts val="400"/>
              </a:spcAft>
              <a:buSzPct val="140000"/>
              <a:buNone/>
              <a:defRPr sz="800" i="0" spc="25" baseline="0"/>
            </a:lvl1pPr>
          </a:lstStyle>
          <a:p>
            <a:pPr lvl="0"/>
            <a:r>
              <a:rPr lang="en-US" dirty="0"/>
              <a:t>  </a:t>
            </a:r>
          </a:p>
        </p:txBody>
      </p:sp>
      <p:sp>
        <p:nvSpPr>
          <p:cNvPr id="18" name="Text Placeholder 19">
            <a:extLst>
              <a:ext uri="{FF2B5EF4-FFF2-40B4-BE49-F238E27FC236}">
                <a16:creationId xmlns:a16="http://schemas.microsoft.com/office/drawing/2014/main" id="{732C149F-190A-CE4A-A02A-5EED4F875D33}"/>
              </a:ext>
            </a:extLst>
          </p:cNvPr>
          <p:cNvSpPr>
            <a:spLocks noGrp="1"/>
          </p:cNvSpPr>
          <p:nvPr>
            <p:ph type="body" sz="quarter" idx="34" hasCustomPrompt="1"/>
          </p:nvPr>
        </p:nvSpPr>
        <p:spPr>
          <a:xfrm>
            <a:off x="10042328" y="4733583"/>
            <a:ext cx="858118" cy="179553"/>
          </a:xfrm>
          <a:prstGeom prst="rect">
            <a:avLst/>
          </a:prstGeom>
        </p:spPr>
        <p:txBody>
          <a:bodyPr>
            <a:noAutofit/>
          </a:bodyPr>
          <a:lstStyle>
            <a:lvl1pPr marL="0" indent="0" algn="l">
              <a:lnSpc>
                <a:spcPct val="100000"/>
              </a:lnSpc>
              <a:spcBef>
                <a:spcPts val="0"/>
              </a:spcBef>
              <a:spcAft>
                <a:spcPts val="400"/>
              </a:spcAft>
              <a:buSzPct val="400000"/>
              <a:buFont typeface="Arial" panose="020B0604020202020204" pitchFamily="34" charset="0"/>
              <a:buNone/>
              <a:defRPr sz="800" i="0" spc="0" baseline="0">
                <a:solidFill>
                  <a:schemeClr val="accent1"/>
                </a:solidFill>
              </a:defRPr>
            </a:lvl1pPr>
          </a:lstStyle>
          <a:p>
            <a:pPr lvl="0"/>
            <a:r>
              <a:rPr lang="en-US" dirty="0"/>
              <a:t>text</a:t>
            </a:r>
          </a:p>
        </p:txBody>
      </p:sp>
      <p:sp>
        <p:nvSpPr>
          <p:cNvPr id="21" name="Text Placeholder 19">
            <a:extLst>
              <a:ext uri="{FF2B5EF4-FFF2-40B4-BE49-F238E27FC236}">
                <a16:creationId xmlns:a16="http://schemas.microsoft.com/office/drawing/2014/main" id="{ED5EE018-FF95-424D-B116-38EA6A2423DF}"/>
              </a:ext>
            </a:extLst>
          </p:cNvPr>
          <p:cNvSpPr>
            <a:spLocks noGrp="1"/>
          </p:cNvSpPr>
          <p:nvPr>
            <p:ph type="body" sz="quarter" idx="35" hasCustomPrompt="1"/>
          </p:nvPr>
        </p:nvSpPr>
        <p:spPr>
          <a:xfrm>
            <a:off x="11436321" y="4733583"/>
            <a:ext cx="755679" cy="177304"/>
          </a:xfrm>
          <a:prstGeom prst="rect">
            <a:avLst/>
          </a:prstGeom>
        </p:spPr>
        <p:txBody>
          <a:bodyPr>
            <a:noAutofit/>
          </a:bodyPr>
          <a:lstStyle>
            <a:lvl1pPr marL="0" indent="0" algn="l">
              <a:lnSpc>
                <a:spcPct val="100000"/>
              </a:lnSpc>
              <a:spcBef>
                <a:spcPts val="0"/>
              </a:spcBef>
              <a:spcAft>
                <a:spcPts val="400"/>
              </a:spcAft>
              <a:buSzPct val="400000"/>
              <a:buFont typeface="Arial" panose="020B0604020202020204" pitchFamily="34" charset="0"/>
              <a:buNone/>
              <a:defRPr sz="800" i="0" spc="0" baseline="0">
                <a:solidFill>
                  <a:schemeClr val="accent2"/>
                </a:solidFill>
              </a:defRPr>
            </a:lvl1pPr>
          </a:lstStyle>
          <a:p>
            <a:pPr lvl="0"/>
            <a:r>
              <a:rPr lang="en-US" dirty="0"/>
              <a:t>text</a:t>
            </a:r>
          </a:p>
        </p:txBody>
      </p:sp>
      <p:sp>
        <p:nvSpPr>
          <p:cNvPr id="26" name="Text Placeholder 25">
            <a:extLst>
              <a:ext uri="{FF2B5EF4-FFF2-40B4-BE49-F238E27FC236}">
                <a16:creationId xmlns:a16="http://schemas.microsoft.com/office/drawing/2014/main" id="{B24A6E7A-EACD-9847-8150-4F3D336182D0}"/>
              </a:ext>
            </a:extLst>
          </p:cNvPr>
          <p:cNvSpPr>
            <a:spLocks noGrp="1"/>
          </p:cNvSpPr>
          <p:nvPr>
            <p:ph type="body" sz="quarter" idx="36" hasCustomPrompt="1"/>
          </p:nvPr>
        </p:nvSpPr>
        <p:spPr>
          <a:xfrm>
            <a:off x="9838757" y="4712907"/>
            <a:ext cx="197993" cy="197980"/>
          </a:xfrm>
          <a:custGeom>
            <a:avLst/>
            <a:gdLst>
              <a:gd name="connsiteX0" fmla="*/ 197980 w 395960"/>
              <a:gd name="connsiteY0" fmla="*/ 0 h 395960"/>
              <a:gd name="connsiteX1" fmla="*/ 395960 w 395960"/>
              <a:gd name="connsiteY1" fmla="*/ 197980 h 395960"/>
              <a:gd name="connsiteX2" fmla="*/ 197980 w 395960"/>
              <a:gd name="connsiteY2" fmla="*/ 395960 h 395960"/>
              <a:gd name="connsiteX3" fmla="*/ 0 w 395960"/>
              <a:gd name="connsiteY3" fmla="*/ 197980 h 395960"/>
              <a:gd name="connsiteX4" fmla="*/ 197980 w 395960"/>
              <a:gd name="connsiteY4" fmla="*/ 0 h 39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960" h="395960">
                <a:moveTo>
                  <a:pt x="197980" y="0"/>
                </a:moveTo>
                <a:cubicBezTo>
                  <a:pt x="307322" y="0"/>
                  <a:pt x="395960" y="88639"/>
                  <a:pt x="395960" y="197980"/>
                </a:cubicBezTo>
                <a:cubicBezTo>
                  <a:pt x="395960" y="307321"/>
                  <a:pt x="307322" y="395960"/>
                  <a:pt x="197980" y="395960"/>
                </a:cubicBezTo>
                <a:cubicBezTo>
                  <a:pt x="88638" y="395960"/>
                  <a:pt x="0" y="307321"/>
                  <a:pt x="0" y="197980"/>
                </a:cubicBezTo>
                <a:cubicBezTo>
                  <a:pt x="0" y="88639"/>
                  <a:pt x="88638" y="0"/>
                  <a:pt x="197980" y="0"/>
                </a:cubicBezTo>
                <a:close/>
              </a:path>
            </a:pathLst>
          </a:custGeom>
          <a:solidFill>
            <a:schemeClr val="accent1"/>
          </a:solidFill>
          <a:ln w="0">
            <a:solidFill>
              <a:srgbClr val="31AADC">
                <a:alpha val="0"/>
              </a:srgbClr>
            </a:solidFill>
          </a:ln>
        </p:spPr>
        <p:txBody>
          <a:bodyPr wrap="square">
            <a:noAutofit/>
          </a:bodyPr>
          <a:lstStyle>
            <a:lvl1pPr marL="0" indent="0" algn="l">
              <a:lnSpc>
                <a:spcPct val="100000"/>
              </a:lnSpc>
              <a:spcBef>
                <a:spcPts val="0"/>
              </a:spcBef>
              <a:spcAft>
                <a:spcPts val="400"/>
              </a:spcAft>
              <a:buSzPct val="400000"/>
              <a:buFont typeface="Arial" panose="020B0604020202020204" pitchFamily="34" charset="0"/>
              <a:buNone/>
              <a:defRPr sz="800" i="0" spc="0" baseline="0"/>
            </a:lvl1pPr>
          </a:lstStyle>
          <a:p>
            <a:pPr lvl="0"/>
            <a:r>
              <a:rPr lang="en-US" dirty="0"/>
              <a:t>  </a:t>
            </a:r>
          </a:p>
        </p:txBody>
      </p:sp>
      <p:sp>
        <p:nvSpPr>
          <p:cNvPr id="27" name="Text Placeholder 26">
            <a:extLst>
              <a:ext uri="{FF2B5EF4-FFF2-40B4-BE49-F238E27FC236}">
                <a16:creationId xmlns:a16="http://schemas.microsoft.com/office/drawing/2014/main" id="{64AB3316-CA70-C149-BED3-236951BE285F}"/>
              </a:ext>
            </a:extLst>
          </p:cNvPr>
          <p:cNvSpPr>
            <a:spLocks noGrp="1"/>
          </p:cNvSpPr>
          <p:nvPr>
            <p:ph type="body" sz="quarter" idx="37" hasCustomPrompt="1"/>
          </p:nvPr>
        </p:nvSpPr>
        <p:spPr>
          <a:xfrm>
            <a:off x="11232751" y="4712907"/>
            <a:ext cx="197993" cy="197980"/>
          </a:xfrm>
          <a:custGeom>
            <a:avLst/>
            <a:gdLst>
              <a:gd name="connsiteX0" fmla="*/ 197980 w 395960"/>
              <a:gd name="connsiteY0" fmla="*/ 0 h 395960"/>
              <a:gd name="connsiteX1" fmla="*/ 395960 w 395960"/>
              <a:gd name="connsiteY1" fmla="*/ 197980 h 395960"/>
              <a:gd name="connsiteX2" fmla="*/ 197980 w 395960"/>
              <a:gd name="connsiteY2" fmla="*/ 395960 h 395960"/>
              <a:gd name="connsiteX3" fmla="*/ 0 w 395960"/>
              <a:gd name="connsiteY3" fmla="*/ 197980 h 395960"/>
              <a:gd name="connsiteX4" fmla="*/ 197980 w 395960"/>
              <a:gd name="connsiteY4" fmla="*/ 0 h 39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960" h="395960">
                <a:moveTo>
                  <a:pt x="197980" y="0"/>
                </a:moveTo>
                <a:cubicBezTo>
                  <a:pt x="307320" y="0"/>
                  <a:pt x="395960" y="88639"/>
                  <a:pt x="395960" y="197980"/>
                </a:cubicBezTo>
                <a:cubicBezTo>
                  <a:pt x="395960" y="307321"/>
                  <a:pt x="307320" y="395960"/>
                  <a:pt x="197980" y="395960"/>
                </a:cubicBezTo>
                <a:cubicBezTo>
                  <a:pt x="88638" y="395960"/>
                  <a:pt x="0" y="307321"/>
                  <a:pt x="0" y="197980"/>
                </a:cubicBezTo>
                <a:cubicBezTo>
                  <a:pt x="0" y="88639"/>
                  <a:pt x="88638" y="0"/>
                  <a:pt x="197980" y="0"/>
                </a:cubicBezTo>
                <a:close/>
              </a:path>
            </a:pathLst>
          </a:custGeom>
          <a:solidFill>
            <a:schemeClr val="accent2"/>
          </a:solidFill>
          <a:ln w="0">
            <a:solidFill>
              <a:srgbClr val="31AADC">
                <a:alpha val="0"/>
              </a:srgbClr>
            </a:solidFill>
          </a:ln>
        </p:spPr>
        <p:txBody>
          <a:bodyPr wrap="square">
            <a:noAutofit/>
          </a:bodyPr>
          <a:lstStyle>
            <a:lvl1pPr marL="0" indent="0" algn="l">
              <a:lnSpc>
                <a:spcPct val="100000"/>
              </a:lnSpc>
              <a:spcBef>
                <a:spcPts val="0"/>
              </a:spcBef>
              <a:spcAft>
                <a:spcPts val="400"/>
              </a:spcAft>
              <a:buSzPct val="400000"/>
              <a:buFont typeface="Arial" panose="020B0604020202020204" pitchFamily="34" charset="0"/>
              <a:buNone/>
              <a:defRPr sz="800" i="0" spc="0" baseline="0"/>
            </a:lvl1pPr>
          </a:lstStyle>
          <a:p>
            <a:pPr lvl="0"/>
            <a:r>
              <a:rPr lang="en-US" dirty="0"/>
              <a:t>  </a:t>
            </a:r>
          </a:p>
        </p:txBody>
      </p:sp>
      <p:sp>
        <p:nvSpPr>
          <p:cNvPr id="29" name="Chart Placeholder 28">
            <a:extLst>
              <a:ext uri="{FF2B5EF4-FFF2-40B4-BE49-F238E27FC236}">
                <a16:creationId xmlns:a16="http://schemas.microsoft.com/office/drawing/2014/main" id="{9270D32D-DD02-2048-8522-48DD9E06B739}"/>
              </a:ext>
            </a:extLst>
          </p:cNvPr>
          <p:cNvSpPr>
            <a:spLocks noGrp="1"/>
          </p:cNvSpPr>
          <p:nvPr>
            <p:ph type="chart" sz="quarter" idx="38" hasCustomPrompt="1"/>
          </p:nvPr>
        </p:nvSpPr>
        <p:spPr>
          <a:xfrm>
            <a:off x="1268267" y="2033588"/>
            <a:ext cx="6821931" cy="3910013"/>
          </a:xfrm>
          <a:prstGeom prst="rect">
            <a:avLst/>
          </a:prstGeom>
        </p:spPr>
        <p:txBody>
          <a:bodyPr>
            <a:noAutofit/>
          </a:bodyPr>
          <a:lstStyle>
            <a:lvl1pPr marL="0" indent="0">
              <a:buNone/>
              <a:defRPr sz="600">
                <a:solidFill>
                  <a:srgbClr val="231F20"/>
                </a:solidFill>
              </a:defRPr>
            </a:lvl1pPr>
          </a:lstStyle>
          <a:p>
            <a:r>
              <a:rPr lang="en-US" dirty="0"/>
              <a:t>  </a:t>
            </a:r>
          </a:p>
        </p:txBody>
      </p:sp>
      <p:pic>
        <p:nvPicPr>
          <p:cNvPr id="17" name="Graphic 16">
            <a:extLst>
              <a:ext uri="{FF2B5EF4-FFF2-40B4-BE49-F238E27FC236}">
                <a16:creationId xmlns:a16="http://schemas.microsoft.com/office/drawing/2014/main" id="{F487F9BE-F8A6-D14C-81EC-E41B58AF42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4934" y="6348127"/>
            <a:ext cx="1252649" cy="321605"/>
          </a:xfrm>
          <a:prstGeom prst="rect">
            <a:avLst/>
          </a:prstGeom>
        </p:spPr>
      </p:pic>
      <p:sp>
        <p:nvSpPr>
          <p:cNvPr id="2" name="Rectangle 1">
            <a:extLst>
              <a:ext uri="{FF2B5EF4-FFF2-40B4-BE49-F238E27FC236}">
                <a16:creationId xmlns:a16="http://schemas.microsoft.com/office/drawing/2014/main" id="{5DB316B5-71BD-4947-B5BC-5E508271620F}"/>
              </a:ext>
            </a:extLst>
          </p:cNvPr>
          <p:cNvSpPr/>
          <p:nvPr userDrawn="1"/>
        </p:nvSpPr>
        <p:spPr>
          <a:xfrm>
            <a:off x="0" y="199293"/>
            <a:ext cx="1524097" cy="665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Verdana"/>
              <a:ea typeface="+mn-ea"/>
              <a:cs typeface="+mn-cs"/>
            </a:endParaRPr>
          </a:p>
        </p:txBody>
      </p:sp>
      <p:cxnSp>
        <p:nvCxnSpPr>
          <p:cNvPr id="20" name="Straight Connector 19">
            <a:extLst>
              <a:ext uri="{FF2B5EF4-FFF2-40B4-BE49-F238E27FC236}">
                <a16:creationId xmlns:a16="http://schemas.microsoft.com/office/drawing/2014/main" id="{64B26F7B-5636-A845-B07D-184C488EAAA5}"/>
              </a:ext>
            </a:extLst>
          </p:cNvPr>
          <p:cNvCxnSpPr/>
          <p:nvPr userDrawn="1"/>
        </p:nvCxnSpPr>
        <p:spPr>
          <a:xfrm>
            <a:off x="457229" y="0"/>
            <a:ext cx="0" cy="4104409"/>
          </a:xfrm>
          <a:prstGeom prst="line">
            <a:avLst/>
          </a:prstGeom>
          <a:ln w="28575">
            <a:solidFill>
              <a:srgbClr val="9CDAED"/>
            </a:solidFill>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45D20888-6891-2345-AD1D-535BF35AD84B}"/>
              </a:ext>
            </a:extLst>
          </p:cNvPr>
          <p:cNvSpPr>
            <a:spLocks noGrp="1"/>
          </p:cNvSpPr>
          <p:nvPr>
            <p:ph type="body" sz="quarter" idx="10" hasCustomPrompt="1"/>
          </p:nvPr>
        </p:nvSpPr>
        <p:spPr>
          <a:xfrm>
            <a:off x="457230" y="374692"/>
            <a:ext cx="11277541" cy="561038"/>
          </a:xfrm>
          <a:prstGeom prst="rect">
            <a:avLst/>
          </a:prstGeom>
        </p:spPr>
        <p:txBody>
          <a:bodyPr anchor="t">
            <a:noAutofit/>
          </a:bodyPr>
          <a:lstStyle>
            <a:lvl1pPr marL="0" indent="0" algn="r">
              <a:lnSpc>
                <a:spcPct val="100000"/>
              </a:lnSpc>
              <a:spcBef>
                <a:spcPts val="0"/>
              </a:spcBef>
              <a:buNone/>
              <a:defRPr sz="3000" b="0">
                <a:solidFill>
                  <a:srgbClr val="0194D3"/>
                </a:solidFill>
              </a:defRPr>
            </a:lvl1pPr>
          </a:lstStyle>
          <a:p>
            <a:pPr lvl="0"/>
            <a:r>
              <a:rPr lang="en-US" dirty="0"/>
              <a:t>Research Findings &gt; XXXX</a:t>
            </a:r>
          </a:p>
        </p:txBody>
      </p:sp>
      <p:sp>
        <p:nvSpPr>
          <p:cNvPr id="15" name="Text Placeholder 9">
            <a:extLst>
              <a:ext uri="{FF2B5EF4-FFF2-40B4-BE49-F238E27FC236}">
                <a16:creationId xmlns:a16="http://schemas.microsoft.com/office/drawing/2014/main" id="{6D9057F9-FFBB-0A49-97B1-B89EBC1C5B2A}"/>
              </a:ext>
            </a:extLst>
          </p:cNvPr>
          <p:cNvSpPr>
            <a:spLocks noGrp="1"/>
          </p:cNvSpPr>
          <p:nvPr>
            <p:ph type="body" sz="quarter" idx="11" hasCustomPrompt="1"/>
          </p:nvPr>
        </p:nvSpPr>
        <p:spPr>
          <a:xfrm>
            <a:off x="457230" y="864483"/>
            <a:ext cx="11277541" cy="553998"/>
          </a:xfrm>
          <a:prstGeom prst="rect">
            <a:avLst/>
          </a:prstGeom>
        </p:spPr>
        <p:txBody>
          <a:bodyPr wrap="square" anchor="t">
            <a:spAutoFit/>
          </a:bodyPr>
          <a:lstStyle>
            <a:lvl1pPr marL="0" indent="0" algn="r">
              <a:lnSpc>
                <a:spcPct val="100000"/>
              </a:lnSpc>
              <a:spcBef>
                <a:spcPts val="0"/>
              </a:spcBef>
              <a:buNone/>
              <a:defRPr sz="3000" b="0" spc="0" baseline="0">
                <a:solidFill>
                  <a:srgbClr val="7BD3F7"/>
                </a:solidFill>
              </a:defRPr>
            </a:lvl1pPr>
          </a:lstStyle>
          <a:p>
            <a:pPr lvl="0"/>
            <a:r>
              <a:rPr lang="en-US" dirty="0"/>
              <a:t>&gt; XXXX</a:t>
            </a:r>
          </a:p>
        </p:txBody>
      </p:sp>
      <p:sp>
        <p:nvSpPr>
          <p:cNvPr id="19" name="Text Placeholder 9">
            <a:extLst>
              <a:ext uri="{FF2B5EF4-FFF2-40B4-BE49-F238E27FC236}">
                <a16:creationId xmlns:a16="http://schemas.microsoft.com/office/drawing/2014/main" id="{3E87D3AD-6A93-5646-9EB8-50741B508DEE}"/>
              </a:ext>
            </a:extLst>
          </p:cNvPr>
          <p:cNvSpPr>
            <a:spLocks noGrp="1"/>
          </p:cNvSpPr>
          <p:nvPr>
            <p:ph type="body" sz="quarter" idx="39" hasCustomPrompt="1"/>
          </p:nvPr>
        </p:nvSpPr>
        <p:spPr>
          <a:xfrm>
            <a:off x="457230" y="1390040"/>
            <a:ext cx="11277541" cy="323165"/>
          </a:xfrm>
          <a:prstGeom prst="rect">
            <a:avLst/>
          </a:prstGeom>
        </p:spPr>
        <p:txBody>
          <a:bodyPr wrap="square" anchor="t">
            <a:spAutoFit/>
          </a:bodyPr>
          <a:lstStyle>
            <a:lvl1pPr marL="0" indent="0" algn="r">
              <a:lnSpc>
                <a:spcPct val="100000"/>
              </a:lnSpc>
              <a:spcBef>
                <a:spcPts val="0"/>
              </a:spcBef>
              <a:buNone/>
              <a:defRPr sz="1500" b="0" spc="0" baseline="0">
                <a:solidFill>
                  <a:srgbClr val="7BD3F7"/>
                </a:solidFill>
              </a:defRPr>
            </a:lvl1pPr>
          </a:lstStyle>
          <a:p>
            <a:pPr lvl="0"/>
            <a:r>
              <a:rPr lang="en-US" dirty="0"/>
              <a:t>XXXX</a:t>
            </a:r>
          </a:p>
        </p:txBody>
      </p:sp>
    </p:spTree>
    <p:extLst>
      <p:ext uri="{BB962C8B-B14F-4D97-AF65-F5344CB8AC3E}">
        <p14:creationId xmlns:p14="http://schemas.microsoft.com/office/powerpoint/2010/main" val="77236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with Chart 2">
    <p:spTree>
      <p:nvGrpSpPr>
        <p:cNvPr id="1" name=""/>
        <p:cNvGrpSpPr/>
        <p:nvPr/>
      </p:nvGrpSpPr>
      <p:grpSpPr>
        <a:xfrm>
          <a:off x="0" y="0"/>
          <a:ext cx="0" cy="0"/>
          <a:chOff x="0" y="0"/>
          <a:chExt cx="0" cy="0"/>
        </a:xfrm>
      </p:grpSpPr>
      <p:sp>
        <p:nvSpPr>
          <p:cNvPr id="17" name="Chart Placeholder 28">
            <a:extLst>
              <a:ext uri="{FF2B5EF4-FFF2-40B4-BE49-F238E27FC236}">
                <a16:creationId xmlns:a16="http://schemas.microsoft.com/office/drawing/2014/main" id="{C5E99865-1BD5-FB40-A5E8-9D029CD3CCB1}"/>
              </a:ext>
            </a:extLst>
          </p:cNvPr>
          <p:cNvSpPr>
            <a:spLocks noGrp="1"/>
          </p:cNvSpPr>
          <p:nvPr>
            <p:ph type="chart" sz="quarter" idx="38" hasCustomPrompt="1"/>
          </p:nvPr>
        </p:nvSpPr>
        <p:spPr>
          <a:xfrm>
            <a:off x="1268267" y="2033588"/>
            <a:ext cx="6821931" cy="3910013"/>
          </a:xfrm>
          <a:prstGeom prst="rect">
            <a:avLst/>
          </a:prstGeom>
        </p:spPr>
        <p:txBody>
          <a:bodyPr>
            <a:noAutofit/>
          </a:bodyPr>
          <a:lstStyle>
            <a:lvl1pPr marL="0" indent="0">
              <a:buNone/>
              <a:defRPr sz="600">
                <a:solidFill>
                  <a:srgbClr val="231F20"/>
                </a:solidFill>
              </a:defRPr>
            </a:lvl1pPr>
          </a:lstStyle>
          <a:p>
            <a:r>
              <a:rPr lang="en-US" dirty="0"/>
              <a:t>  </a:t>
            </a:r>
          </a:p>
        </p:txBody>
      </p:sp>
      <p:sp>
        <p:nvSpPr>
          <p:cNvPr id="18" name="Text Placeholder 19">
            <a:extLst>
              <a:ext uri="{FF2B5EF4-FFF2-40B4-BE49-F238E27FC236}">
                <a16:creationId xmlns:a16="http://schemas.microsoft.com/office/drawing/2014/main" id="{23D3BC22-EACB-3444-8BE5-8BAB1EC7BC2A}"/>
              </a:ext>
            </a:extLst>
          </p:cNvPr>
          <p:cNvSpPr>
            <a:spLocks noGrp="1"/>
          </p:cNvSpPr>
          <p:nvPr>
            <p:ph type="body" sz="quarter" idx="31" hasCustomPrompt="1"/>
          </p:nvPr>
        </p:nvSpPr>
        <p:spPr>
          <a:xfrm>
            <a:off x="8983718" y="3664434"/>
            <a:ext cx="2799182" cy="842399"/>
          </a:xfrm>
          <a:prstGeom prst="rect">
            <a:avLst/>
          </a:prstGeom>
        </p:spPr>
        <p:txBody>
          <a:bodyPr anchor="b" anchorCtr="0">
            <a:noAutofit/>
          </a:bodyPr>
          <a:lstStyle>
            <a:lvl1pPr marL="0" indent="0" algn="r">
              <a:lnSpc>
                <a:spcPct val="100000"/>
              </a:lnSpc>
              <a:spcBef>
                <a:spcPts val="0"/>
              </a:spcBef>
              <a:spcAft>
                <a:spcPts val="400"/>
              </a:spcAft>
              <a:buSzPct val="140000"/>
              <a:buNone/>
              <a:defRPr sz="800" i="0" spc="25" baseline="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
        <p:nvSpPr>
          <p:cNvPr id="19" name="Text Placeholder 19">
            <a:extLst>
              <a:ext uri="{FF2B5EF4-FFF2-40B4-BE49-F238E27FC236}">
                <a16:creationId xmlns:a16="http://schemas.microsoft.com/office/drawing/2014/main" id="{16AB64F6-911A-074B-A5CC-1653BB878084}"/>
              </a:ext>
            </a:extLst>
          </p:cNvPr>
          <p:cNvSpPr>
            <a:spLocks noGrp="1"/>
          </p:cNvSpPr>
          <p:nvPr>
            <p:ph type="body" sz="quarter" idx="32" hasCustomPrompt="1"/>
          </p:nvPr>
        </p:nvSpPr>
        <p:spPr>
          <a:xfrm>
            <a:off x="10039230" y="5328490"/>
            <a:ext cx="2161237" cy="197980"/>
          </a:xfrm>
          <a:prstGeom prst="rect">
            <a:avLst/>
          </a:prstGeom>
        </p:spPr>
        <p:txBody>
          <a:bodyPr>
            <a:noAutofit/>
          </a:bodyPr>
          <a:lstStyle>
            <a:lvl1pPr marL="0" indent="0" algn="l">
              <a:lnSpc>
                <a:spcPct val="100000"/>
              </a:lnSpc>
              <a:spcBef>
                <a:spcPts val="0"/>
              </a:spcBef>
              <a:spcAft>
                <a:spcPts val="400"/>
              </a:spcAft>
              <a:buSzPct val="140000"/>
              <a:buNone/>
              <a:defRPr sz="800" i="0" spc="0" baseline="0"/>
            </a:lvl1pPr>
          </a:lstStyle>
          <a:p>
            <a:pPr lvl="0"/>
            <a:r>
              <a:rPr lang="en-US" dirty="0"/>
              <a:t>lorem ipsum dolor sit </a:t>
            </a:r>
            <a:r>
              <a:rPr lang="en-US" dirty="0" err="1"/>
              <a:t>amet</a:t>
            </a:r>
            <a:r>
              <a:rPr lang="en-US" dirty="0"/>
              <a:t> </a:t>
            </a:r>
            <a:r>
              <a:rPr lang="en-US" dirty="0" err="1"/>
              <a:t>tem</a:t>
            </a:r>
            <a:endParaRPr lang="en-US" dirty="0"/>
          </a:p>
        </p:txBody>
      </p:sp>
      <p:sp>
        <p:nvSpPr>
          <p:cNvPr id="20" name="Text Placeholder 15">
            <a:extLst>
              <a:ext uri="{FF2B5EF4-FFF2-40B4-BE49-F238E27FC236}">
                <a16:creationId xmlns:a16="http://schemas.microsoft.com/office/drawing/2014/main" id="{C7317E97-B096-9D45-A8D1-2E04F0A342DC}"/>
              </a:ext>
            </a:extLst>
          </p:cNvPr>
          <p:cNvSpPr>
            <a:spLocks noGrp="1"/>
          </p:cNvSpPr>
          <p:nvPr>
            <p:ph type="body" sz="quarter" idx="33" hasCustomPrompt="1"/>
          </p:nvPr>
        </p:nvSpPr>
        <p:spPr>
          <a:xfrm>
            <a:off x="9881205" y="5261903"/>
            <a:ext cx="183426" cy="182767"/>
          </a:xfrm>
          <a:custGeom>
            <a:avLst/>
            <a:gdLst>
              <a:gd name="connsiteX0" fmla="*/ 0 w 900995"/>
              <a:gd name="connsiteY0" fmla="*/ 0 h 897816"/>
              <a:gd name="connsiteX1" fmla="*/ 650258 w 900995"/>
              <a:gd name="connsiteY1" fmla="*/ 0 h 897816"/>
              <a:gd name="connsiteX2" fmla="*/ 900995 w 900995"/>
              <a:gd name="connsiteY2" fmla="*/ 249902 h 897816"/>
              <a:gd name="connsiteX3" fmla="*/ 275471 w 900995"/>
              <a:gd name="connsiteY3" fmla="*/ 248788 h 897816"/>
              <a:gd name="connsiteX4" fmla="*/ 275346 w 900995"/>
              <a:gd name="connsiteY4" fmla="*/ 248788 h 897816"/>
              <a:gd name="connsiteX5" fmla="*/ 250737 w 900995"/>
              <a:gd name="connsiteY5" fmla="*/ 897816 h 897816"/>
              <a:gd name="connsiteX6" fmla="*/ 0 w 900995"/>
              <a:gd name="connsiteY6" fmla="*/ 648038 h 8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995" h="897816">
                <a:moveTo>
                  <a:pt x="0" y="0"/>
                </a:moveTo>
                <a:lnTo>
                  <a:pt x="650258" y="0"/>
                </a:lnTo>
                <a:lnTo>
                  <a:pt x="900995" y="249902"/>
                </a:lnTo>
                <a:lnTo>
                  <a:pt x="275471" y="248788"/>
                </a:lnTo>
                <a:lnTo>
                  <a:pt x="275346" y="248788"/>
                </a:lnTo>
                <a:lnTo>
                  <a:pt x="250737" y="897816"/>
                </a:lnTo>
                <a:lnTo>
                  <a:pt x="0" y="648038"/>
                </a:lnTo>
                <a:close/>
              </a:path>
            </a:pathLst>
          </a:custGeom>
          <a:solidFill>
            <a:srgbClr val="231F20"/>
          </a:solidFill>
          <a:ln w="0">
            <a:solidFill>
              <a:srgbClr val="231F20">
                <a:alpha val="0"/>
              </a:srgbClr>
            </a:solidFill>
          </a:ln>
          <a:effectLst>
            <a:outerShdw blurRad="114300" dist="101600" dir="2700000" algn="tl" rotWithShape="0">
              <a:prstClr val="black">
                <a:alpha val="13000"/>
              </a:prstClr>
            </a:outerShdw>
          </a:effectLst>
        </p:spPr>
        <p:txBody>
          <a:bodyPr wrap="square">
            <a:noAutofit/>
          </a:bodyPr>
          <a:lstStyle>
            <a:lvl1pPr marL="0" indent="0" algn="l">
              <a:lnSpc>
                <a:spcPct val="100000"/>
              </a:lnSpc>
              <a:spcBef>
                <a:spcPts val="0"/>
              </a:spcBef>
              <a:spcAft>
                <a:spcPts val="400"/>
              </a:spcAft>
              <a:buSzPct val="140000"/>
              <a:buNone/>
              <a:defRPr sz="800" i="0" spc="25" baseline="0"/>
            </a:lvl1pPr>
          </a:lstStyle>
          <a:p>
            <a:pPr lvl="0"/>
            <a:r>
              <a:rPr lang="en-US" dirty="0"/>
              <a:t>  </a:t>
            </a:r>
          </a:p>
        </p:txBody>
      </p:sp>
      <p:pic>
        <p:nvPicPr>
          <p:cNvPr id="25" name="Graphic 24">
            <a:extLst>
              <a:ext uri="{FF2B5EF4-FFF2-40B4-BE49-F238E27FC236}">
                <a16:creationId xmlns:a16="http://schemas.microsoft.com/office/drawing/2014/main" id="{21BBE6C0-6363-7646-AD27-666EF78F2D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4934" y="6348127"/>
            <a:ext cx="1252649" cy="321605"/>
          </a:xfrm>
          <a:prstGeom prst="rect">
            <a:avLst/>
          </a:prstGeom>
        </p:spPr>
      </p:pic>
      <p:sp>
        <p:nvSpPr>
          <p:cNvPr id="13" name="Text Placeholder 14">
            <a:extLst>
              <a:ext uri="{FF2B5EF4-FFF2-40B4-BE49-F238E27FC236}">
                <a16:creationId xmlns:a16="http://schemas.microsoft.com/office/drawing/2014/main" id="{1ED95AE6-A002-4A44-B8C5-29465EC729D9}"/>
              </a:ext>
            </a:extLst>
          </p:cNvPr>
          <p:cNvSpPr>
            <a:spLocks noGrp="1"/>
          </p:cNvSpPr>
          <p:nvPr>
            <p:ph type="body" sz="quarter" idx="36" hasCustomPrompt="1"/>
          </p:nvPr>
        </p:nvSpPr>
        <p:spPr>
          <a:xfrm>
            <a:off x="10137156" y="4712907"/>
            <a:ext cx="197993" cy="197980"/>
          </a:xfrm>
          <a:custGeom>
            <a:avLst/>
            <a:gdLst>
              <a:gd name="connsiteX0" fmla="*/ 197980 w 395960"/>
              <a:gd name="connsiteY0" fmla="*/ 0 h 395960"/>
              <a:gd name="connsiteX1" fmla="*/ 395960 w 395960"/>
              <a:gd name="connsiteY1" fmla="*/ 197980 h 395960"/>
              <a:gd name="connsiteX2" fmla="*/ 197980 w 395960"/>
              <a:gd name="connsiteY2" fmla="*/ 395960 h 395960"/>
              <a:gd name="connsiteX3" fmla="*/ 0 w 395960"/>
              <a:gd name="connsiteY3" fmla="*/ 197980 h 395960"/>
              <a:gd name="connsiteX4" fmla="*/ 197980 w 395960"/>
              <a:gd name="connsiteY4" fmla="*/ 0 h 39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960" h="395960">
                <a:moveTo>
                  <a:pt x="197980" y="0"/>
                </a:moveTo>
                <a:cubicBezTo>
                  <a:pt x="307322" y="0"/>
                  <a:pt x="395960" y="88639"/>
                  <a:pt x="395960" y="197980"/>
                </a:cubicBezTo>
                <a:cubicBezTo>
                  <a:pt x="395960" y="307321"/>
                  <a:pt x="307322" y="395960"/>
                  <a:pt x="197980" y="395960"/>
                </a:cubicBezTo>
                <a:cubicBezTo>
                  <a:pt x="88638" y="395960"/>
                  <a:pt x="0" y="307321"/>
                  <a:pt x="0" y="197980"/>
                </a:cubicBezTo>
                <a:cubicBezTo>
                  <a:pt x="0" y="88639"/>
                  <a:pt x="88638" y="0"/>
                  <a:pt x="197980" y="0"/>
                </a:cubicBezTo>
                <a:close/>
              </a:path>
            </a:pathLst>
          </a:custGeom>
          <a:solidFill>
            <a:srgbClr val="A8A9AD"/>
          </a:solidFill>
          <a:ln w="0">
            <a:solidFill>
              <a:srgbClr val="231F20">
                <a:alpha val="0"/>
              </a:srgbClr>
            </a:solidFill>
          </a:ln>
        </p:spPr>
        <p:txBody>
          <a:bodyPr wrap="square">
            <a:noAutofit/>
          </a:bodyPr>
          <a:lstStyle>
            <a:lvl1pPr marL="0" indent="0" algn="l">
              <a:lnSpc>
                <a:spcPct val="100000"/>
              </a:lnSpc>
              <a:spcBef>
                <a:spcPts val="0"/>
              </a:spcBef>
              <a:spcAft>
                <a:spcPts val="400"/>
              </a:spcAft>
              <a:buSzPct val="400000"/>
              <a:buFont typeface="Arial" panose="020B0604020202020204" pitchFamily="34" charset="0"/>
              <a:buNone/>
              <a:defRPr sz="800" i="0" spc="0" baseline="0"/>
            </a:lvl1pPr>
          </a:lstStyle>
          <a:p>
            <a:pPr lvl="0"/>
            <a:r>
              <a:rPr lang="en-US" dirty="0"/>
              <a:t>  </a:t>
            </a:r>
          </a:p>
        </p:txBody>
      </p:sp>
      <p:sp>
        <p:nvSpPr>
          <p:cNvPr id="14" name="Text Placeholder 15">
            <a:extLst>
              <a:ext uri="{FF2B5EF4-FFF2-40B4-BE49-F238E27FC236}">
                <a16:creationId xmlns:a16="http://schemas.microsoft.com/office/drawing/2014/main" id="{965F7843-5B8A-0346-8CF4-670E08309180}"/>
              </a:ext>
            </a:extLst>
          </p:cNvPr>
          <p:cNvSpPr>
            <a:spLocks noGrp="1"/>
          </p:cNvSpPr>
          <p:nvPr>
            <p:ph type="body" sz="quarter" idx="37" hasCustomPrompt="1"/>
          </p:nvPr>
        </p:nvSpPr>
        <p:spPr>
          <a:xfrm>
            <a:off x="11232751" y="4712907"/>
            <a:ext cx="197993" cy="197980"/>
          </a:xfrm>
          <a:custGeom>
            <a:avLst/>
            <a:gdLst>
              <a:gd name="connsiteX0" fmla="*/ 197980 w 395960"/>
              <a:gd name="connsiteY0" fmla="*/ 0 h 395960"/>
              <a:gd name="connsiteX1" fmla="*/ 395960 w 395960"/>
              <a:gd name="connsiteY1" fmla="*/ 197980 h 395960"/>
              <a:gd name="connsiteX2" fmla="*/ 197980 w 395960"/>
              <a:gd name="connsiteY2" fmla="*/ 395960 h 395960"/>
              <a:gd name="connsiteX3" fmla="*/ 0 w 395960"/>
              <a:gd name="connsiteY3" fmla="*/ 197980 h 395960"/>
              <a:gd name="connsiteX4" fmla="*/ 197980 w 395960"/>
              <a:gd name="connsiteY4" fmla="*/ 0 h 39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960" h="395960">
                <a:moveTo>
                  <a:pt x="197980" y="0"/>
                </a:moveTo>
                <a:cubicBezTo>
                  <a:pt x="307320" y="0"/>
                  <a:pt x="395960" y="88639"/>
                  <a:pt x="395960" y="197980"/>
                </a:cubicBezTo>
                <a:cubicBezTo>
                  <a:pt x="395960" y="307321"/>
                  <a:pt x="307320" y="395960"/>
                  <a:pt x="197980" y="395960"/>
                </a:cubicBezTo>
                <a:cubicBezTo>
                  <a:pt x="88638" y="395960"/>
                  <a:pt x="0" y="307321"/>
                  <a:pt x="0" y="197980"/>
                </a:cubicBezTo>
                <a:cubicBezTo>
                  <a:pt x="0" y="88639"/>
                  <a:pt x="88638" y="0"/>
                  <a:pt x="197980" y="0"/>
                </a:cubicBezTo>
                <a:close/>
              </a:path>
            </a:pathLst>
          </a:custGeom>
          <a:solidFill>
            <a:schemeClr val="accent6"/>
          </a:solidFill>
          <a:ln w="0">
            <a:solidFill>
              <a:srgbClr val="231F20">
                <a:alpha val="0"/>
              </a:srgbClr>
            </a:solidFill>
          </a:ln>
        </p:spPr>
        <p:txBody>
          <a:bodyPr wrap="square">
            <a:noAutofit/>
          </a:bodyPr>
          <a:lstStyle>
            <a:lvl1pPr marL="0" indent="0" algn="l">
              <a:lnSpc>
                <a:spcPct val="100000"/>
              </a:lnSpc>
              <a:spcBef>
                <a:spcPts val="0"/>
              </a:spcBef>
              <a:spcAft>
                <a:spcPts val="400"/>
              </a:spcAft>
              <a:buSzPct val="400000"/>
              <a:buFont typeface="Arial" panose="020B0604020202020204" pitchFamily="34" charset="0"/>
              <a:buNone/>
              <a:defRPr sz="800" i="0" spc="0" baseline="0"/>
            </a:lvl1pPr>
          </a:lstStyle>
          <a:p>
            <a:pPr lvl="0"/>
            <a:r>
              <a:rPr lang="en-US" dirty="0"/>
              <a:t>  </a:t>
            </a:r>
          </a:p>
        </p:txBody>
      </p:sp>
      <p:sp>
        <p:nvSpPr>
          <p:cNvPr id="15" name="Text Placeholder 19">
            <a:extLst>
              <a:ext uri="{FF2B5EF4-FFF2-40B4-BE49-F238E27FC236}">
                <a16:creationId xmlns:a16="http://schemas.microsoft.com/office/drawing/2014/main" id="{902D68DA-6268-4E4A-9843-757871C4F54D}"/>
              </a:ext>
            </a:extLst>
          </p:cNvPr>
          <p:cNvSpPr>
            <a:spLocks noGrp="1"/>
          </p:cNvSpPr>
          <p:nvPr>
            <p:ph type="body" sz="quarter" idx="39" hasCustomPrompt="1"/>
          </p:nvPr>
        </p:nvSpPr>
        <p:spPr>
          <a:xfrm>
            <a:off x="9273460" y="4725117"/>
            <a:ext cx="858118" cy="179553"/>
          </a:xfrm>
          <a:prstGeom prst="rect">
            <a:avLst/>
          </a:prstGeom>
        </p:spPr>
        <p:txBody>
          <a:bodyPr>
            <a:noAutofit/>
          </a:bodyPr>
          <a:lstStyle>
            <a:lvl1pPr marL="0" indent="0" algn="l">
              <a:lnSpc>
                <a:spcPct val="100000"/>
              </a:lnSpc>
              <a:spcBef>
                <a:spcPts val="0"/>
              </a:spcBef>
              <a:spcAft>
                <a:spcPts val="400"/>
              </a:spcAft>
              <a:buSzPct val="400000"/>
              <a:buFont typeface="Arial" panose="020B0604020202020204" pitchFamily="34" charset="0"/>
              <a:buNone/>
              <a:defRPr sz="800" i="0" spc="0" baseline="0">
                <a:solidFill>
                  <a:srgbClr val="0A527D"/>
                </a:solidFill>
              </a:defRPr>
            </a:lvl1pPr>
          </a:lstStyle>
          <a:p>
            <a:pPr lvl="0"/>
            <a:r>
              <a:rPr lang="en-US" dirty="0"/>
              <a:t>charter</a:t>
            </a:r>
          </a:p>
        </p:txBody>
      </p:sp>
      <p:sp>
        <p:nvSpPr>
          <p:cNvPr id="16" name="Text Placeholder 14">
            <a:extLst>
              <a:ext uri="{FF2B5EF4-FFF2-40B4-BE49-F238E27FC236}">
                <a16:creationId xmlns:a16="http://schemas.microsoft.com/office/drawing/2014/main" id="{5A0622DD-2F0E-684F-911C-6449AB2A0D89}"/>
              </a:ext>
            </a:extLst>
          </p:cNvPr>
          <p:cNvSpPr>
            <a:spLocks noGrp="1"/>
          </p:cNvSpPr>
          <p:nvPr>
            <p:ph type="body" sz="quarter" idx="40" hasCustomPrompt="1"/>
          </p:nvPr>
        </p:nvSpPr>
        <p:spPr>
          <a:xfrm>
            <a:off x="9069890" y="4712907"/>
            <a:ext cx="197993" cy="197980"/>
          </a:xfrm>
          <a:custGeom>
            <a:avLst/>
            <a:gdLst>
              <a:gd name="connsiteX0" fmla="*/ 197980 w 395960"/>
              <a:gd name="connsiteY0" fmla="*/ 0 h 395960"/>
              <a:gd name="connsiteX1" fmla="*/ 395960 w 395960"/>
              <a:gd name="connsiteY1" fmla="*/ 197980 h 395960"/>
              <a:gd name="connsiteX2" fmla="*/ 197980 w 395960"/>
              <a:gd name="connsiteY2" fmla="*/ 395960 h 395960"/>
              <a:gd name="connsiteX3" fmla="*/ 0 w 395960"/>
              <a:gd name="connsiteY3" fmla="*/ 197980 h 395960"/>
              <a:gd name="connsiteX4" fmla="*/ 197980 w 395960"/>
              <a:gd name="connsiteY4" fmla="*/ 0 h 39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960" h="395960">
                <a:moveTo>
                  <a:pt x="197980" y="0"/>
                </a:moveTo>
                <a:cubicBezTo>
                  <a:pt x="307322" y="0"/>
                  <a:pt x="395960" y="88639"/>
                  <a:pt x="395960" y="197980"/>
                </a:cubicBezTo>
                <a:cubicBezTo>
                  <a:pt x="395960" y="307321"/>
                  <a:pt x="307322" y="395960"/>
                  <a:pt x="197980" y="395960"/>
                </a:cubicBezTo>
                <a:cubicBezTo>
                  <a:pt x="88638" y="395960"/>
                  <a:pt x="0" y="307321"/>
                  <a:pt x="0" y="197980"/>
                </a:cubicBezTo>
                <a:cubicBezTo>
                  <a:pt x="0" y="88639"/>
                  <a:pt x="88638" y="0"/>
                  <a:pt x="197980" y="0"/>
                </a:cubicBezTo>
                <a:close/>
              </a:path>
            </a:pathLst>
          </a:custGeom>
          <a:solidFill>
            <a:srgbClr val="0A527D"/>
          </a:solidFill>
          <a:ln w="0">
            <a:solidFill>
              <a:srgbClr val="231F20">
                <a:alpha val="0"/>
              </a:srgbClr>
            </a:solidFill>
          </a:ln>
        </p:spPr>
        <p:txBody>
          <a:bodyPr wrap="square">
            <a:noAutofit/>
          </a:bodyPr>
          <a:lstStyle>
            <a:lvl1pPr marL="0" indent="0" algn="l">
              <a:lnSpc>
                <a:spcPct val="100000"/>
              </a:lnSpc>
              <a:spcBef>
                <a:spcPts val="0"/>
              </a:spcBef>
              <a:spcAft>
                <a:spcPts val="400"/>
              </a:spcAft>
              <a:buSzPct val="400000"/>
              <a:buFont typeface="Arial" panose="020B0604020202020204" pitchFamily="34" charset="0"/>
              <a:buNone/>
              <a:defRPr sz="800" i="0" spc="0" baseline="0"/>
            </a:lvl1pPr>
          </a:lstStyle>
          <a:p>
            <a:pPr lvl="0"/>
            <a:r>
              <a:rPr lang="en-US" dirty="0"/>
              <a:t>  </a:t>
            </a:r>
          </a:p>
        </p:txBody>
      </p:sp>
      <p:sp>
        <p:nvSpPr>
          <p:cNvPr id="28" name="Text Placeholder 19">
            <a:extLst>
              <a:ext uri="{FF2B5EF4-FFF2-40B4-BE49-F238E27FC236}">
                <a16:creationId xmlns:a16="http://schemas.microsoft.com/office/drawing/2014/main" id="{45E1A319-8DD2-2E44-B498-98350E848ED3}"/>
              </a:ext>
            </a:extLst>
          </p:cNvPr>
          <p:cNvSpPr>
            <a:spLocks noGrp="1"/>
          </p:cNvSpPr>
          <p:nvPr>
            <p:ph type="body" sz="quarter" idx="41" hasCustomPrompt="1"/>
          </p:nvPr>
        </p:nvSpPr>
        <p:spPr>
          <a:xfrm>
            <a:off x="10340726" y="4725117"/>
            <a:ext cx="858118" cy="179553"/>
          </a:xfrm>
          <a:prstGeom prst="rect">
            <a:avLst/>
          </a:prstGeom>
        </p:spPr>
        <p:txBody>
          <a:bodyPr>
            <a:noAutofit/>
          </a:bodyPr>
          <a:lstStyle>
            <a:lvl1pPr marL="0" indent="0" algn="l">
              <a:lnSpc>
                <a:spcPct val="100000"/>
              </a:lnSpc>
              <a:spcBef>
                <a:spcPts val="0"/>
              </a:spcBef>
              <a:spcAft>
                <a:spcPts val="400"/>
              </a:spcAft>
              <a:buSzPct val="400000"/>
              <a:buFont typeface="Arial" panose="020B0604020202020204" pitchFamily="34" charset="0"/>
              <a:buNone/>
              <a:defRPr sz="800" i="0" spc="0" baseline="0">
                <a:solidFill>
                  <a:srgbClr val="A8A9AD"/>
                </a:solidFill>
              </a:defRPr>
            </a:lvl1pPr>
          </a:lstStyle>
          <a:p>
            <a:pPr lvl="0"/>
            <a:r>
              <a:rPr lang="en-US" dirty="0"/>
              <a:t>innovation</a:t>
            </a:r>
          </a:p>
        </p:txBody>
      </p:sp>
      <p:sp>
        <p:nvSpPr>
          <p:cNvPr id="29" name="Text Placeholder 19">
            <a:extLst>
              <a:ext uri="{FF2B5EF4-FFF2-40B4-BE49-F238E27FC236}">
                <a16:creationId xmlns:a16="http://schemas.microsoft.com/office/drawing/2014/main" id="{8805A4E1-9B3C-5948-B251-B2F61D382DDA}"/>
              </a:ext>
            </a:extLst>
          </p:cNvPr>
          <p:cNvSpPr>
            <a:spLocks noGrp="1"/>
          </p:cNvSpPr>
          <p:nvPr>
            <p:ph type="body" sz="quarter" idx="42" hasCustomPrompt="1"/>
          </p:nvPr>
        </p:nvSpPr>
        <p:spPr>
          <a:xfrm>
            <a:off x="11430744" y="4725116"/>
            <a:ext cx="761256" cy="197980"/>
          </a:xfrm>
          <a:prstGeom prst="rect">
            <a:avLst/>
          </a:prstGeom>
        </p:spPr>
        <p:txBody>
          <a:bodyPr>
            <a:noAutofit/>
          </a:bodyPr>
          <a:lstStyle>
            <a:lvl1pPr marL="0" indent="0" algn="l">
              <a:lnSpc>
                <a:spcPct val="100000"/>
              </a:lnSpc>
              <a:spcBef>
                <a:spcPts val="0"/>
              </a:spcBef>
              <a:spcAft>
                <a:spcPts val="400"/>
              </a:spcAft>
              <a:buSzPct val="400000"/>
              <a:buFont typeface="Arial" panose="020B0604020202020204" pitchFamily="34" charset="0"/>
              <a:buNone/>
              <a:defRPr sz="800" i="0" spc="0" baseline="0">
                <a:solidFill>
                  <a:schemeClr val="accent6"/>
                </a:solidFill>
              </a:defRPr>
            </a:lvl1pPr>
          </a:lstStyle>
          <a:p>
            <a:pPr lvl="0"/>
            <a:r>
              <a:rPr lang="en-US" dirty="0"/>
              <a:t>TPS</a:t>
            </a:r>
          </a:p>
        </p:txBody>
      </p:sp>
      <p:sp>
        <p:nvSpPr>
          <p:cNvPr id="30" name="Rectangle 29">
            <a:extLst>
              <a:ext uri="{FF2B5EF4-FFF2-40B4-BE49-F238E27FC236}">
                <a16:creationId xmlns:a16="http://schemas.microsoft.com/office/drawing/2014/main" id="{A5F814DA-07C0-164C-9941-2B414BAA319D}"/>
              </a:ext>
            </a:extLst>
          </p:cNvPr>
          <p:cNvSpPr/>
          <p:nvPr userDrawn="1"/>
        </p:nvSpPr>
        <p:spPr>
          <a:xfrm>
            <a:off x="0" y="199293"/>
            <a:ext cx="1524097" cy="665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Verdana"/>
              <a:ea typeface="+mn-ea"/>
              <a:cs typeface="+mn-cs"/>
            </a:endParaRPr>
          </a:p>
        </p:txBody>
      </p:sp>
      <p:cxnSp>
        <p:nvCxnSpPr>
          <p:cNvPr id="31" name="Straight Connector 30">
            <a:extLst>
              <a:ext uri="{FF2B5EF4-FFF2-40B4-BE49-F238E27FC236}">
                <a16:creationId xmlns:a16="http://schemas.microsoft.com/office/drawing/2014/main" id="{A1784DFC-0DA3-1047-9B0B-A888B954115F}"/>
              </a:ext>
            </a:extLst>
          </p:cNvPr>
          <p:cNvCxnSpPr/>
          <p:nvPr userDrawn="1"/>
        </p:nvCxnSpPr>
        <p:spPr>
          <a:xfrm>
            <a:off x="457229" y="0"/>
            <a:ext cx="0" cy="4104409"/>
          </a:xfrm>
          <a:prstGeom prst="line">
            <a:avLst/>
          </a:prstGeom>
          <a:ln w="28575">
            <a:solidFill>
              <a:srgbClr val="9CDAED"/>
            </a:solidFill>
          </a:ln>
        </p:spPr>
        <p:style>
          <a:lnRef idx="1">
            <a:schemeClr val="accent1"/>
          </a:lnRef>
          <a:fillRef idx="0">
            <a:schemeClr val="accent1"/>
          </a:fillRef>
          <a:effectRef idx="0">
            <a:schemeClr val="accent1"/>
          </a:effectRef>
          <a:fontRef idx="minor">
            <a:schemeClr val="tx1"/>
          </a:fontRef>
        </p:style>
      </p:cxnSp>
      <p:sp>
        <p:nvSpPr>
          <p:cNvPr id="32" name="Text Placeholder 9">
            <a:extLst>
              <a:ext uri="{FF2B5EF4-FFF2-40B4-BE49-F238E27FC236}">
                <a16:creationId xmlns:a16="http://schemas.microsoft.com/office/drawing/2014/main" id="{985CB480-A7AF-1841-A7E7-6392A413D763}"/>
              </a:ext>
            </a:extLst>
          </p:cNvPr>
          <p:cNvSpPr>
            <a:spLocks noGrp="1"/>
          </p:cNvSpPr>
          <p:nvPr>
            <p:ph type="body" sz="quarter" idx="10" hasCustomPrompt="1"/>
          </p:nvPr>
        </p:nvSpPr>
        <p:spPr>
          <a:xfrm>
            <a:off x="457230" y="374692"/>
            <a:ext cx="11277541" cy="561038"/>
          </a:xfrm>
          <a:prstGeom prst="rect">
            <a:avLst/>
          </a:prstGeom>
        </p:spPr>
        <p:txBody>
          <a:bodyPr anchor="t">
            <a:noAutofit/>
          </a:bodyPr>
          <a:lstStyle>
            <a:lvl1pPr marL="0" indent="0" algn="r">
              <a:lnSpc>
                <a:spcPct val="100000"/>
              </a:lnSpc>
              <a:spcBef>
                <a:spcPts val="0"/>
              </a:spcBef>
              <a:buNone/>
              <a:defRPr sz="3000" b="0">
                <a:solidFill>
                  <a:srgbClr val="0194D3"/>
                </a:solidFill>
              </a:defRPr>
            </a:lvl1pPr>
          </a:lstStyle>
          <a:p>
            <a:pPr lvl="0"/>
            <a:r>
              <a:rPr lang="en-US" dirty="0"/>
              <a:t>Research Findings &gt; XXXX</a:t>
            </a:r>
          </a:p>
        </p:txBody>
      </p:sp>
      <p:sp>
        <p:nvSpPr>
          <p:cNvPr id="33" name="Text Placeholder 9">
            <a:extLst>
              <a:ext uri="{FF2B5EF4-FFF2-40B4-BE49-F238E27FC236}">
                <a16:creationId xmlns:a16="http://schemas.microsoft.com/office/drawing/2014/main" id="{0D96A96B-7087-1042-8D27-AA1431A22A4F}"/>
              </a:ext>
            </a:extLst>
          </p:cNvPr>
          <p:cNvSpPr>
            <a:spLocks noGrp="1"/>
          </p:cNvSpPr>
          <p:nvPr>
            <p:ph type="body" sz="quarter" idx="11" hasCustomPrompt="1"/>
          </p:nvPr>
        </p:nvSpPr>
        <p:spPr>
          <a:xfrm>
            <a:off x="457230" y="864483"/>
            <a:ext cx="11277541" cy="553998"/>
          </a:xfrm>
          <a:prstGeom prst="rect">
            <a:avLst/>
          </a:prstGeom>
        </p:spPr>
        <p:txBody>
          <a:bodyPr wrap="square" anchor="t">
            <a:spAutoFit/>
          </a:bodyPr>
          <a:lstStyle>
            <a:lvl1pPr marL="0" indent="0" algn="r">
              <a:lnSpc>
                <a:spcPct val="100000"/>
              </a:lnSpc>
              <a:spcBef>
                <a:spcPts val="0"/>
              </a:spcBef>
              <a:buNone/>
              <a:defRPr sz="3000" b="0" spc="0" baseline="0">
                <a:solidFill>
                  <a:srgbClr val="7BD3F7"/>
                </a:solidFill>
              </a:defRPr>
            </a:lvl1pPr>
          </a:lstStyle>
          <a:p>
            <a:pPr lvl="0"/>
            <a:r>
              <a:rPr lang="en-US" dirty="0"/>
              <a:t>&gt; XXXX</a:t>
            </a:r>
          </a:p>
        </p:txBody>
      </p:sp>
      <p:sp>
        <p:nvSpPr>
          <p:cNvPr id="34" name="Text Placeholder 9">
            <a:extLst>
              <a:ext uri="{FF2B5EF4-FFF2-40B4-BE49-F238E27FC236}">
                <a16:creationId xmlns:a16="http://schemas.microsoft.com/office/drawing/2014/main" id="{4379FD2E-ED0C-5540-BE5F-BFE8C52E8DA1}"/>
              </a:ext>
            </a:extLst>
          </p:cNvPr>
          <p:cNvSpPr>
            <a:spLocks noGrp="1"/>
          </p:cNvSpPr>
          <p:nvPr>
            <p:ph type="body" sz="quarter" idx="43" hasCustomPrompt="1"/>
          </p:nvPr>
        </p:nvSpPr>
        <p:spPr>
          <a:xfrm>
            <a:off x="457230" y="1390040"/>
            <a:ext cx="11277541" cy="323165"/>
          </a:xfrm>
          <a:prstGeom prst="rect">
            <a:avLst/>
          </a:prstGeom>
        </p:spPr>
        <p:txBody>
          <a:bodyPr wrap="square" anchor="t">
            <a:spAutoFit/>
          </a:bodyPr>
          <a:lstStyle>
            <a:lvl1pPr marL="0" indent="0" algn="r">
              <a:lnSpc>
                <a:spcPct val="100000"/>
              </a:lnSpc>
              <a:spcBef>
                <a:spcPts val="0"/>
              </a:spcBef>
              <a:buNone/>
              <a:defRPr sz="1500" b="0" spc="0" baseline="0">
                <a:solidFill>
                  <a:srgbClr val="7BD3F7"/>
                </a:solidFill>
              </a:defRPr>
            </a:lvl1pPr>
          </a:lstStyle>
          <a:p>
            <a:pPr lvl="0"/>
            <a:r>
              <a:rPr lang="en-US" dirty="0"/>
              <a:t>XXXX</a:t>
            </a:r>
          </a:p>
        </p:txBody>
      </p:sp>
    </p:spTree>
    <p:extLst>
      <p:ext uri="{BB962C8B-B14F-4D97-AF65-F5344CB8AC3E}">
        <p14:creationId xmlns:p14="http://schemas.microsoft.com/office/powerpoint/2010/main" val="1708556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6.sv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5.png"/><Relationship Id="rId2" Type="http://schemas.openxmlformats.org/officeDocument/2006/relationships/slideLayout" Target="../slideLayouts/slideLayout3.xml"/><Relationship Id="rId16" Type="http://schemas.openxmlformats.org/officeDocument/2006/relationships/theme" Target="../theme/theme2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Rechte verbindingslijn 11"/>
          <p:cNvCxnSpPr/>
          <p:nvPr/>
        </p:nvCxnSpPr>
        <p:spPr>
          <a:xfrm>
            <a:off x="690823" y="95172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C773614-510E-454D-AE3F-DFC9DC8A2C86}"/>
              </a:ext>
            </a:extLst>
          </p:cNvPr>
          <p:cNvSpPr/>
          <p:nvPr/>
        </p:nvSpPr>
        <p:spPr>
          <a:xfrm>
            <a:off x="0" y="6825555"/>
            <a:ext cx="12192000" cy="60960"/>
          </a:xfrm>
          <a:prstGeom prst="rect">
            <a:avLst/>
          </a:prstGeom>
          <a:solidFill>
            <a:srgbClr val="9C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58193"/>
            <a:endParaRPr lang="x-none" sz="2674">
              <a:solidFill>
                <a:prstClr val="white"/>
              </a:solidFill>
            </a:endParaRPr>
          </a:p>
        </p:txBody>
      </p:sp>
    </p:spTree>
    <p:custDataLst>
      <p:tags r:id="rId3"/>
    </p:custDataLst>
    <p:extLst>
      <p:ext uri="{BB962C8B-B14F-4D97-AF65-F5344CB8AC3E}">
        <p14:creationId xmlns:p14="http://schemas.microsoft.com/office/powerpoint/2010/main" val="3726296121"/>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342892" rtl="0" eaLnBrk="1" latinLnBrk="0" hangingPunct="1">
        <a:lnSpc>
          <a:spcPct val="90000"/>
        </a:lnSpc>
        <a:spcBef>
          <a:spcPct val="0"/>
        </a:spcBef>
        <a:buNone/>
        <a:defRPr sz="1650" kern="1200">
          <a:solidFill>
            <a:schemeClr val="tx1"/>
          </a:solidFill>
          <a:latin typeface="+mj-lt"/>
          <a:ea typeface="+mj-ea"/>
          <a:cs typeface="+mj-cs"/>
        </a:defRPr>
      </a:lvl1pPr>
    </p:titleStyle>
    <p:bodyStyle>
      <a:lvl1pPr marL="85723" indent="-85723" algn="l" defTabSz="342892" rtl="0" eaLnBrk="1" latinLnBrk="0" hangingPunct="1">
        <a:lnSpc>
          <a:spcPct val="90000"/>
        </a:lnSpc>
        <a:spcBef>
          <a:spcPts val="375"/>
        </a:spcBef>
        <a:buFont typeface="Arial"/>
        <a:buChar char="•"/>
        <a:defRPr sz="1050" kern="1200">
          <a:solidFill>
            <a:schemeClr val="tx1"/>
          </a:solidFill>
          <a:latin typeface="+mn-lt"/>
          <a:ea typeface="+mn-ea"/>
          <a:cs typeface="+mn-cs"/>
        </a:defRPr>
      </a:lvl1pPr>
      <a:lvl2pPr marL="257168" indent="-85723" algn="l" defTabSz="342892" rtl="0" eaLnBrk="1" latinLnBrk="0" hangingPunct="1">
        <a:lnSpc>
          <a:spcPct val="90000"/>
        </a:lnSpc>
        <a:spcBef>
          <a:spcPts val="188"/>
        </a:spcBef>
        <a:buFont typeface="Arial"/>
        <a:buChar char="•"/>
        <a:defRPr sz="900" kern="1200">
          <a:solidFill>
            <a:schemeClr val="tx1"/>
          </a:solidFill>
          <a:latin typeface="+mn-lt"/>
          <a:ea typeface="+mn-ea"/>
          <a:cs typeface="+mn-cs"/>
        </a:defRPr>
      </a:lvl2pPr>
      <a:lvl3pPr marL="428615" indent="-85723" algn="l" defTabSz="342892" rtl="0" eaLnBrk="1" latinLnBrk="0" hangingPunct="1">
        <a:lnSpc>
          <a:spcPct val="90000"/>
        </a:lnSpc>
        <a:spcBef>
          <a:spcPts val="188"/>
        </a:spcBef>
        <a:buFont typeface="Arial"/>
        <a:buChar char="•"/>
        <a:defRPr sz="750" kern="1200">
          <a:solidFill>
            <a:schemeClr val="tx1"/>
          </a:solidFill>
          <a:latin typeface="+mn-lt"/>
          <a:ea typeface="+mn-ea"/>
          <a:cs typeface="+mn-cs"/>
        </a:defRPr>
      </a:lvl3pPr>
      <a:lvl4pPr marL="600060" indent="-85723" algn="l" defTabSz="342892" rtl="0" eaLnBrk="1" latinLnBrk="0" hangingPunct="1">
        <a:lnSpc>
          <a:spcPct val="90000"/>
        </a:lnSpc>
        <a:spcBef>
          <a:spcPts val="188"/>
        </a:spcBef>
        <a:buFont typeface="Arial"/>
        <a:buChar char="•"/>
        <a:defRPr sz="675" kern="1200">
          <a:solidFill>
            <a:schemeClr val="tx1"/>
          </a:solidFill>
          <a:latin typeface="+mn-lt"/>
          <a:ea typeface="+mn-ea"/>
          <a:cs typeface="+mn-cs"/>
        </a:defRPr>
      </a:lvl4pPr>
      <a:lvl5pPr marL="771506" indent="-85723" algn="l" defTabSz="342892" rtl="0" eaLnBrk="1" latinLnBrk="0" hangingPunct="1">
        <a:lnSpc>
          <a:spcPct val="90000"/>
        </a:lnSpc>
        <a:spcBef>
          <a:spcPts val="188"/>
        </a:spcBef>
        <a:buFont typeface="Arial"/>
        <a:buChar char="•"/>
        <a:defRPr sz="675" kern="1200">
          <a:solidFill>
            <a:schemeClr val="tx1"/>
          </a:solidFill>
          <a:latin typeface="+mn-lt"/>
          <a:ea typeface="+mn-ea"/>
          <a:cs typeface="+mn-cs"/>
        </a:defRPr>
      </a:lvl5pPr>
      <a:lvl6pPr marL="942952" indent="-85723" algn="l" defTabSz="342892" rtl="0" eaLnBrk="1" latinLnBrk="0" hangingPunct="1">
        <a:lnSpc>
          <a:spcPct val="90000"/>
        </a:lnSpc>
        <a:spcBef>
          <a:spcPts val="188"/>
        </a:spcBef>
        <a:buFont typeface="Arial"/>
        <a:buChar char="•"/>
        <a:defRPr sz="675" kern="1200">
          <a:solidFill>
            <a:schemeClr val="tx1"/>
          </a:solidFill>
          <a:latin typeface="+mn-lt"/>
          <a:ea typeface="+mn-ea"/>
          <a:cs typeface="+mn-cs"/>
        </a:defRPr>
      </a:lvl6pPr>
      <a:lvl7pPr marL="1114397" indent="-85723" algn="l" defTabSz="342892" rtl="0" eaLnBrk="1" latinLnBrk="0" hangingPunct="1">
        <a:lnSpc>
          <a:spcPct val="90000"/>
        </a:lnSpc>
        <a:spcBef>
          <a:spcPts val="188"/>
        </a:spcBef>
        <a:buFont typeface="Arial"/>
        <a:buChar char="•"/>
        <a:defRPr sz="675" kern="1200">
          <a:solidFill>
            <a:schemeClr val="tx1"/>
          </a:solidFill>
          <a:latin typeface="+mn-lt"/>
          <a:ea typeface="+mn-ea"/>
          <a:cs typeface="+mn-cs"/>
        </a:defRPr>
      </a:lvl7pPr>
      <a:lvl8pPr marL="1285843" indent="-85723" algn="l" defTabSz="342892" rtl="0" eaLnBrk="1" latinLnBrk="0" hangingPunct="1">
        <a:lnSpc>
          <a:spcPct val="90000"/>
        </a:lnSpc>
        <a:spcBef>
          <a:spcPts val="188"/>
        </a:spcBef>
        <a:buFont typeface="Arial"/>
        <a:buChar char="•"/>
        <a:defRPr sz="675" kern="1200">
          <a:solidFill>
            <a:schemeClr val="tx1"/>
          </a:solidFill>
          <a:latin typeface="+mn-lt"/>
          <a:ea typeface="+mn-ea"/>
          <a:cs typeface="+mn-cs"/>
        </a:defRPr>
      </a:lvl8pPr>
      <a:lvl9pPr marL="1457288" indent="-85723" algn="l" defTabSz="342892" rtl="0" eaLnBrk="1" latinLnBrk="0" hangingPunct="1">
        <a:lnSpc>
          <a:spcPct val="90000"/>
        </a:lnSpc>
        <a:spcBef>
          <a:spcPts val="188"/>
        </a:spcBef>
        <a:buFont typeface="Arial"/>
        <a:buChar char="•"/>
        <a:defRPr sz="675" kern="1200">
          <a:solidFill>
            <a:schemeClr val="tx1"/>
          </a:solidFill>
          <a:latin typeface="+mn-lt"/>
          <a:ea typeface="+mn-ea"/>
          <a:cs typeface="+mn-cs"/>
        </a:defRPr>
      </a:lvl9pPr>
    </p:bodyStyle>
    <p:otherStyle>
      <a:defPPr>
        <a:defRPr lang="nl-NL"/>
      </a:defPPr>
      <a:lvl1pPr marL="0" algn="l" defTabSz="342892" rtl="0" eaLnBrk="1" latinLnBrk="0" hangingPunct="1">
        <a:defRPr sz="675" kern="1200">
          <a:solidFill>
            <a:schemeClr val="tx1"/>
          </a:solidFill>
          <a:latin typeface="+mn-lt"/>
          <a:ea typeface="+mn-ea"/>
          <a:cs typeface="+mn-cs"/>
        </a:defRPr>
      </a:lvl1pPr>
      <a:lvl2pPr marL="171446" algn="l" defTabSz="342892" rtl="0" eaLnBrk="1" latinLnBrk="0" hangingPunct="1">
        <a:defRPr sz="675" kern="1200">
          <a:solidFill>
            <a:schemeClr val="tx1"/>
          </a:solidFill>
          <a:latin typeface="+mn-lt"/>
          <a:ea typeface="+mn-ea"/>
          <a:cs typeface="+mn-cs"/>
        </a:defRPr>
      </a:lvl2pPr>
      <a:lvl3pPr marL="342892" algn="l" defTabSz="342892" rtl="0" eaLnBrk="1" latinLnBrk="0" hangingPunct="1">
        <a:defRPr sz="675" kern="1200">
          <a:solidFill>
            <a:schemeClr val="tx1"/>
          </a:solidFill>
          <a:latin typeface="+mn-lt"/>
          <a:ea typeface="+mn-ea"/>
          <a:cs typeface="+mn-cs"/>
        </a:defRPr>
      </a:lvl3pPr>
      <a:lvl4pPr marL="514337" algn="l" defTabSz="342892" rtl="0" eaLnBrk="1" latinLnBrk="0" hangingPunct="1">
        <a:defRPr sz="675" kern="1200">
          <a:solidFill>
            <a:schemeClr val="tx1"/>
          </a:solidFill>
          <a:latin typeface="+mn-lt"/>
          <a:ea typeface="+mn-ea"/>
          <a:cs typeface="+mn-cs"/>
        </a:defRPr>
      </a:lvl4pPr>
      <a:lvl5pPr marL="685783" algn="l" defTabSz="342892" rtl="0" eaLnBrk="1" latinLnBrk="0" hangingPunct="1">
        <a:defRPr sz="675" kern="1200">
          <a:solidFill>
            <a:schemeClr val="tx1"/>
          </a:solidFill>
          <a:latin typeface="+mn-lt"/>
          <a:ea typeface="+mn-ea"/>
          <a:cs typeface="+mn-cs"/>
        </a:defRPr>
      </a:lvl5pPr>
      <a:lvl6pPr marL="857228" algn="l" defTabSz="342892" rtl="0" eaLnBrk="1" latinLnBrk="0" hangingPunct="1">
        <a:defRPr sz="675" kern="1200">
          <a:solidFill>
            <a:schemeClr val="tx1"/>
          </a:solidFill>
          <a:latin typeface="+mn-lt"/>
          <a:ea typeface="+mn-ea"/>
          <a:cs typeface="+mn-cs"/>
        </a:defRPr>
      </a:lvl6pPr>
      <a:lvl7pPr marL="1028675" algn="l" defTabSz="342892" rtl="0" eaLnBrk="1" latinLnBrk="0" hangingPunct="1">
        <a:defRPr sz="675" kern="1200">
          <a:solidFill>
            <a:schemeClr val="tx1"/>
          </a:solidFill>
          <a:latin typeface="+mn-lt"/>
          <a:ea typeface="+mn-ea"/>
          <a:cs typeface="+mn-cs"/>
        </a:defRPr>
      </a:lvl7pPr>
      <a:lvl8pPr marL="1200120" algn="l" defTabSz="342892" rtl="0" eaLnBrk="1" latinLnBrk="0" hangingPunct="1">
        <a:defRPr sz="675" kern="1200">
          <a:solidFill>
            <a:schemeClr val="tx1"/>
          </a:solidFill>
          <a:latin typeface="+mn-lt"/>
          <a:ea typeface="+mn-ea"/>
          <a:cs typeface="+mn-cs"/>
        </a:defRPr>
      </a:lvl8pPr>
      <a:lvl9pPr marL="1371566" algn="l" defTabSz="342892" rtl="0" eaLnBrk="1" latinLnBrk="0" hangingPunct="1">
        <a:defRPr sz="67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40" fontAlgn="base">
              <a:spcBef>
                <a:spcPct val="0"/>
              </a:spcBef>
              <a:spcAft>
                <a:spcPct val="0"/>
              </a:spcAft>
            </a:pPr>
            <a:endParaRPr lang="en-GB" sz="24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fontAlgn="base">
              <a:spcBef>
                <a:spcPct val="0"/>
              </a:spcBef>
              <a:spcAft>
                <a:spcPct val="0"/>
              </a:spcAft>
            </a:pPr>
            <a:endParaRPr lang="en-GB" sz="24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defTabSz="914377"/>
            <a:r>
              <a:rPr kumimoji="1" lang="en-US" sz="667"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6" y="357596"/>
            <a:ext cx="545943" cy="498616"/>
          </a:xfrm>
          <a:prstGeom prst="rect">
            <a:avLst/>
          </a:prstGeom>
        </p:spPr>
      </p:pic>
    </p:spTree>
    <p:extLst>
      <p:ext uri="{BB962C8B-B14F-4D97-AF65-F5344CB8AC3E}">
        <p14:creationId xmlns:p14="http://schemas.microsoft.com/office/powerpoint/2010/main" val="1320657487"/>
      </p:ext>
    </p:extLst>
  </p:cSld>
  <p:clrMap bg1="lt1" tx1="dk1" bg2="lt2" tx2="dk2" accent1="accent1" accent2="accent2" accent3="accent3" accent4="accent4" accent5="accent5" accent6="accent6" hlink="hlink" folHlink="folHlink"/>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40" fontAlgn="base">
              <a:spcBef>
                <a:spcPct val="0"/>
              </a:spcBef>
              <a:spcAft>
                <a:spcPct val="0"/>
              </a:spcAft>
            </a:pPr>
            <a:endParaRPr lang="en-GB" sz="24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fontAlgn="base">
              <a:spcBef>
                <a:spcPct val="0"/>
              </a:spcBef>
              <a:spcAft>
                <a:spcPct val="0"/>
              </a:spcAft>
            </a:pPr>
            <a:endParaRPr lang="en-GB" sz="24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defTabSz="914377"/>
            <a:r>
              <a:rPr kumimoji="1" lang="en-US" sz="667"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6" y="357596"/>
            <a:ext cx="545943" cy="498616"/>
          </a:xfrm>
          <a:prstGeom prst="rect">
            <a:avLst/>
          </a:prstGeom>
        </p:spPr>
      </p:pic>
    </p:spTree>
    <p:extLst>
      <p:ext uri="{BB962C8B-B14F-4D97-AF65-F5344CB8AC3E}">
        <p14:creationId xmlns:p14="http://schemas.microsoft.com/office/powerpoint/2010/main" val="3134046741"/>
      </p:ext>
    </p:extLst>
  </p:cSld>
  <p:clrMap bg1="lt1" tx1="dk1" bg2="lt2" tx2="dk2" accent1="accent1" accent2="accent2" accent3="accent3" accent4="accent4" accent5="accent5" accent6="accent6" hlink="hlink" folHlink="folHlink"/>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40" fontAlgn="base">
              <a:spcBef>
                <a:spcPct val="0"/>
              </a:spcBef>
              <a:spcAft>
                <a:spcPct val="0"/>
              </a:spcAft>
            </a:pPr>
            <a:endParaRPr lang="en-GB" sz="24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fontAlgn="base">
              <a:spcBef>
                <a:spcPct val="0"/>
              </a:spcBef>
              <a:spcAft>
                <a:spcPct val="0"/>
              </a:spcAft>
            </a:pPr>
            <a:endParaRPr lang="en-GB" sz="24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defTabSz="914377"/>
            <a:r>
              <a:rPr kumimoji="1" lang="en-US" sz="667"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6" y="357596"/>
            <a:ext cx="545943" cy="498616"/>
          </a:xfrm>
          <a:prstGeom prst="rect">
            <a:avLst/>
          </a:prstGeom>
        </p:spPr>
      </p:pic>
    </p:spTree>
    <p:extLst>
      <p:ext uri="{BB962C8B-B14F-4D97-AF65-F5344CB8AC3E}">
        <p14:creationId xmlns:p14="http://schemas.microsoft.com/office/powerpoint/2010/main" val="3949453028"/>
      </p:ext>
    </p:extLst>
  </p:cSld>
  <p:clrMap bg1="lt1" tx1="dk1" bg2="lt2" tx2="dk2" accent1="accent1" accent2="accent2" accent3="accent3" accent4="accent4" accent5="accent5" accent6="accent6" hlink="hlink" folHlink="folHlink"/>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40" fontAlgn="base">
              <a:spcBef>
                <a:spcPct val="0"/>
              </a:spcBef>
              <a:spcAft>
                <a:spcPct val="0"/>
              </a:spcAft>
            </a:pPr>
            <a:endParaRPr lang="en-GB" sz="24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fontAlgn="base">
              <a:spcBef>
                <a:spcPct val="0"/>
              </a:spcBef>
              <a:spcAft>
                <a:spcPct val="0"/>
              </a:spcAft>
            </a:pPr>
            <a:endParaRPr lang="en-GB" sz="24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defTabSz="914377"/>
            <a:r>
              <a:rPr kumimoji="1" lang="en-US" sz="667"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6" y="357596"/>
            <a:ext cx="545943" cy="498616"/>
          </a:xfrm>
          <a:prstGeom prst="rect">
            <a:avLst/>
          </a:prstGeom>
        </p:spPr>
      </p:pic>
    </p:spTree>
    <p:extLst>
      <p:ext uri="{BB962C8B-B14F-4D97-AF65-F5344CB8AC3E}">
        <p14:creationId xmlns:p14="http://schemas.microsoft.com/office/powerpoint/2010/main" val="2562118455"/>
      </p:ext>
    </p:extLst>
  </p:cSld>
  <p:clrMap bg1="lt1" tx1="dk1" bg2="lt2" tx2="dk2" accent1="accent1" accent2="accent2" accent3="accent3" accent4="accent4" accent5="accent5" accent6="accent6" hlink="hlink" folHlink="folHlink"/>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40" fontAlgn="base">
              <a:spcBef>
                <a:spcPct val="0"/>
              </a:spcBef>
              <a:spcAft>
                <a:spcPct val="0"/>
              </a:spcAft>
            </a:pPr>
            <a:endParaRPr lang="en-GB" sz="24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fontAlgn="base">
              <a:spcBef>
                <a:spcPct val="0"/>
              </a:spcBef>
              <a:spcAft>
                <a:spcPct val="0"/>
              </a:spcAft>
            </a:pPr>
            <a:endParaRPr lang="en-GB" sz="24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defTabSz="914377"/>
            <a:r>
              <a:rPr kumimoji="1" lang="en-US" sz="667"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6" y="357596"/>
            <a:ext cx="545943" cy="498616"/>
          </a:xfrm>
          <a:prstGeom prst="rect">
            <a:avLst/>
          </a:prstGeom>
        </p:spPr>
      </p:pic>
    </p:spTree>
    <p:extLst>
      <p:ext uri="{BB962C8B-B14F-4D97-AF65-F5344CB8AC3E}">
        <p14:creationId xmlns:p14="http://schemas.microsoft.com/office/powerpoint/2010/main" val="2308737510"/>
      </p:ext>
    </p:extLst>
  </p:cSld>
  <p:clrMap bg1="lt1" tx1="dk1" bg2="lt2" tx2="dk2" accent1="accent1" accent2="accent2" accent3="accent3" accent4="accent4" accent5="accent5" accent6="accent6" hlink="hlink" folHlink="folHlink"/>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40" fontAlgn="base">
              <a:spcBef>
                <a:spcPct val="0"/>
              </a:spcBef>
              <a:spcAft>
                <a:spcPct val="0"/>
              </a:spcAft>
            </a:pPr>
            <a:endParaRPr lang="en-GB" sz="24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fontAlgn="base">
              <a:spcBef>
                <a:spcPct val="0"/>
              </a:spcBef>
              <a:spcAft>
                <a:spcPct val="0"/>
              </a:spcAft>
            </a:pPr>
            <a:endParaRPr lang="en-GB" sz="24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defTabSz="914377"/>
            <a:r>
              <a:rPr kumimoji="1" lang="en-US" sz="667"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6" y="357596"/>
            <a:ext cx="545943" cy="498616"/>
          </a:xfrm>
          <a:prstGeom prst="rect">
            <a:avLst/>
          </a:prstGeom>
        </p:spPr>
      </p:pic>
    </p:spTree>
    <p:extLst>
      <p:ext uri="{BB962C8B-B14F-4D97-AF65-F5344CB8AC3E}">
        <p14:creationId xmlns:p14="http://schemas.microsoft.com/office/powerpoint/2010/main" val="1734250165"/>
      </p:ext>
    </p:extLst>
  </p:cSld>
  <p:clrMap bg1="lt1" tx1="dk1" bg2="lt2" tx2="dk2" accent1="accent1" accent2="accent2" accent3="accent3" accent4="accent4" accent5="accent5" accent6="accent6" hlink="hlink" folHlink="folHlink"/>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40" fontAlgn="base">
              <a:spcBef>
                <a:spcPct val="0"/>
              </a:spcBef>
              <a:spcAft>
                <a:spcPct val="0"/>
              </a:spcAft>
            </a:pPr>
            <a:endParaRPr lang="en-GB" sz="24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fontAlgn="base">
              <a:spcBef>
                <a:spcPct val="0"/>
              </a:spcBef>
              <a:spcAft>
                <a:spcPct val="0"/>
              </a:spcAft>
            </a:pPr>
            <a:endParaRPr lang="en-GB" sz="24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defTabSz="914377"/>
            <a:r>
              <a:rPr kumimoji="1" lang="en-US" sz="667"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6" y="357596"/>
            <a:ext cx="545943" cy="498616"/>
          </a:xfrm>
          <a:prstGeom prst="rect">
            <a:avLst/>
          </a:prstGeom>
        </p:spPr>
      </p:pic>
    </p:spTree>
    <p:extLst>
      <p:ext uri="{BB962C8B-B14F-4D97-AF65-F5344CB8AC3E}">
        <p14:creationId xmlns:p14="http://schemas.microsoft.com/office/powerpoint/2010/main" val="518709439"/>
      </p:ext>
    </p:extLst>
  </p:cSld>
  <p:clrMap bg1="lt1" tx1="dk1" bg2="lt2" tx2="dk2" accent1="accent1" accent2="accent2" accent3="accent3" accent4="accent4" accent5="accent5" accent6="accent6" hlink="hlink" folHlink="folHlink"/>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40" fontAlgn="base">
              <a:spcBef>
                <a:spcPct val="0"/>
              </a:spcBef>
              <a:spcAft>
                <a:spcPct val="0"/>
              </a:spcAft>
            </a:pPr>
            <a:endParaRPr lang="en-GB" sz="24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fontAlgn="base">
              <a:spcBef>
                <a:spcPct val="0"/>
              </a:spcBef>
              <a:spcAft>
                <a:spcPct val="0"/>
              </a:spcAft>
            </a:pPr>
            <a:endParaRPr lang="en-GB" sz="24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defTabSz="914377"/>
            <a:r>
              <a:rPr kumimoji="1" lang="en-US" sz="667"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6" y="357596"/>
            <a:ext cx="545943" cy="498616"/>
          </a:xfrm>
          <a:prstGeom prst="rect">
            <a:avLst/>
          </a:prstGeom>
        </p:spPr>
      </p:pic>
    </p:spTree>
    <p:extLst>
      <p:ext uri="{BB962C8B-B14F-4D97-AF65-F5344CB8AC3E}">
        <p14:creationId xmlns:p14="http://schemas.microsoft.com/office/powerpoint/2010/main" val="4104281198"/>
      </p:ext>
    </p:extLst>
  </p:cSld>
  <p:clrMap bg1="lt1" tx1="dk1" bg2="lt2" tx2="dk2" accent1="accent1" accent2="accent2" accent3="accent3" accent4="accent4" accent5="accent5" accent6="accent6" hlink="hlink" folHlink="folHlink"/>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40" fontAlgn="base">
              <a:spcBef>
                <a:spcPct val="0"/>
              </a:spcBef>
              <a:spcAft>
                <a:spcPct val="0"/>
              </a:spcAft>
            </a:pPr>
            <a:endParaRPr lang="en-GB" sz="24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fontAlgn="base">
              <a:spcBef>
                <a:spcPct val="0"/>
              </a:spcBef>
              <a:spcAft>
                <a:spcPct val="0"/>
              </a:spcAft>
            </a:pPr>
            <a:endParaRPr lang="en-GB" sz="24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defTabSz="914377"/>
            <a:r>
              <a:rPr kumimoji="1" lang="en-US" sz="667"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6" y="357596"/>
            <a:ext cx="545943" cy="498616"/>
          </a:xfrm>
          <a:prstGeom prst="rect">
            <a:avLst/>
          </a:prstGeom>
        </p:spPr>
      </p:pic>
    </p:spTree>
    <p:extLst>
      <p:ext uri="{BB962C8B-B14F-4D97-AF65-F5344CB8AC3E}">
        <p14:creationId xmlns:p14="http://schemas.microsoft.com/office/powerpoint/2010/main" val="3434320314"/>
      </p:ext>
    </p:extLst>
  </p:cSld>
  <p:clrMap bg1="lt1" tx1="dk1" bg2="lt2" tx2="dk2" accent1="accent1" accent2="accent2" accent3="accent3" accent4="accent4" accent5="accent5" accent6="accent6" hlink="hlink" folHlink="folHlink"/>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40" fontAlgn="base">
              <a:spcBef>
                <a:spcPct val="0"/>
              </a:spcBef>
              <a:spcAft>
                <a:spcPct val="0"/>
              </a:spcAft>
            </a:pPr>
            <a:endParaRPr lang="en-GB" sz="24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fontAlgn="base">
              <a:spcBef>
                <a:spcPct val="0"/>
              </a:spcBef>
              <a:spcAft>
                <a:spcPct val="0"/>
              </a:spcAft>
            </a:pPr>
            <a:endParaRPr lang="en-GB" sz="24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defTabSz="914377"/>
            <a:r>
              <a:rPr kumimoji="1" lang="en-US" sz="667"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6" y="357596"/>
            <a:ext cx="545943" cy="498616"/>
          </a:xfrm>
          <a:prstGeom prst="rect">
            <a:avLst/>
          </a:prstGeom>
        </p:spPr>
      </p:pic>
    </p:spTree>
    <p:extLst>
      <p:ext uri="{BB962C8B-B14F-4D97-AF65-F5344CB8AC3E}">
        <p14:creationId xmlns:p14="http://schemas.microsoft.com/office/powerpoint/2010/main" val="3540836714"/>
      </p:ext>
    </p:extLst>
  </p:cSld>
  <p:clrMap bg1="lt1" tx1="dk1" bg2="lt2" tx2="dk2" accent1="accent1" accent2="accent2" accent3="accent3" accent4="accent4" accent5="accent5" accent6="accent6" hlink="hlink" folHlink="folHlink"/>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fontAlgn="base">
              <a:spcBef>
                <a:spcPct val="0"/>
              </a:spcBef>
              <a:spcAft>
                <a:spcPct val="0"/>
              </a:spcAft>
            </a:pPr>
            <a:endParaRPr lang="en-GB" sz="18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GB" sz="18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40163"/>
            <a:ext cx="999395" cy="76944"/>
          </a:xfrm>
          <a:prstGeom prst="rect">
            <a:avLst/>
          </a:prstGeom>
          <a:ln>
            <a:noFill/>
          </a:ln>
        </p:spPr>
        <p:txBody>
          <a:bodyPr vert="horz" wrap="square" lIns="0" tIns="0" rIns="0" bIns="0" rtlCol="0" anchor="ctr">
            <a:spAutoFit/>
          </a:bodyPr>
          <a:lstStyle/>
          <a:p>
            <a:pPr algn="ctr" defTabSz="685800"/>
            <a:r>
              <a:rPr kumimoji="1" lang="en-US" sz="500"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8" y="357596"/>
            <a:ext cx="545943" cy="498616"/>
          </a:xfrm>
          <a:prstGeom prst="rect">
            <a:avLst/>
          </a:prstGeom>
        </p:spPr>
      </p:pic>
    </p:spTree>
    <p:extLst>
      <p:ext uri="{BB962C8B-B14F-4D97-AF65-F5344CB8AC3E}">
        <p14:creationId xmlns:p14="http://schemas.microsoft.com/office/powerpoint/2010/main" val="371638238"/>
      </p:ext>
    </p:extLst>
  </p:cSld>
  <p:clrMap bg1="lt1" tx1="dk1" bg2="lt2" tx2="dk2" accent1="accent1" accent2="accent2" accent3="accent3" accent4="accent4" accent5="accent5" accent6="accent6" hlink="hlink" folHlink="folHlink"/>
  <p:hf hdr="0" ftr="0" dt="0"/>
  <p:txStyles>
    <p:titleStyle>
      <a:lvl1pPr marL="88898" indent="0" algn="l" rtl="0" eaLnBrk="1" fontAlgn="base" hangingPunct="1">
        <a:lnSpc>
          <a:spcPct val="85000"/>
        </a:lnSpc>
        <a:spcBef>
          <a:spcPct val="0"/>
        </a:spcBef>
        <a:spcAft>
          <a:spcPct val="0"/>
        </a:spcAft>
        <a:defRPr kumimoji="1" sz="2800"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2800">
          <a:solidFill>
            <a:srgbClr val="004687"/>
          </a:solidFill>
          <a:latin typeface="Verdana" pitchFamily="34" charset="0"/>
        </a:defRPr>
      </a:lvl2pPr>
      <a:lvl3pPr algn="l" rtl="0" eaLnBrk="1" fontAlgn="base" hangingPunct="1">
        <a:lnSpc>
          <a:spcPct val="85000"/>
        </a:lnSpc>
        <a:spcBef>
          <a:spcPct val="0"/>
        </a:spcBef>
        <a:spcAft>
          <a:spcPct val="0"/>
        </a:spcAft>
        <a:defRPr kumimoji="1" sz="2800">
          <a:solidFill>
            <a:srgbClr val="004687"/>
          </a:solidFill>
          <a:latin typeface="Verdana" pitchFamily="34" charset="0"/>
        </a:defRPr>
      </a:lvl3pPr>
      <a:lvl4pPr algn="l" rtl="0" eaLnBrk="1" fontAlgn="base" hangingPunct="1">
        <a:lnSpc>
          <a:spcPct val="85000"/>
        </a:lnSpc>
        <a:spcBef>
          <a:spcPct val="0"/>
        </a:spcBef>
        <a:spcAft>
          <a:spcPct val="0"/>
        </a:spcAft>
        <a:defRPr kumimoji="1" sz="2800">
          <a:solidFill>
            <a:srgbClr val="004687"/>
          </a:solidFill>
          <a:latin typeface="Verdana" pitchFamily="34" charset="0"/>
        </a:defRPr>
      </a:lvl4pPr>
      <a:lvl5pPr algn="l" rtl="0" eaLnBrk="1" fontAlgn="base" hangingPunct="1">
        <a:lnSpc>
          <a:spcPct val="85000"/>
        </a:lnSpc>
        <a:spcBef>
          <a:spcPct val="0"/>
        </a:spcBef>
        <a:spcAft>
          <a:spcPct val="0"/>
        </a:spcAft>
        <a:defRPr kumimoji="1" sz="2800">
          <a:solidFill>
            <a:srgbClr val="004687"/>
          </a:solidFill>
          <a:latin typeface="Verdana" pitchFamily="34" charset="0"/>
        </a:defRPr>
      </a:lvl5pPr>
      <a:lvl6pPr marL="457189" algn="l" rtl="0" eaLnBrk="1" fontAlgn="base" hangingPunct="1">
        <a:lnSpc>
          <a:spcPct val="85000"/>
        </a:lnSpc>
        <a:spcBef>
          <a:spcPct val="0"/>
        </a:spcBef>
        <a:spcAft>
          <a:spcPct val="0"/>
        </a:spcAft>
        <a:defRPr kumimoji="1" sz="2800">
          <a:solidFill>
            <a:srgbClr val="004687"/>
          </a:solidFill>
          <a:latin typeface="Verdana" pitchFamily="34" charset="0"/>
        </a:defRPr>
      </a:lvl6pPr>
      <a:lvl7pPr marL="914378" algn="l" rtl="0" eaLnBrk="1" fontAlgn="base" hangingPunct="1">
        <a:lnSpc>
          <a:spcPct val="85000"/>
        </a:lnSpc>
        <a:spcBef>
          <a:spcPct val="0"/>
        </a:spcBef>
        <a:spcAft>
          <a:spcPct val="0"/>
        </a:spcAft>
        <a:defRPr kumimoji="1" sz="2800">
          <a:solidFill>
            <a:srgbClr val="004687"/>
          </a:solidFill>
          <a:latin typeface="Verdana" pitchFamily="34" charset="0"/>
        </a:defRPr>
      </a:lvl7pPr>
      <a:lvl8pPr marL="1371566" algn="l" rtl="0" eaLnBrk="1" fontAlgn="base" hangingPunct="1">
        <a:lnSpc>
          <a:spcPct val="85000"/>
        </a:lnSpc>
        <a:spcBef>
          <a:spcPct val="0"/>
        </a:spcBef>
        <a:spcAft>
          <a:spcPct val="0"/>
        </a:spcAft>
        <a:defRPr kumimoji="1" sz="2800">
          <a:solidFill>
            <a:srgbClr val="004687"/>
          </a:solidFill>
          <a:latin typeface="Verdana" pitchFamily="34" charset="0"/>
        </a:defRPr>
      </a:lvl8pPr>
      <a:lvl9pPr marL="1828754" algn="l" rtl="0" eaLnBrk="1" fontAlgn="base" hangingPunct="1">
        <a:lnSpc>
          <a:spcPct val="85000"/>
        </a:lnSpc>
        <a:spcBef>
          <a:spcPct val="0"/>
        </a:spcBef>
        <a:spcAft>
          <a:spcPct val="0"/>
        </a:spcAft>
        <a:defRPr kumimoji="1" sz="2800">
          <a:solidFill>
            <a:srgbClr val="004687"/>
          </a:solidFill>
          <a:latin typeface="Verdana" pitchFamily="34" charset="0"/>
        </a:defRPr>
      </a:lvl9pPr>
    </p:titleStyle>
    <p:bodyStyle>
      <a:lvl1pPr marL="263519" indent="-263519" algn="l" rtl="0" eaLnBrk="1" fontAlgn="base" hangingPunct="1">
        <a:spcBef>
          <a:spcPct val="50000"/>
        </a:spcBef>
        <a:spcAft>
          <a:spcPct val="0"/>
        </a:spcAft>
        <a:buFontTx/>
        <a:buBlip>
          <a:blip r:embed="rId3"/>
        </a:buBlip>
        <a:defRPr kumimoji="1" sz="2400">
          <a:solidFill>
            <a:srgbClr val="004687"/>
          </a:solidFill>
          <a:latin typeface="Arial" panose="020B0604020202020204" pitchFamily="34" charset="0"/>
          <a:ea typeface="+mn-ea"/>
          <a:cs typeface="+mn-cs"/>
        </a:defRPr>
      </a:lvl1pPr>
      <a:lvl2pPr marL="542912" indent="-268281" algn="l" defTabSz="719120" rtl="0" eaLnBrk="1" fontAlgn="base" hangingPunct="1">
        <a:lnSpc>
          <a:spcPct val="90000"/>
        </a:lnSpc>
        <a:spcBef>
          <a:spcPct val="15000"/>
        </a:spcBef>
        <a:spcAft>
          <a:spcPct val="0"/>
        </a:spcAft>
        <a:buClr>
          <a:srgbClr val="4D4D4D"/>
        </a:buClr>
        <a:buFontTx/>
        <a:buBlip>
          <a:blip r:embed="rId3"/>
        </a:buBlip>
        <a:defRPr kumimoji="1" sz="2000">
          <a:solidFill>
            <a:srgbClr val="4D4D4D"/>
          </a:solidFill>
          <a:latin typeface="Arial" panose="020B0604020202020204" pitchFamily="34" charset="0"/>
        </a:defRPr>
      </a:lvl2pPr>
      <a:lvl3pPr marL="808018" indent="-266693" algn="l" rtl="0" eaLnBrk="1" fontAlgn="base" hangingPunct="1">
        <a:lnSpc>
          <a:spcPct val="90000"/>
        </a:lnSpc>
        <a:spcBef>
          <a:spcPct val="30000"/>
        </a:spcBef>
        <a:spcAft>
          <a:spcPct val="0"/>
        </a:spcAft>
        <a:buClr>
          <a:srgbClr val="4D4D4D"/>
        </a:buClr>
        <a:buFontTx/>
        <a:buBlip>
          <a:blip r:embed="rId3"/>
        </a:buBlip>
        <a:defRPr kumimoji="1" sz="1800">
          <a:solidFill>
            <a:srgbClr val="4D4D4D"/>
          </a:solidFill>
          <a:latin typeface="Arial" panose="020B0604020202020204" pitchFamily="34" charset="0"/>
        </a:defRPr>
      </a:lvl3pPr>
      <a:lvl4pPr marL="1074711" indent="-266693" algn="l" rtl="0" eaLnBrk="1" fontAlgn="base" hangingPunct="1">
        <a:lnSpc>
          <a:spcPct val="90000"/>
        </a:lnSpc>
        <a:spcBef>
          <a:spcPct val="30000"/>
        </a:spcBef>
        <a:spcAft>
          <a:spcPct val="0"/>
        </a:spcAft>
        <a:buClr>
          <a:srgbClr val="4D4D4D"/>
        </a:buClr>
        <a:buFontTx/>
        <a:buBlip>
          <a:blip r:embed="rId3"/>
        </a:buBlip>
        <a:defRPr kumimoji="1" sz="1600">
          <a:solidFill>
            <a:srgbClr val="4D4D4D"/>
          </a:solidFill>
          <a:latin typeface="Arial" panose="020B0604020202020204" pitchFamily="34" charset="0"/>
        </a:defRPr>
      </a:lvl4pPr>
      <a:lvl5pPr marL="1339817" indent="-266693" algn="l" rtl="0" eaLnBrk="1" fontAlgn="base" hangingPunct="1">
        <a:lnSpc>
          <a:spcPct val="90000"/>
        </a:lnSpc>
        <a:spcBef>
          <a:spcPct val="30000"/>
        </a:spcBef>
        <a:spcAft>
          <a:spcPct val="0"/>
        </a:spcAft>
        <a:buClr>
          <a:srgbClr val="4D4D4D"/>
        </a:buClr>
        <a:buFontTx/>
        <a:buBlip>
          <a:blip r:embed="rId3"/>
        </a:buBlip>
        <a:defRPr kumimoji="1" sz="1400">
          <a:solidFill>
            <a:srgbClr val="4D4D4D"/>
          </a:solidFill>
          <a:latin typeface="Arial" panose="020B0604020202020204" pitchFamily="34" charset="0"/>
        </a:defRPr>
      </a:lvl5pPr>
      <a:lvl6pPr marL="2739956" indent="-285743" algn="l" rtl="0" eaLnBrk="1" fontAlgn="base" hangingPunct="1">
        <a:lnSpc>
          <a:spcPct val="90000"/>
        </a:lnSpc>
        <a:spcBef>
          <a:spcPct val="30000"/>
        </a:spcBef>
        <a:spcAft>
          <a:spcPct val="0"/>
        </a:spcAft>
        <a:buChar char="–"/>
        <a:defRPr kumimoji="1" sz="1200">
          <a:solidFill>
            <a:srgbClr val="D7641E"/>
          </a:solidFill>
          <a:latin typeface="+mn-lt"/>
        </a:defRPr>
      </a:lvl6pPr>
      <a:lvl7pPr marL="3197145" indent="-285743" algn="l" rtl="0" eaLnBrk="1" fontAlgn="base" hangingPunct="1">
        <a:lnSpc>
          <a:spcPct val="90000"/>
        </a:lnSpc>
        <a:spcBef>
          <a:spcPct val="30000"/>
        </a:spcBef>
        <a:spcAft>
          <a:spcPct val="0"/>
        </a:spcAft>
        <a:buChar char="–"/>
        <a:defRPr kumimoji="1" sz="1200">
          <a:solidFill>
            <a:srgbClr val="D7641E"/>
          </a:solidFill>
          <a:latin typeface="+mn-lt"/>
        </a:defRPr>
      </a:lvl7pPr>
      <a:lvl8pPr marL="3654334" indent="-285743" algn="l" rtl="0" eaLnBrk="1" fontAlgn="base" hangingPunct="1">
        <a:lnSpc>
          <a:spcPct val="90000"/>
        </a:lnSpc>
        <a:spcBef>
          <a:spcPct val="30000"/>
        </a:spcBef>
        <a:spcAft>
          <a:spcPct val="0"/>
        </a:spcAft>
        <a:buChar char="–"/>
        <a:defRPr kumimoji="1" sz="1200">
          <a:solidFill>
            <a:srgbClr val="D7641E"/>
          </a:solidFill>
          <a:latin typeface="+mn-lt"/>
        </a:defRPr>
      </a:lvl8pPr>
      <a:lvl9pPr marL="4111523" indent="-285743" algn="l" rtl="0" eaLnBrk="1" fontAlgn="base" hangingPunct="1">
        <a:lnSpc>
          <a:spcPct val="90000"/>
        </a:lnSpc>
        <a:spcBef>
          <a:spcPct val="30000"/>
        </a:spcBef>
        <a:spcAft>
          <a:spcPct val="0"/>
        </a:spcAft>
        <a:buChar char="–"/>
        <a:defRPr kumimoji="1" sz="1200">
          <a:solidFill>
            <a:srgbClr val="D7641E"/>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40" fontAlgn="base">
              <a:spcBef>
                <a:spcPct val="0"/>
              </a:spcBef>
              <a:spcAft>
                <a:spcPct val="0"/>
              </a:spcAft>
            </a:pPr>
            <a:endParaRPr lang="en-GB" sz="24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fontAlgn="base">
              <a:spcBef>
                <a:spcPct val="0"/>
              </a:spcBef>
              <a:spcAft>
                <a:spcPct val="0"/>
              </a:spcAft>
            </a:pPr>
            <a:endParaRPr lang="en-GB" sz="24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defTabSz="914377"/>
            <a:r>
              <a:rPr kumimoji="1" lang="en-US" sz="667"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6" y="357596"/>
            <a:ext cx="545943" cy="498616"/>
          </a:xfrm>
          <a:prstGeom prst="rect">
            <a:avLst/>
          </a:prstGeom>
        </p:spPr>
      </p:pic>
    </p:spTree>
    <p:extLst>
      <p:ext uri="{BB962C8B-B14F-4D97-AF65-F5344CB8AC3E}">
        <p14:creationId xmlns:p14="http://schemas.microsoft.com/office/powerpoint/2010/main" val="3884356271"/>
      </p:ext>
    </p:extLst>
  </p:cSld>
  <p:clrMap bg1="lt1" tx1="dk1" bg2="lt2" tx2="dk2" accent1="accent1" accent2="accent2" accent3="accent3" accent4="accent4" accent5="accent5" accent6="accent6" hlink="hlink" folHlink="folHlink"/>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40" fontAlgn="base">
              <a:spcBef>
                <a:spcPct val="0"/>
              </a:spcBef>
              <a:spcAft>
                <a:spcPct val="0"/>
              </a:spcAft>
            </a:pPr>
            <a:endParaRPr lang="en-GB" sz="24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fontAlgn="base">
              <a:spcBef>
                <a:spcPct val="0"/>
              </a:spcBef>
              <a:spcAft>
                <a:spcPct val="0"/>
              </a:spcAft>
            </a:pPr>
            <a:endParaRPr lang="en-GB" sz="24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defTabSz="914377"/>
            <a:r>
              <a:rPr kumimoji="1" lang="en-US" sz="667"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6" y="357596"/>
            <a:ext cx="545943" cy="498616"/>
          </a:xfrm>
          <a:prstGeom prst="rect">
            <a:avLst/>
          </a:prstGeom>
        </p:spPr>
      </p:pic>
    </p:spTree>
    <p:extLst>
      <p:ext uri="{BB962C8B-B14F-4D97-AF65-F5344CB8AC3E}">
        <p14:creationId xmlns:p14="http://schemas.microsoft.com/office/powerpoint/2010/main" val="4195793841"/>
      </p:ext>
    </p:extLst>
  </p:cSld>
  <p:clrMap bg1="lt1" tx1="dk1" bg2="lt2" tx2="dk2" accent1="accent1" accent2="accent2" accent3="accent3" accent4="accent4" accent5="accent5" accent6="accent6" hlink="hlink" folHlink="folHlink"/>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DA987-6AC7-F744-AADB-4D913485B984}" type="slidenum">
              <a:rPr lang="en-US" smtClean="0"/>
              <a:t>‹#›</a:t>
            </a:fld>
            <a:endParaRPr lang="en-US"/>
          </a:p>
        </p:txBody>
      </p:sp>
      <p:cxnSp>
        <p:nvCxnSpPr>
          <p:cNvPr id="10" name="Straight Connector 9">
            <a:extLst>
              <a:ext uri="{FF2B5EF4-FFF2-40B4-BE49-F238E27FC236}">
                <a16:creationId xmlns:a16="http://schemas.microsoft.com/office/drawing/2014/main" id="{A9C81555-0A0E-B147-8BC9-B09CD9F00C45}"/>
              </a:ext>
            </a:extLst>
          </p:cNvPr>
          <p:cNvCxnSpPr/>
          <p:nvPr userDrawn="1"/>
        </p:nvCxnSpPr>
        <p:spPr>
          <a:xfrm>
            <a:off x="457229" y="0"/>
            <a:ext cx="0" cy="4104409"/>
          </a:xfrm>
          <a:prstGeom prst="line">
            <a:avLst/>
          </a:prstGeom>
          <a:ln w="28575">
            <a:solidFill>
              <a:srgbClr val="9CDAED"/>
            </a:solidFill>
          </a:ln>
        </p:spPr>
        <p:style>
          <a:lnRef idx="1">
            <a:schemeClr val="accent1"/>
          </a:lnRef>
          <a:fillRef idx="0">
            <a:schemeClr val="accent1"/>
          </a:fillRef>
          <a:effectRef idx="0">
            <a:schemeClr val="accent1"/>
          </a:effectRef>
          <a:fontRef idx="minor">
            <a:schemeClr val="tx1"/>
          </a:fontRef>
        </p:style>
      </p:cxnSp>
      <p:pic>
        <p:nvPicPr>
          <p:cNvPr id="18" name="Graphic 17">
            <a:hlinkClick r:id="" action="ppaction://hlinkshowjump?jump=nextslide"/>
            <a:extLst>
              <a:ext uri="{FF2B5EF4-FFF2-40B4-BE49-F238E27FC236}">
                <a16:creationId xmlns:a16="http://schemas.microsoft.com/office/drawing/2014/main" id="{A65BF505-AEC1-4342-BE78-77DA11AE454B}"/>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290017" y="4438688"/>
            <a:ext cx="289053" cy="289035"/>
          </a:xfrm>
          <a:prstGeom prst="rect">
            <a:avLst/>
          </a:prstGeom>
        </p:spPr>
      </p:pic>
      <p:pic>
        <p:nvPicPr>
          <p:cNvPr id="19" name="Graphic 18">
            <a:hlinkClick r:id="" action="ppaction://hlinkshowjump?jump=previousslide"/>
            <a:extLst>
              <a:ext uri="{FF2B5EF4-FFF2-40B4-BE49-F238E27FC236}">
                <a16:creationId xmlns:a16="http://schemas.microsoft.com/office/drawing/2014/main" id="{0D282501-D342-FF45-B079-5E7C26BD2A2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flipH="1">
            <a:off x="290017" y="4974112"/>
            <a:ext cx="289053" cy="289035"/>
          </a:xfrm>
          <a:prstGeom prst="rect">
            <a:avLst/>
          </a:prstGeom>
        </p:spPr>
      </p:pic>
      <p:cxnSp>
        <p:nvCxnSpPr>
          <p:cNvPr id="20" name="Straight Connector 19">
            <a:extLst>
              <a:ext uri="{FF2B5EF4-FFF2-40B4-BE49-F238E27FC236}">
                <a16:creationId xmlns:a16="http://schemas.microsoft.com/office/drawing/2014/main" id="{7709755B-33D8-DC4F-A048-0CE8B6C63B91}"/>
              </a:ext>
            </a:extLst>
          </p:cNvPr>
          <p:cNvCxnSpPr>
            <a:cxnSpLocks/>
          </p:cNvCxnSpPr>
          <p:nvPr userDrawn="1"/>
        </p:nvCxnSpPr>
        <p:spPr>
          <a:xfrm flipH="1">
            <a:off x="0" y="575050"/>
            <a:ext cx="1216576" cy="0"/>
          </a:xfrm>
          <a:prstGeom prst="line">
            <a:avLst/>
          </a:prstGeom>
          <a:ln w="28575">
            <a:solidFill>
              <a:srgbClr val="9CDAED"/>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D8980709-0365-6A44-9707-95FE044A35D2}"/>
              </a:ext>
            </a:extLst>
          </p:cNvPr>
          <p:cNvSpPr/>
          <p:nvPr userDrawn="1"/>
        </p:nvSpPr>
        <p:spPr>
          <a:xfrm>
            <a:off x="1212998" y="479223"/>
            <a:ext cx="208602" cy="208588"/>
          </a:xfrm>
          <a:prstGeom prst="ellipse">
            <a:avLst/>
          </a:prstGeom>
          <a:solidFill>
            <a:schemeClr val="bg1"/>
          </a:solidFill>
          <a:ln w="28575">
            <a:solidFill>
              <a:srgbClr val="57B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900"/>
          </a:p>
        </p:txBody>
      </p:sp>
    </p:spTree>
    <p:extLst>
      <p:ext uri="{BB962C8B-B14F-4D97-AF65-F5344CB8AC3E}">
        <p14:creationId xmlns:p14="http://schemas.microsoft.com/office/powerpoint/2010/main" val="2823621872"/>
      </p:ext>
    </p:extLst>
  </p:cSld>
  <p:clrMap bg1="lt1" tx1="dk1" bg2="lt2" tx2="dk2" accent1="accent1" accent2="accent2" accent3="accent3" accent4="accent4" accent5="accent5" accent6="accent6" hlink="hlink" folHlink="folHlink"/>
  <p:sldLayoutIdLst>
    <p:sldLayoutId id="2147483745"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8" r:id="rId12"/>
    <p:sldLayoutId id="2147483759" r:id="rId13"/>
    <p:sldLayoutId id="2147483760" r:id="rId14"/>
    <p:sldLayoutId id="2147483761" r:id="rId15"/>
  </p:sldLayoutIdLst>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fontAlgn="base">
              <a:spcBef>
                <a:spcPct val="0"/>
              </a:spcBef>
              <a:spcAft>
                <a:spcPct val="0"/>
              </a:spcAft>
            </a:pPr>
            <a:endParaRPr lang="en-GB" sz="18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GB" sz="18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40163"/>
            <a:ext cx="999395" cy="76944"/>
          </a:xfrm>
          <a:prstGeom prst="rect">
            <a:avLst/>
          </a:prstGeom>
          <a:ln>
            <a:noFill/>
          </a:ln>
        </p:spPr>
        <p:txBody>
          <a:bodyPr vert="horz" wrap="square" lIns="0" tIns="0" rIns="0" bIns="0" rtlCol="0" anchor="ctr">
            <a:spAutoFit/>
          </a:bodyPr>
          <a:lstStyle/>
          <a:p>
            <a:pPr algn="ctr" defTabSz="685800"/>
            <a:r>
              <a:rPr kumimoji="1" lang="en-US" sz="500"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8" y="357596"/>
            <a:ext cx="545943" cy="498616"/>
          </a:xfrm>
          <a:prstGeom prst="rect">
            <a:avLst/>
          </a:prstGeom>
        </p:spPr>
      </p:pic>
    </p:spTree>
    <p:extLst>
      <p:ext uri="{BB962C8B-B14F-4D97-AF65-F5344CB8AC3E}">
        <p14:creationId xmlns:p14="http://schemas.microsoft.com/office/powerpoint/2010/main" val="4152821923"/>
      </p:ext>
    </p:extLst>
  </p:cSld>
  <p:clrMap bg1="lt1" tx1="dk1" bg2="lt2" tx2="dk2" accent1="accent1" accent2="accent2" accent3="accent3" accent4="accent4" accent5="accent5" accent6="accent6" hlink="hlink" folHlink="folHlink"/>
  <p:hf hdr="0" ftr="0" dt="0"/>
  <p:txStyles>
    <p:titleStyle>
      <a:lvl1pPr marL="88898" indent="0" algn="l" rtl="0" eaLnBrk="1" fontAlgn="base" hangingPunct="1">
        <a:lnSpc>
          <a:spcPct val="85000"/>
        </a:lnSpc>
        <a:spcBef>
          <a:spcPct val="0"/>
        </a:spcBef>
        <a:spcAft>
          <a:spcPct val="0"/>
        </a:spcAft>
        <a:defRPr kumimoji="1" sz="2800"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2800">
          <a:solidFill>
            <a:srgbClr val="004687"/>
          </a:solidFill>
          <a:latin typeface="Verdana" pitchFamily="34" charset="0"/>
        </a:defRPr>
      </a:lvl2pPr>
      <a:lvl3pPr algn="l" rtl="0" eaLnBrk="1" fontAlgn="base" hangingPunct="1">
        <a:lnSpc>
          <a:spcPct val="85000"/>
        </a:lnSpc>
        <a:spcBef>
          <a:spcPct val="0"/>
        </a:spcBef>
        <a:spcAft>
          <a:spcPct val="0"/>
        </a:spcAft>
        <a:defRPr kumimoji="1" sz="2800">
          <a:solidFill>
            <a:srgbClr val="004687"/>
          </a:solidFill>
          <a:latin typeface="Verdana" pitchFamily="34" charset="0"/>
        </a:defRPr>
      </a:lvl3pPr>
      <a:lvl4pPr algn="l" rtl="0" eaLnBrk="1" fontAlgn="base" hangingPunct="1">
        <a:lnSpc>
          <a:spcPct val="85000"/>
        </a:lnSpc>
        <a:spcBef>
          <a:spcPct val="0"/>
        </a:spcBef>
        <a:spcAft>
          <a:spcPct val="0"/>
        </a:spcAft>
        <a:defRPr kumimoji="1" sz="2800">
          <a:solidFill>
            <a:srgbClr val="004687"/>
          </a:solidFill>
          <a:latin typeface="Verdana" pitchFamily="34" charset="0"/>
        </a:defRPr>
      </a:lvl4pPr>
      <a:lvl5pPr algn="l" rtl="0" eaLnBrk="1" fontAlgn="base" hangingPunct="1">
        <a:lnSpc>
          <a:spcPct val="85000"/>
        </a:lnSpc>
        <a:spcBef>
          <a:spcPct val="0"/>
        </a:spcBef>
        <a:spcAft>
          <a:spcPct val="0"/>
        </a:spcAft>
        <a:defRPr kumimoji="1" sz="2800">
          <a:solidFill>
            <a:srgbClr val="004687"/>
          </a:solidFill>
          <a:latin typeface="Verdana" pitchFamily="34" charset="0"/>
        </a:defRPr>
      </a:lvl5pPr>
      <a:lvl6pPr marL="457189" algn="l" rtl="0" eaLnBrk="1" fontAlgn="base" hangingPunct="1">
        <a:lnSpc>
          <a:spcPct val="85000"/>
        </a:lnSpc>
        <a:spcBef>
          <a:spcPct val="0"/>
        </a:spcBef>
        <a:spcAft>
          <a:spcPct val="0"/>
        </a:spcAft>
        <a:defRPr kumimoji="1" sz="2800">
          <a:solidFill>
            <a:srgbClr val="004687"/>
          </a:solidFill>
          <a:latin typeface="Verdana" pitchFamily="34" charset="0"/>
        </a:defRPr>
      </a:lvl6pPr>
      <a:lvl7pPr marL="914378" algn="l" rtl="0" eaLnBrk="1" fontAlgn="base" hangingPunct="1">
        <a:lnSpc>
          <a:spcPct val="85000"/>
        </a:lnSpc>
        <a:spcBef>
          <a:spcPct val="0"/>
        </a:spcBef>
        <a:spcAft>
          <a:spcPct val="0"/>
        </a:spcAft>
        <a:defRPr kumimoji="1" sz="2800">
          <a:solidFill>
            <a:srgbClr val="004687"/>
          </a:solidFill>
          <a:latin typeface="Verdana" pitchFamily="34" charset="0"/>
        </a:defRPr>
      </a:lvl7pPr>
      <a:lvl8pPr marL="1371566" algn="l" rtl="0" eaLnBrk="1" fontAlgn="base" hangingPunct="1">
        <a:lnSpc>
          <a:spcPct val="85000"/>
        </a:lnSpc>
        <a:spcBef>
          <a:spcPct val="0"/>
        </a:spcBef>
        <a:spcAft>
          <a:spcPct val="0"/>
        </a:spcAft>
        <a:defRPr kumimoji="1" sz="2800">
          <a:solidFill>
            <a:srgbClr val="004687"/>
          </a:solidFill>
          <a:latin typeface="Verdana" pitchFamily="34" charset="0"/>
        </a:defRPr>
      </a:lvl8pPr>
      <a:lvl9pPr marL="1828754" algn="l" rtl="0" eaLnBrk="1" fontAlgn="base" hangingPunct="1">
        <a:lnSpc>
          <a:spcPct val="85000"/>
        </a:lnSpc>
        <a:spcBef>
          <a:spcPct val="0"/>
        </a:spcBef>
        <a:spcAft>
          <a:spcPct val="0"/>
        </a:spcAft>
        <a:defRPr kumimoji="1" sz="2800">
          <a:solidFill>
            <a:srgbClr val="004687"/>
          </a:solidFill>
          <a:latin typeface="Verdana" pitchFamily="34" charset="0"/>
        </a:defRPr>
      </a:lvl9pPr>
    </p:titleStyle>
    <p:bodyStyle>
      <a:lvl1pPr marL="263519" indent="-263519" algn="l" rtl="0" eaLnBrk="1" fontAlgn="base" hangingPunct="1">
        <a:spcBef>
          <a:spcPct val="50000"/>
        </a:spcBef>
        <a:spcAft>
          <a:spcPct val="0"/>
        </a:spcAft>
        <a:buFontTx/>
        <a:buBlip>
          <a:blip r:embed="rId3"/>
        </a:buBlip>
        <a:defRPr kumimoji="1" sz="2400">
          <a:solidFill>
            <a:srgbClr val="004687"/>
          </a:solidFill>
          <a:latin typeface="Arial" panose="020B0604020202020204" pitchFamily="34" charset="0"/>
          <a:ea typeface="+mn-ea"/>
          <a:cs typeface="+mn-cs"/>
        </a:defRPr>
      </a:lvl1pPr>
      <a:lvl2pPr marL="542912" indent="-268281" algn="l" defTabSz="719120" rtl="0" eaLnBrk="1" fontAlgn="base" hangingPunct="1">
        <a:lnSpc>
          <a:spcPct val="90000"/>
        </a:lnSpc>
        <a:spcBef>
          <a:spcPct val="15000"/>
        </a:spcBef>
        <a:spcAft>
          <a:spcPct val="0"/>
        </a:spcAft>
        <a:buClr>
          <a:srgbClr val="4D4D4D"/>
        </a:buClr>
        <a:buFontTx/>
        <a:buBlip>
          <a:blip r:embed="rId3"/>
        </a:buBlip>
        <a:defRPr kumimoji="1" sz="2000">
          <a:solidFill>
            <a:srgbClr val="4D4D4D"/>
          </a:solidFill>
          <a:latin typeface="Arial" panose="020B0604020202020204" pitchFamily="34" charset="0"/>
        </a:defRPr>
      </a:lvl2pPr>
      <a:lvl3pPr marL="808018" indent="-266693" algn="l" rtl="0" eaLnBrk="1" fontAlgn="base" hangingPunct="1">
        <a:lnSpc>
          <a:spcPct val="90000"/>
        </a:lnSpc>
        <a:spcBef>
          <a:spcPct val="30000"/>
        </a:spcBef>
        <a:spcAft>
          <a:spcPct val="0"/>
        </a:spcAft>
        <a:buClr>
          <a:srgbClr val="4D4D4D"/>
        </a:buClr>
        <a:buFontTx/>
        <a:buBlip>
          <a:blip r:embed="rId3"/>
        </a:buBlip>
        <a:defRPr kumimoji="1" sz="1800">
          <a:solidFill>
            <a:srgbClr val="4D4D4D"/>
          </a:solidFill>
          <a:latin typeface="Arial" panose="020B0604020202020204" pitchFamily="34" charset="0"/>
        </a:defRPr>
      </a:lvl3pPr>
      <a:lvl4pPr marL="1074711" indent="-266693" algn="l" rtl="0" eaLnBrk="1" fontAlgn="base" hangingPunct="1">
        <a:lnSpc>
          <a:spcPct val="90000"/>
        </a:lnSpc>
        <a:spcBef>
          <a:spcPct val="30000"/>
        </a:spcBef>
        <a:spcAft>
          <a:spcPct val="0"/>
        </a:spcAft>
        <a:buClr>
          <a:srgbClr val="4D4D4D"/>
        </a:buClr>
        <a:buFontTx/>
        <a:buBlip>
          <a:blip r:embed="rId3"/>
        </a:buBlip>
        <a:defRPr kumimoji="1" sz="1600">
          <a:solidFill>
            <a:srgbClr val="4D4D4D"/>
          </a:solidFill>
          <a:latin typeface="Arial" panose="020B0604020202020204" pitchFamily="34" charset="0"/>
        </a:defRPr>
      </a:lvl4pPr>
      <a:lvl5pPr marL="1339817" indent="-266693" algn="l" rtl="0" eaLnBrk="1" fontAlgn="base" hangingPunct="1">
        <a:lnSpc>
          <a:spcPct val="90000"/>
        </a:lnSpc>
        <a:spcBef>
          <a:spcPct val="30000"/>
        </a:spcBef>
        <a:spcAft>
          <a:spcPct val="0"/>
        </a:spcAft>
        <a:buClr>
          <a:srgbClr val="4D4D4D"/>
        </a:buClr>
        <a:buFontTx/>
        <a:buBlip>
          <a:blip r:embed="rId3"/>
        </a:buBlip>
        <a:defRPr kumimoji="1" sz="1400">
          <a:solidFill>
            <a:srgbClr val="4D4D4D"/>
          </a:solidFill>
          <a:latin typeface="Arial" panose="020B0604020202020204" pitchFamily="34" charset="0"/>
        </a:defRPr>
      </a:lvl5pPr>
      <a:lvl6pPr marL="2739956" indent="-285743" algn="l" rtl="0" eaLnBrk="1" fontAlgn="base" hangingPunct="1">
        <a:lnSpc>
          <a:spcPct val="90000"/>
        </a:lnSpc>
        <a:spcBef>
          <a:spcPct val="30000"/>
        </a:spcBef>
        <a:spcAft>
          <a:spcPct val="0"/>
        </a:spcAft>
        <a:buChar char="–"/>
        <a:defRPr kumimoji="1" sz="1200">
          <a:solidFill>
            <a:srgbClr val="D7641E"/>
          </a:solidFill>
          <a:latin typeface="+mn-lt"/>
        </a:defRPr>
      </a:lvl6pPr>
      <a:lvl7pPr marL="3197145" indent="-285743" algn="l" rtl="0" eaLnBrk="1" fontAlgn="base" hangingPunct="1">
        <a:lnSpc>
          <a:spcPct val="90000"/>
        </a:lnSpc>
        <a:spcBef>
          <a:spcPct val="30000"/>
        </a:spcBef>
        <a:spcAft>
          <a:spcPct val="0"/>
        </a:spcAft>
        <a:buChar char="–"/>
        <a:defRPr kumimoji="1" sz="1200">
          <a:solidFill>
            <a:srgbClr val="D7641E"/>
          </a:solidFill>
          <a:latin typeface="+mn-lt"/>
        </a:defRPr>
      </a:lvl7pPr>
      <a:lvl8pPr marL="3654334" indent="-285743" algn="l" rtl="0" eaLnBrk="1" fontAlgn="base" hangingPunct="1">
        <a:lnSpc>
          <a:spcPct val="90000"/>
        </a:lnSpc>
        <a:spcBef>
          <a:spcPct val="30000"/>
        </a:spcBef>
        <a:spcAft>
          <a:spcPct val="0"/>
        </a:spcAft>
        <a:buChar char="–"/>
        <a:defRPr kumimoji="1" sz="1200">
          <a:solidFill>
            <a:srgbClr val="D7641E"/>
          </a:solidFill>
          <a:latin typeface="+mn-lt"/>
        </a:defRPr>
      </a:lvl8pPr>
      <a:lvl9pPr marL="4111523" indent="-285743" algn="l" rtl="0" eaLnBrk="1" fontAlgn="base" hangingPunct="1">
        <a:lnSpc>
          <a:spcPct val="90000"/>
        </a:lnSpc>
        <a:spcBef>
          <a:spcPct val="30000"/>
        </a:spcBef>
        <a:spcAft>
          <a:spcPct val="0"/>
        </a:spcAft>
        <a:buChar char="–"/>
        <a:defRPr kumimoji="1" sz="1200">
          <a:solidFill>
            <a:srgbClr val="D7641E"/>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ctr" defTabSz="121914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A50021"/>
              </a:solidFill>
              <a:effectLst/>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ctr" defTabSz="121917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A50021"/>
              </a:solidFill>
              <a:effectLst/>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a:r>
              <a:rPr kumimoji="1" lang="en-US" sz="667" dirty="0">
                <a:solidFill>
                  <a:schemeClr val="bg2">
                    <a:lumMod val="60000"/>
                    <a:lumOff val="40000"/>
                  </a:schemeClr>
                </a:solidFill>
                <a:latin typeface="Arial" panose="020B0604020202020204" pitchFamily="34" charset="0"/>
                <a:ea typeface="+mn-ea"/>
                <a:cs typeface="+mn-cs"/>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716" y="357596"/>
            <a:ext cx="545943" cy="498616"/>
          </a:xfrm>
          <a:prstGeom prst="rect">
            <a:avLst/>
          </a:prstGeom>
        </p:spPr>
      </p:pic>
    </p:spTree>
    <p:extLst>
      <p:ext uri="{BB962C8B-B14F-4D97-AF65-F5344CB8AC3E}">
        <p14:creationId xmlns:p14="http://schemas.microsoft.com/office/powerpoint/2010/main" val="2582455006"/>
      </p:ext>
    </p:extLst>
  </p:cSld>
  <p:clrMap bg1="lt1" tx1="dk1" bg2="lt2" tx2="dk2" accent1="accent1" accent2="accent2" accent3="accent3" accent4="accent4" accent5="accent5" accent6="accent6" hlink="hlink" folHlink="folHlink"/>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566279" name="Rectangle 7"/>
          <p:cNvSpPr>
            <a:spLocks noGrp="1" noChangeArrowheads="1"/>
          </p:cNvSpPr>
          <p:nvPr>
            <p:ph type="body" idx="1"/>
          </p:nvPr>
        </p:nvSpPr>
        <p:spPr bwMode="auto">
          <a:xfrm>
            <a:off x="573206" y="1052513"/>
            <a:ext cx="10970527" cy="5256808"/>
          </a:xfrm>
          <a:prstGeom prst="rect">
            <a:avLst/>
          </a:prstGeom>
          <a:noFill/>
          <a:ln>
            <a:noFill/>
          </a:ln>
          <a:effectLst/>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fr-FR" altLang="en-US" dirty="0"/>
              <a:t>First </a:t>
            </a:r>
            <a:r>
              <a:rPr lang="fr-FR" altLang="en-US" dirty="0" err="1"/>
              <a:t>level</a:t>
            </a:r>
            <a:endParaRPr lang="fr-FR" altLang="en-US" dirty="0"/>
          </a:p>
          <a:p>
            <a:pPr lvl="1"/>
            <a:r>
              <a:rPr lang="fr-FR" altLang="en-US" dirty="0"/>
              <a:t>Second </a:t>
            </a:r>
            <a:r>
              <a:rPr lang="fr-FR" altLang="en-US" dirty="0" err="1"/>
              <a:t>level</a:t>
            </a:r>
            <a:endParaRPr lang="fr-FR" altLang="en-US" dirty="0"/>
          </a:p>
          <a:p>
            <a:pPr lvl="2"/>
            <a:r>
              <a:rPr lang="fr-FR" altLang="en-US" dirty="0" err="1"/>
              <a:t>Thir</a:t>
            </a:r>
            <a:r>
              <a:rPr lang="en-US" altLang="en-US" dirty="0"/>
              <a:t>d</a:t>
            </a:r>
            <a:r>
              <a:rPr lang="fr-FR" altLang="en-US" dirty="0"/>
              <a:t> </a:t>
            </a:r>
            <a:r>
              <a:rPr lang="fr-FR" altLang="en-US" dirty="0" err="1"/>
              <a:t>level</a:t>
            </a:r>
            <a:endParaRPr lang="fr-FR" altLang="en-US" dirty="0"/>
          </a:p>
          <a:p>
            <a:pPr lvl="3"/>
            <a:r>
              <a:rPr lang="fr-FR" altLang="en-US" dirty="0" err="1"/>
              <a:t>Fourth</a:t>
            </a:r>
            <a:r>
              <a:rPr lang="fr-FR" altLang="en-US" dirty="0"/>
              <a:t> </a:t>
            </a:r>
            <a:r>
              <a:rPr lang="fr-FR" altLang="en-US" dirty="0" err="1"/>
              <a:t>level</a:t>
            </a:r>
            <a:endParaRPr lang="fr-FR" altLang="en-US" dirty="0"/>
          </a:p>
          <a:p>
            <a:pPr lvl="4"/>
            <a:r>
              <a:rPr lang="fr-FR" altLang="en-US" dirty="0" err="1"/>
              <a:t>Fifth</a:t>
            </a:r>
            <a:r>
              <a:rPr lang="fr-FR" altLang="en-US" dirty="0"/>
              <a:t> </a:t>
            </a:r>
            <a:r>
              <a:rPr lang="fr-FR" altLang="en-US" dirty="0" err="1"/>
              <a:t>level</a:t>
            </a:r>
            <a:endParaRPr lang="fr-FR" altLang="en-US" dirty="0"/>
          </a:p>
        </p:txBody>
      </p:sp>
      <p:cxnSp>
        <p:nvCxnSpPr>
          <p:cNvPr id="10" name="Straight Connector 9"/>
          <p:cNvCxnSpPr/>
          <p:nvPr/>
        </p:nvCxnSpPr>
        <p:spPr bwMode="auto">
          <a:xfrm>
            <a:off x="334435" y="907407"/>
            <a:ext cx="11522207"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3732" y="131589"/>
            <a:ext cx="1440000" cy="630712"/>
          </a:xfrm>
          <a:prstGeom prst="rect">
            <a:avLst/>
          </a:prstGeom>
        </p:spPr>
      </p:pic>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defTabSz="914377"/>
            <a:r>
              <a:rPr kumimoji="1" lang="en-US" sz="667" dirty="0">
                <a:solidFill>
                  <a:srgbClr val="969696">
                    <a:lumMod val="60000"/>
                    <a:lumOff val="40000"/>
                  </a:srgbClr>
                </a:solidFill>
                <a:latin typeface="Arial" panose="020B0604020202020204" pitchFamily="34" charset="0"/>
              </a:rPr>
              <a:t>V1.9 25/11/2019</a:t>
            </a:r>
          </a:p>
        </p:txBody>
      </p:sp>
    </p:spTree>
    <p:extLst>
      <p:ext uri="{BB962C8B-B14F-4D97-AF65-F5344CB8AC3E}">
        <p14:creationId xmlns:p14="http://schemas.microsoft.com/office/powerpoint/2010/main" val="2414494176"/>
      </p:ext>
    </p:extLst>
  </p:cSld>
  <p:clrMap bg1="lt1" tx1="dk1" bg2="lt2" tx2="dk2" accent1="accent1" accent2="accent2" accent3="accent3" accent4="accent4" accent5="accent5" accent6="accent6" hlink="hlink" folHlink="folHlink"/>
  <p:transition>
    <p:wipe/>
  </p:transition>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40" fontAlgn="base">
              <a:spcBef>
                <a:spcPct val="0"/>
              </a:spcBef>
              <a:spcAft>
                <a:spcPct val="0"/>
              </a:spcAft>
            </a:pPr>
            <a:endParaRPr lang="en-GB" sz="24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fontAlgn="base">
              <a:spcBef>
                <a:spcPct val="0"/>
              </a:spcBef>
              <a:spcAft>
                <a:spcPct val="0"/>
              </a:spcAft>
            </a:pPr>
            <a:endParaRPr lang="en-GB" sz="24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defTabSz="914377"/>
            <a:r>
              <a:rPr kumimoji="1" lang="en-US" sz="667"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6" y="357596"/>
            <a:ext cx="545943" cy="498616"/>
          </a:xfrm>
          <a:prstGeom prst="rect">
            <a:avLst/>
          </a:prstGeom>
        </p:spPr>
      </p:pic>
    </p:spTree>
    <p:extLst>
      <p:ext uri="{BB962C8B-B14F-4D97-AF65-F5344CB8AC3E}">
        <p14:creationId xmlns:p14="http://schemas.microsoft.com/office/powerpoint/2010/main" val="2448420741"/>
      </p:ext>
    </p:extLst>
  </p:cSld>
  <p:clrMap bg1="lt1" tx1="dk1" bg2="lt2" tx2="dk2" accent1="accent1" accent2="accent2" accent3="accent3" accent4="accent4" accent5="accent5" accent6="accent6" hlink="hlink" folHlink="folHlink"/>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40" fontAlgn="base">
              <a:spcBef>
                <a:spcPct val="0"/>
              </a:spcBef>
              <a:spcAft>
                <a:spcPct val="0"/>
              </a:spcAft>
            </a:pPr>
            <a:endParaRPr lang="en-GB" sz="24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fontAlgn="base">
              <a:spcBef>
                <a:spcPct val="0"/>
              </a:spcBef>
              <a:spcAft>
                <a:spcPct val="0"/>
              </a:spcAft>
            </a:pPr>
            <a:endParaRPr lang="en-GB" sz="24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defTabSz="914377"/>
            <a:r>
              <a:rPr kumimoji="1" lang="en-US" sz="667"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6" y="357596"/>
            <a:ext cx="545943" cy="498616"/>
          </a:xfrm>
          <a:prstGeom prst="rect">
            <a:avLst/>
          </a:prstGeom>
        </p:spPr>
      </p:pic>
    </p:spTree>
    <p:extLst>
      <p:ext uri="{BB962C8B-B14F-4D97-AF65-F5344CB8AC3E}">
        <p14:creationId xmlns:p14="http://schemas.microsoft.com/office/powerpoint/2010/main" val="3796209371"/>
      </p:ext>
    </p:extLst>
  </p:cSld>
  <p:clrMap bg1="lt1" tx1="dk1" bg2="lt2" tx2="dk2" accent1="accent1" accent2="accent2" accent3="accent3" accent4="accent4" accent5="accent5" accent6="accent6" hlink="hlink" folHlink="folHlink"/>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40" fontAlgn="base">
              <a:spcBef>
                <a:spcPct val="0"/>
              </a:spcBef>
              <a:spcAft>
                <a:spcPct val="0"/>
              </a:spcAft>
            </a:pPr>
            <a:endParaRPr lang="en-GB" sz="24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fontAlgn="base">
              <a:spcBef>
                <a:spcPct val="0"/>
              </a:spcBef>
              <a:spcAft>
                <a:spcPct val="0"/>
              </a:spcAft>
            </a:pPr>
            <a:endParaRPr lang="en-GB" sz="24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defTabSz="914377"/>
            <a:r>
              <a:rPr kumimoji="1" lang="en-US" sz="667"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6" y="357596"/>
            <a:ext cx="545943" cy="498616"/>
          </a:xfrm>
          <a:prstGeom prst="rect">
            <a:avLst/>
          </a:prstGeom>
        </p:spPr>
      </p:pic>
    </p:spTree>
    <p:extLst>
      <p:ext uri="{BB962C8B-B14F-4D97-AF65-F5344CB8AC3E}">
        <p14:creationId xmlns:p14="http://schemas.microsoft.com/office/powerpoint/2010/main" val="2159946924"/>
      </p:ext>
    </p:extLst>
  </p:cSld>
  <p:clrMap bg1="lt1" tx1="dk1" bg2="lt2" tx2="dk2" accent1="accent1" accent2="accent2" accent3="accent3" accent4="accent4" accent5="accent5" accent6="accent6" hlink="hlink" folHlink="folHlink"/>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42971-1FEB-4358-806E-59D359B5106E}"/>
              </a:ext>
            </a:extLst>
          </p:cNvPr>
          <p:cNvSpPr/>
          <p:nvPr userDrawn="1"/>
        </p:nvSpPr>
        <p:spPr bwMode="auto">
          <a:xfrm>
            <a:off x="0" y="-1"/>
            <a:ext cx="12192000" cy="6858001"/>
          </a:xfrm>
          <a:prstGeom prst="rect">
            <a:avLst/>
          </a:prstGeom>
          <a:gradFill flip="none" rotWithShape="1">
            <a:gsLst>
              <a:gs pos="0">
                <a:schemeClr val="tx2">
                  <a:lumMod val="85000"/>
                </a:schemeClr>
              </a:gs>
              <a:gs pos="100000">
                <a:schemeClr val="accent5">
                  <a:lumMod val="40000"/>
                  <a:lumOff val="60000"/>
                </a:schemeClr>
              </a:gs>
            </a:gsLst>
            <a:lin ang="18900000" scaled="1"/>
            <a:tileRect/>
          </a:gra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40" fontAlgn="base">
              <a:spcBef>
                <a:spcPct val="0"/>
              </a:spcBef>
              <a:spcAft>
                <a:spcPct val="0"/>
              </a:spcAft>
            </a:pPr>
            <a:endParaRPr lang="en-GB" sz="2400">
              <a:solidFill>
                <a:srgbClr val="A50021"/>
              </a:solidFill>
              <a:latin typeface="Arial" charset="0"/>
            </a:endParaRPr>
          </a:p>
        </p:txBody>
      </p:sp>
      <p:sp>
        <p:nvSpPr>
          <p:cNvPr id="9" name="Rectangle 8">
            <a:extLst>
              <a:ext uri="{FF2B5EF4-FFF2-40B4-BE49-F238E27FC236}">
                <a16:creationId xmlns:a16="http://schemas.microsoft.com/office/drawing/2014/main" id="{02B970C7-3421-4C67-B49A-1588122DE14F}"/>
              </a:ext>
            </a:extLst>
          </p:cNvPr>
          <p:cNvSpPr/>
          <p:nvPr userDrawn="1"/>
        </p:nvSpPr>
        <p:spPr bwMode="auto">
          <a:xfrm>
            <a:off x="-10" y="0"/>
            <a:ext cx="999395" cy="6858000"/>
          </a:xfrm>
          <a:prstGeom prst="rect">
            <a:avLst/>
          </a:prstGeom>
          <a:solidFill>
            <a:srgbClr val="F5F5F5"/>
          </a:solidFill>
          <a:ln w="190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fontAlgn="base">
              <a:spcBef>
                <a:spcPct val="0"/>
              </a:spcBef>
              <a:spcAft>
                <a:spcPct val="0"/>
              </a:spcAft>
            </a:pPr>
            <a:endParaRPr lang="en-GB" sz="2400">
              <a:solidFill>
                <a:srgbClr val="A50021"/>
              </a:solidFill>
              <a:latin typeface="Arial" charset="0"/>
            </a:endParaRPr>
          </a:p>
        </p:txBody>
      </p:sp>
      <p:sp>
        <p:nvSpPr>
          <p:cNvPr id="7" name="TextBox 6">
            <a:extLst>
              <a:ext uri="{FF2B5EF4-FFF2-40B4-BE49-F238E27FC236}">
                <a16:creationId xmlns:a16="http://schemas.microsoft.com/office/drawing/2014/main" id="{08C05FA3-3A54-4CEA-8F53-21BE22CD41C8}"/>
              </a:ext>
            </a:extLst>
          </p:cNvPr>
          <p:cNvSpPr txBox="1"/>
          <p:nvPr userDrawn="1"/>
        </p:nvSpPr>
        <p:spPr>
          <a:xfrm>
            <a:off x="-10" y="6627307"/>
            <a:ext cx="999395" cy="102657"/>
          </a:xfrm>
          <a:prstGeom prst="rect">
            <a:avLst/>
          </a:prstGeom>
          <a:ln>
            <a:noFill/>
          </a:ln>
        </p:spPr>
        <p:txBody>
          <a:bodyPr vert="horz" wrap="square" lIns="0" tIns="0" rIns="0" bIns="0" rtlCol="0" anchor="ctr">
            <a:spAutoFit/>
          </a:bodyPr>
          <a:lstStyle/>
          <a:p>
            <a:pPr algn="ctr" defTabSz="914377"/>
            <a:r>
              <a:rPr kumimoji="1" lang="en-US" sz="667" dirty="0">
                <a:solidFill>
                  <a:srgbClr val="969696">
                    <a:lumMod val="60000"/>
                    <a:lumOff val="40000"/>
                  </a:srgbClr>
                </a:solidFill>
                <a:latin typeface="Arial" panose="020B0604020202020204" pitchFamily="34" charset="0"/>
              </a:rPr>
              <a:t>V1.11 06/01/2020</a:t>
            </a:r>
          </a:p>
        </p:txBody>
      </p:sp>
      <p:pic>
        <p:nvPicPr>
          <p:cNvPr id="11" name="Picture 10" descr="A picture containing drawing, brick&#10;&#10;Description automatically generated">
            <a:extLst>
              <a:ext uri="{FF2B5EF4-FFF2-40B4-BE49-F238E27FC236}">
                <a16:creationId xmlns:a16="http://schemas.microsoft.com/office/drawing/2014/main" id="{9469C6AD-3EA9-4543-8BEA-58238BEE9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16" y="357596"/>
            <a:ext cx="545943" cy="498616"/>
          </a:xfrm>
          <a:prstGeom prst="rect">
            <a:avLst/>
          </a:prstGeom>
        </p:spPr>
      </p:pic>
    </p:spTree>
    <p:extLst>
      <p:ext uri="{BB962C8B-B14F-4D97-AF65-F5344CB8AC3E}">
        <p14:creationId xmlns:p14="http://schemas.microsoft.com/office/powerpoint/2010/main" val="3432121172"/>
      </p:ext>
    </p:extLst>
  </p:cSld>
  <p:clrMap bg1="lt1" tx1="dk1" bg2="lt2" tx2="dk2" accent1="accent1" accent2="accent2" accent3="accent3" accent4="accent4" accent5="accent5" accent6="accent6" hlink="hlink" folHlink="folHlink"/>
  <p:hf hdr="0" ftr="0" dt="0"/>
  <p:txStyles>
    <p:titleStyle>
      <a:lvl1pPr marL="118528" indent="0" algn="l" rtl="0" eaLnBrk="1" fontAlgn="base" hangingPunct="1">
        <a:lnSpc>
          <a:spcPct val="85000"/>
        </a:lnSpc>
        <a:spcBef>
          <a:spcPct val="0"/>
        </a:spcBef>
        <a:spcAft>
          <a:spcPct val="0"/>
        </a:spcAft>
        <a:defRPr kumimoji="1" sz="3733" b="1">
          <a:solidFill>
            <a:srgbClr val="004687"/>
          </a:solidFill>
          <a:latin typeface="TradeGothic LT" pitchFamily="2" charset="0"/>
          <a:ea typeface="+mj-ea"/>
          <a:cs typeface="+mj-cs"/>
        </a:defRPr>
      </a:lvl1pPr>
      <a:lvl2pPr algn="l" rtl="0" eaLnBrk="1" fontAlgn="base" hangingPunct="1">
        <a:lnSpc>
          <a:spcPct val="85000"/>
        </a:lnSpc>
        <a:spcBef>
          <a:spcPct val="0"/>
        </a:spcBef>
        <a:spcAft>
          <a:spcPct val="0"/>
        </a:spcAft>
        <a:defRPr kumimoji="1" sz="3733">
          <a:solidFill>
            <a:srgbClr val="004687"/>
          </a:solidFill>
          <a:latin typeface="Verdana" pitchFamily="34" charset="0"/>
        </a:defRPr>
      </a:lvl2pPr>
      <a:lvl3pPr algn="l" rtl="0" eaLnBrk="1" fontAlgn="base" hangingPunct="1">
        <a:lnSpc>
          <a:spcPct val="85000"/>
        </a:lnSpc>
        <a:spcBef>
          <a:spcPct val="0"/>
        </a:spcBef>
        <a:spcAft>
          <a:spcPct val="0"/>
        </a:spcAft>
        <a:defRPr kumimoji="1" sz="3733">
          <a:solidFill>
            <a:srgbClr val="004687"/>
          </a:solidFill>
          <a:latin typeface="Verdana" pitchFamily="34" charset="0"/>
        </a:defRPr>
      </a:lvl3pPr>
      <a:lvl4pPr algn="l" rtl="0" eaLnBrk="1" fontAlgn="base" hangingPunct="1">
        <a:lnSpc>
          <a:spcPct val="85000"/>
        </a:lnSpc>
        <a:spcBef>
          <a:spcPct val="0"/>
        </a:spcBef>
        <a:spcAft>
          <a:spcPct val="0"/>
        </a:spcAft>
        <a:defRPr kumimoji="1" sz="3733">
          <a:solidFill>
            <a:srgbClr val="004687"/>
          </a:solidFill>
          <a:latin typeface="Verdana" pitchFamily="34" charset="0"/>
        </a:defRPr>
      </a:lvl4pPr>
      <a:lvl5pPr algn="l" rtl="0" eaLnBrk="1" fontAlgn="base" hangingPunct="1">
        <a:lnSpc>
          <a:spcPct val="85000"/>
        </a:lnSpc>
        <a:spcBef>
          <a:spcPct val="0"/>
        </a:spcBef>
        <a:spcAft>
          <a:spcPct val="0"/>
        </a:spcAft>
        <a:defRPr kumimoji="1" sz="3733">
          <a:solidFill>
            <a:srgbClr val="004687"/>
          </a:solidFill>
          <a:latin typeface="Verdana" pitchFamily="34" charset="0"/>
        </a:defRPr>
      </a:lvl5pPr>
      <a:lvl6pPr marL="609570" algn="l" rtl="0" eaLnBrk="1" fontAlgn="base" hangingPunct="1">
        <a:lnSpc>
          <a:spcPct val="85000"/>
        </a:lnSpc>
        <a:spcBef>
          <a:spcPct val="0"/>
        </a:spcBef>
        <a:spcAft>
          <a:spcPct val="0"/>
        </a:spcAft>
        <a:defRPr kumimoji="1" sz="3733">
          <a:solidFill>
            <a:srgbClr val="004687"/>
          </a:solidFill>
          <a:latin typeface="Verdana" pitchFamily="34" charset="0"/>
        </a:defRPr>
      </a:lvl6pPr>
      <a:lvl7pPr marL="1219140" algn="l" rtl="0" eaLnBrk="1" fontAlgn="base" hangingPunct="1">
        <a:lnSpc>
          <a:spcPct val="85000"/>
        </a:lnSpc>
        <a:spcBef>
          <a:spcPct val="0"/>
        </a:spcBef>
        <a:spcAft>
          <a:spcPct val="0"/>
        </a:spcAft>
        <a:defRPr kumimoji="1" sz="3733">
          <a:solidFill>
            <a:srgbClr val="004687"/>
          </a:solidFill>
          <a:latin typeface="Verdana" pitchFamily="34" charset="0"/>
        </a:defRPr>
      </a:lvl7pPr>
      <a:lvl8pPr marL="1828709" algn="l" rtl="0" eaLnBrk="1" fontAlgn="base" hangingPunct="1">
        <a:lnSpc>
          <a:spcPct val="85000"/>
        </a:lnSpc>
        <a:spcBef>
          <a:spcPct val="0"/>
        </a:spcBef>
        <a:spcAft>
          <a:spcPct val="0"/>
        </a:spcAft>
        <a:defRPr kumimoji="1" sz="3733">
          <a:solidFill>
            <a:srgbClr val="004687"/>
          </a:solidFill>
          <a:latin typeface="Verdana" pitchFamily="34" charset="0"/>
        </a:defRPr>
      </a:lvl8pPr>
      <a:lvl9pPr marL="2438278" algn="l" rtl="0" eaLnBrk="1" fontAlgn="base" hangingPunct="1">
        <a:lnSpc>
          <a:spcPct val="85000"/>
        </a:lnSpc>
        <a:spcBef>
          <a:spcPct val="0"/>
        </a:spcBef>
        <a:spcAft>
          <a:spcPct val="0"/>
        </a:spcAft>
        <a:defRPr kumimoji="1" sz="3733">
          <a:solidFill>
            <a:srgbClr val="004687"/>
          </a:solidFill>
          <a:latin typeface="Verdana" pitchFamily="34" charset="0"/>
        </a:defRPr>
      </a:lvl9pPr>
    </p:titleStyle>
    <p:bodyStyle>
      <a:lvl1pPr marL="351350" indent="-351350" algn="l" rtl="0" eaLnBrk="1" fontAlgn="base" hangingPunct="1">
        <a:spcBef>
          <a:spcPct val="50000"/>
        </a:spcBef>
        <a:spcAft>
          <a:spcPct val="0"/>
        </a:spcAft>
        <a:buFontTx/>
        <a:buBlip>
          <a:blip r:embed="rId3"/>
        </a:buBlip>
        <a:defRPr kumimoji="1" sz="3200">
          <a:solidFill>
            <a:srgbClr val="004687"/>
          </a:solidFill>
          <a:latin typeface="Arial" panose="020B0604020202020204" pitchFamily="34" charset="0"/>
          <a:ea typeface="+mn-ea"/>
          <a:cs typeface="+mn-cs"/>
        </a:defRPr>
      </a:lvl1pPr>
      <a:lvl2pPr marL="723865" indent="-357699" algn="l" defTabSz="958803" rtl="0" eaLnBrk="1" fontAlgn="base" hangingPunct="1">
        <a:lnSpc>
          <a:spcPct val="90000"/>
        </a:lnSpc>
        <a:spcBef>
          <a:spcPct val="15000"/>
        </a:spcBef>
        <a:spcAft>
          <a:spcPct val="0"/>
        </a:spcAft>
        <a:buClr>
          <a:srgbClr val="4D4D4D"/>
        </a:buClr>
        <a:buFontTx/>
        <a:buBlip>
          <a:blip r:embed="rId3"/>
        </a:buBlip>
        <a:defRPr kumimoji="1" sz="2667">
          <a:solidFill>
            <a:srgbClr val="4D4D4D"/>
          </a:solidFill>
          <a:latin typeface="Arial" panose="020B0604020202020204" pitchFamily="34" charset="0"/>
        </a:defRPr>
      </a:lvl2pPr>
      <a:lvl3pPr marL="1077330" indent="-355582" algn="l" rtl="0" eaLnBrk="1" fontAlgn="base" hangingPunct="1">
        <a:lnSpc>
          <a:spcPct val="90000"/>
        </a:lnSpc>
        <a:spcBef>
          <a:spcPct val="30000"/>
        </a:spcBef>
        <a:spcAft>
          <a:spcPct val="0"/>
        </a:spcAft>
        <a:buClr>
          <a:srgbClr val="4D4D4D"/>
        </a:buClr>
        <a:buFontTx/>
        <a:buBlip>
          <a:blip r:embed="rId3"/>
        </a:buBlip>
        <a:defRPr kumimoji="1" sz="2400">
          <a:solidFill>
            <a:srgbClr val="4D4D4D"/>
          </a:solidFill>
          <a:latin typeface="Arial" panose="020B0604020202020204" pitchFamily="34" charset="0"/>
        </a:defRPr>
      </a:lvl3pPr>
      <a:lvl4pPr marL="1432912" indent="-355582" algn="l" rtl="0" eaLnBrk="1" fontAlgn="base" hangingPunct="1">
        <a:lnSpc>
          <a:spcPct val="90000"/>
        </a:lnSpc>
        <a:spcBef>
          <a:spcPct val="30000"/>
        </a:spcBef>
        <a:spcAft>
          <a:spcPct val="0"/>
        </a:spcAft>
        <a:buClr>
          <a:srgbClr val="4D4D4D"/>
        </a:buClr>
        <a:buFontTx/>
        <a:buBlip>
          <a:blip r:embed="rId3"/>
        </a:buBlip>
        <a:defRPr kumimoji="1" sz="2133">
          <a:solidFill>
            <a:srgbClr val="4D4D4D"/>
          </a:solidFill>
          <a:latin typeface="Arial" panose="020B0604020202020204" pitchFamily="34" charset="0"/>
        </a:defRPr>
      </a:lvl4pPr>
      <a:lvl5pPr marL="1786378" indent="-355582" algn="l" rtl="0" eaLnBrk="1" fontAlgn="base" hangingPunct="1">
        <a:lnSpc>
          <a:spcPct val="90000"/>
        </a:lnSpc>
        <a:spcBef>
          <a:spcPct val="30000"/>
        </a:spcBef>
        <a:spcAft>
          <a:spcPct val="0"/>
        </a:spcAft>
        <a:buClr>
          <a:srgbClr val="4D4D4D"/>
        </a:buClr>
        <a:buFontTx/>
        <a:buBlip>
          <a:blip r:embed="rId3"/>
        </a:buBlip>
        <a:defRPr kumimoji="1" sz="1867">
          <a:solidFill>
            <a:srgbClr val="4D4D4D"/>
          </a:solidFill>
          <a:latin typeface="Arial" panose="020B0604020202020204" pitchFamily="34" charset="0"/>
        </a:defRPr>
      </a:lvl5pPr>
      <a:lvl6pPr marL="3653183" indent="-380981" algn="l" rtl="0" eaLnBrk="1" fontAlgn="base" hangingPunct="1">
        <a:lnSpc>
          <a:spcPct val="90000"/>
        </a:lnSpc>
        <a:spcBef>
          <a:spcPct val="30000"/>
        </a:spcBef>
        <a:spcAft>
          <a:spcPct val="0"/>
        </a:spcAft>
        <a:buChar char="–"/>
        <a:defRPr kumimoji="1" sz="1600">
          <a:solidFill>
            <a:srgbClr val="D7641E"/>
          </a:solidFill>
          <a:latin typeface="+mn-lt"/>
        </a:defRPr>
      </a:lvl6pPr>
      <a:lvl7pPr marL="4262753" indent="-380981" algn="l" rtl="0" eaLnBrk="1" fontAlgn="base" hangingPunct="1">
        <a:lnSpc>
          <a:spcPct val="90000"/>
        </a:lnSpc>
        <a:spcBef>
          <a:spcPct val="30000"/>
        </a:spcBef>
        <a:spcAft>
          <a:spcPct val="0"/>
        </a:spcAft>
        <a:buChar char="–"/>
        <a:defRPr kumimoji="1" sz="1600">
          <a:solidFill>
            <a:srgbClr val="D7641E"/>
          </a:solidFill>
          <a:latin typeface="+mn-lt"/>
        </a:defRPr>
      </a:lvl7pPr>
      <a:lvl8pPr marL="4872324" indent="-380981" algn="l" rtl="0" eaLnBrk="1" fontAlgn="base" hangingPunct="1">
        <a:lnSpc>
          <a:spcPct val="90000"/>
        </a:lnSpc>
        <a:spcBef>
          <a:spcPct val="30000"/>
        </a:spcBef>
        <a:spcAft>
          <a:spcPct val="0"/>
        </a:spcAft>
        <a:buChar char="–"/>
        <a:defRPr kumimoji="1" sz="1600">
          <a:solidFill>
            <a:srgbClr val="D7641E"/>
          </a:solidFill>
          <a:latin typeface="+mn-lt"/>
        </a:defRPr>
      </a:lvl8pPr>
      <a:lvl9pPr marL="5481894" indent="-380981" algn="l" rtl="0" eaLnBrk="1" fontAlgn="base" hangingPunct="1">
        <a:lnSpc>
          <a:spcPct val="90000"/>
        </a:lnSpc>
        <a:spcBef>
          <a:spcPct val="30000"/>
        </a:spcBef>
        <a:spcAft>
          <a:spcPct val="0"/>
        </a:spcAft>
        <a:buChar char="–"/>
        <a:defRPr kumimoji="1" sz="1600">
          <a:solidFill>
            <a:srgbClr val="D7641E"/>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package" Target="../embeddings/Microsoft_Excel_Macro-Enabled_Worksheet.xlsm"/></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package" Target="../embeddings/Microsoft_Excel_Macro-Enabled_Worksheet1.xlsm"/></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chart" Target="../charts/chart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chart" Target="../charts/chart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cityschools.stanford.edu/cities/buffalo" TargetMode="External"/><Relationship Id="rId2" Type="http://schemas.openxmlformats.org/officeDocument/2006/relationships/image" Target="../media/image40.png"/><Relationship Id="rId1" Type="http://schemas.openxmlformats.org/officeDocument/2006/relationships/slideLayout" Target="../slideLayouts/slideLayout10.xml"/><Relationship Id="rId4" Type="http://schemas.openxmlformats.org/officeDocument/2006/relationships/hyperlink" Target="https://credoresearch.org/cities/fortwort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24.png"/><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BCCAB9-13C1-CA43-8F1D-5281E256FB5C}"/>
              </a:ext>
            </a:extLst>
          </p:cNvPr>
          <p:cNvSpPr>
            <a:spLocks noGrp="1"/>
          </p:cNvSpPr>
          <p:nvPr>
            <p:ph type="body" sz="quarter" idx="10"/>
          </p:nvPr>
        </p:nvSpPr>
        <p:spPr/>
        <p:txBody>
          <a:bodyPr/>
          <a:lstStyle/>
          <a:p>
            <a:r>
              <a:rPr lang="en-US" dirty="0"/>
              <a:t>City Study 2021:</a:t>
            </a:r>
          </a:p>
        </p:txBody>
      </p:sp>
      <p:sp>
        <p:nvSpPr>
          <p:cNvPr id="4" name="Text Placeholder 3">
            <a:extLst>
              <a:ext uri="{FF2B5EF4-FFF2-40B4-BE49-F238E27FC236}">
                <a16:creationId xmlns:a16="http://schemas.microsoft.com/office/drawing/2014/main" id="{81A503C2-0852-7748-B74D-D4FDDD1BBC80}"/>
              </a:ext>
            </a:extLst>
          </p:cNvPr>
          <p:cNvSpPr>
            <a:spLocks noGrp="1"/>
          </p:cNvSpPr>
          <p:nvPr>
            <p:ph type="body" sz="quarter" idx="11"/>
          </p:nvPr>
        </p:nvSpPr>
        <p:spPr>
          <a:prstGeom prst="rect">
            <a:avLst/>
          </a:prstGeom>
        </p:spPr>
        <p:txBody>
          <a:bodyPr/>
          <a:lstStyle/>
          <a:p>
            <a:r>
              <a:rPr lang="en-US" dirty="0"/>
              <a:t>FORT WORTH</a:t>
            </a:r>
          </a:p>
        </p:txBody>
      </p:sp>
      <p:sp>
        <p:nvSpPr>
          <p:cNvPr id="8" name="Dink swipe arrow back"/>
          <p:cNvSpPr/>
          <p:nvPr/>
        </p:nvSpPr>
        <p:spPr>
          <a:xfrm>
            <a:off x="-635000" y="3429000"/>
            <a:ext cx="508000" cy="381000"/>
          </a:xfrm>
          <a:prstGeom prst="leftArrow">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489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00000000-0008-0000-0A00-00000A000000}"/>
              </a:ext>
            </a:extLst>
          </p:cNvPr>
          <p:cNvGraphicFramePr>
            <a:graphicFrameLocks/>
          </p:cNvGraphicFramePr>
          <p:nvPr>
            <p:extLst>
              <p:ext uri="{D42A27DB-BD31-4B8C-83A1-F6EECF244321}">
                <p14:modId xmlns:p14="http://schemas.microsoft.com/office/powerpoint/2010/main" val="638139873"/>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798E699B-2093-BF42-8FA3-294753E58559}"/>
              </a:ext>
            </a:extLst>
          </p:cNvPr>
          <p:cNvSpPr>
            <a:spLocks noGrp="1"/>
          </p:cNvSpPr>
          <p:nvPr>
            <p:ph type="body" sz="quarter" idx="31"/>
          </p:nvPr>
        </p:nvSpPr>
        <p:spPr>
          <a:xfrm>
            <a:off x="8458200" y="1701800"/>
            <a:ext cx="3262376" cy="646216"/>
          </a:xfrm>
        </p:spPr>
        <p:txBody>
          <a:bodyPr anchor="t" anchorCtr="0"/>
          <a:lstStyle/>
          <a:p>
            <a:r>
              <a:rPr lang="en-US" dirty="0"/>
              <a:t>Learning Gains in Reading for Students in Fort Worth Charter Schools and Fort Worth District Schools Compared to the State Average Learning Gains, by Year</a:t>
            </a:r>
          </a:p>
        </p:txBody>
      </p:sp>
      <p:sp>
        <p:nvSpPr>
          <p:cNvPr id="4" name="Text Placeholder 3">
            <a:extLst>
              <a:ext uri="{FF2B5EF4-FFF2-40B4-BE49-F238E27FC236}">
                <a16:creationId xmlns:a16="http://schemas.microsoft.com/office/drawing/2014/main" id="{CC2E929E-B5BB-0346-A6F7-846D1C517049}"/>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5" name="Text Placeholder 4">
            <a:extLst>
              <a:ext uri="{FF2B5EF4-FFF2-40B4-BE49-F238E27FC236}">
                <a16:creationId xmlns:a16="http://schemas.microsoft.com/office/drawing/2014/main" id="{7A640E6B-6342-7D40-A1CC-ACCEAB6EF755}"/>
              </a:ext>
            </a:extLst>
          </p:cNvPr>
          <p:cNvSpPr>
            <a:spLocks noGrp="1"/>
          </p:cNvSpPr>
          <p:nvPr>
            <p:ph type="body" sz="quarter" idx="33"/>
          </p:nvPr>
        </p:nvSpPr>
        <p:spPr>
          <a:xfrm>
            <a:off x="8458200" y="5831432"/>
            <a:ext cx="183426" cy="182767"/>
          </a:xfrm>
        </p:spPr>
        <p:txBody>
          <a:bodyPr/>
          <a:lstStyle/>
          <a:p>
            <a:endParaRPr lang="en-US"/>
          </a:p>
        </p:txBody>
      </p:sp>
      <p:sp>
        <p:nvSpPr>
          <p:cNvPr id="7" name="Text Placeholder 6">
            <a:extLst>
              <a:ext uri="{FF2B5EF4-FFF2-40B4-BE49-F238E27FC236}">
                <a16:creationId xmlns:a16="http://schemas.microsoft.com/office/drawing/2014/main" id="{43E31623-E7CC-EE41-BFE0-20D6E6D83A72}"/>
              </a:ext>
            </a:extLst>
          </p:cNvPr>
          <p:cNvSpPr>
            <a:spLocks noGrp="1"/>
          </p:cNvSpPr>
          <p:nvPr>
            <p:ph type="body" sz="quarter" idx="37"/>
          </p:nvPr>
        </p:nvSpPr>
        <p:spPr>
          <a:xfrm>
            <a:off x="3810000" y="6477000"/>
            <a:ext cx="197993" cy="197980"/>
          </a:xfrm>
        </p:spPr>
        <p:txBody>
          <a:bodyPr/>
          <a:lstStyle/>
          <a:p>
            <a:endParaRPr lang="en-US" dirty="0"/>
          </a:p>
        </p:txBody>
      </p:sp>
      <p:sp>
        <p:nvSpPr>
          <p:cNvPr id="8" name="Text Placeholder 7">
            <a:extLst>
              <a:ext uri="{FF2B5EF4-FFF2-40B4-BE49-F238E27FC236}">
                <a16:creationId xmlns:a16="http://schemas.microsoft.com/office/drawing/2014/main" id="{C32B23AC-1D22-9E48-8BE2-5EAD0ED2AAAA}"/>
              </a:ext>
            </a:extLst>
          </p:cNvPr>
          <p:cNvSpPr>
            <a:spLocks noGrp="1"/>
          </p:cNvSpPr>
          <p:nvPr>
            <p:ph type="body" sz="quarter" idx="39"/>
          </p:nvPr>
        </p:nvSpPr>
        <p:spPr>
          <a:xfrm>
            <a:off x="1723339" y="6477000"/>
            <a:ext cx="858118" cy="179553"/>
          </a:xfrm>
        </p:spPr>
        <p:txBody>
          <a:bodyPr/>
          <a:lstStyle/>
          <a:p>
            <a:r>
              <a:rPr lang="en-US" dirty="0"/>
              <a:t>charter</a:t>
            </a:r>
          </a:p>
        </p:txBody>
      </p:sp>
      <p:sp>
        <p:nvSpPr>
          <p:cNvPr id="9" name="Text Placeholder 8">
            <a:extLst>
              <a:ext uri="{FF2B5EF4-FFF2-40B4-BE49-F238E27FC236}">
                <a16:creationId xmlns:a16="http://schemas.microsoft.com/office/drawing/2014/main" id="{5F056DB7-309C-0D44-B8FF-8A85D095722B}"/>
              </a:ext>
            </a:extLst>
          </p:cNvPr>
          <p:cNvSpPr>
            <a:spLocks noGrp="1"/>
          </p:cNvSpPr>
          <p:nvPr>
            <p:ph type="body" sz="quarter" idx="40"/>
          </p:nvPr>
        </p:nvSpPr>
        <p:spPr>
          <a:xfrm>
            <a:off x="1587500" y="6477000"/>
            <a:ext cx="197993" cy="197980"/>
          </a:xfrm>
        </p:spPr>
        <p:txBody>
          <a:bodyPr/>
          <a:lstStyle/>
          <a:p>
            <a:endParaRPr lang="en-US"/>
          </a:p>
        </p:txBody>
      </p:sp>
      <p:sp>
        <p:nvSpPr>
          <p:cNvPr id="12" name="Text Placeholder 11">
            <a:extLst>
              <a:ext uri="{FF2B5EF4-FFF2-40B4-BE49-F238E27FC236}">
                <a16:creationId xmlns:a16="http://schemas.microsoft.com/office/drawing/2014/main" id="{2E0FAA16-A39B-C940-AFB9-C92508350F35}"/>
              </a:ext>
            </a:extLst>
          </p:cNvPr>
          <p:cNvSpPr>
            <a:spLocks noGrp="1"/>
          </p:cNvSpPr>
          <p:nvPr>
            <p:ph type="body" sz="quarter" idx="10"/>
          </p:nvPr>
        </p:nvSpPr>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ea typeface="Verdana" panose="020B0604030504040204" pitchFamily="34" charset="0"/>
                <a:cs typeface="Verdana" panose="020B0604030504040204" pitchFamily="34" charset="0"/>
              </a:rPr>
              <a:t>Sector Analysis</a:t>
            </a:r>
            <a:endParaRPr lang="en-US" sz="2800" dirty="0"/>
          </a:p>
        </p:txBody>
      </p:sp>
      <p:sp>
        <p:nvSpPr>
          <p:cNvPr id="13" name="Text Placeholder 12">
            <a:extLst>
              <a:ext uri="{FF2B5EF4-FFF2-40B4-BE49-F238E27FC236}">
                <a16:creationId xmlns:a16="http://schemas.microsoft.com/office/drawing/2014/main" id="{87849717-3C52-B14B-92B6-48E0852FEBAF}"/>
              </a:ext>
            </a:extLst>
          </p:cNvPr>
          <p:cNvSpPr>
            <a:spLocks noGrp="1"/>
          </p:cNvSpPr>
          <p:nvPr>
            <p:ph type="body" sz="quarter" idx="11"/>
          </p:nvPr>
        </p:nvSpPr>
        <p:spPr>
          <a:xfrm>
            <a:off x="457597" y="864483"/>
            <a:ext cx="11276807" cy="553998"/>
          </a:xfrm>
        </p:spPr>
        <p:txBody>
          <a:bodyPr/>
          <a:lstStyle/>
          <a:p>
            <a:r>
              <a:rPr lang="en-US" dirty="0"/>
              <a:t>&gt; Reading</a:t>
            </a:r>
          </a:p>
        </p:txBody>
      </p:sp>
      <p:sp>
        <p:nvSpPr>
          <p:cNvPr id="14" name="Text Placeholder 13">
            <a:extLst>
              <a:ext uri="{FF2B5EF4-FFF2-40B4-BE49-F238E27FC236}">
                <a16:creationId xmlns:a16="http://schemas.microsoft.com/office/drawing/2014/main" id="{F665797B-2B27-4B4F-B353-8A0E49A1BDE2}"/>
              </a:ext>
            </a:extLst>
          </p:cNvPr>
          <p:cNvSpPr>
            <a:spLocks noGrp="1"/>
          </p:cNvSpPr>
          <p:nvPr>
            <p:ph type="body" sz="quarter" idx="43"/>
          </p:nvPr>
        </p:nvSpPr>
        <p:spPr>
          <a:xfrm>
            <a:off x="457597" y="1390040"/>
            <a:ext cx="11276807" cy="323165"/>
          </a:xfrm>
        </p:spPr>
        <p:txBody>
          <a:bodyPr/>
          <a:lstStyle/>
          <a:p>
            <a:r>
              <a:rPr lang="en-US" dirty="0"/>
              <a:t>VS. STATE &amp; COMPARISON WITHIN FORT WORTH</a:t>
            </a:r>
          </a:p>
        </p:txBody>
      </p:sp>
      <p:sp>
        <p:nvSpPr>
          <p:cNvPr id="24" name="Text Placeholder 7">
            <a:extLst>
              <a:ext uri="{FF2B5EF4-FFF2-40B4-BE49-F238E27FC236}">
                <a16:creationId xmlns:a16="http://schemas.microsoft.com/office/drawing/2014/main" id="{C32B23AC-1D22-9E48-8BE2-5EAD0ED2AAAA}"/>
              </a:ext>
            </a:extLst>
          </p:cNvPr>
          <p:cNvSpPr txBox="1">
            <a:spLocks/>
          </p:cNvSpPr>
          <p:nvPr/>
        </p:nvSpPr>
        <p:spPr>
          <a:xfrm>
            <a:off x="1723339" y="6477000"/>
            <a:ext cx="858118" cy="179553"/>
          </a:xfrm>
          <a:prstGeom prst="rect">
            <a:avLst/>
          </a:prstGeom>
        </p:spPr>
        <p:txBody>
          <a:bodyPr>
            <a:noAutofit/>
          </a:bodyPr>
          <a:lstStyle>
            <a:lvl1pPr marL="0" indent="0" algn="l" defTabSz="914355" rtl="0" eaLnBrk="1" latinLnBrk="0" hangingPunct="1">
              <a:lnSpc>
                <a:spcPct val="100000"/>
              </a:lnSpc>
              <a:spcBef>
                <a:spcPts val="0"/>
              </a:spcBef>
              <a:spcAft>
                <a:spcPts val="400"/>
              </a:spcAft>
              <a:buSzPct val="400000"/>
              <a:buFont typeface="Arial" panose="020B0604020202020204" pitchFamily="34" charset="0"/>
              <a:buNone/>
              <a:defRPr sz="800" i="0" kern="1200" spc="0" baseline="0">
                <a:solidFill>
                  <a:srgbClr val="0A527D"/>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charter</a:t>
            </a:r>
            <a:endParaRPr lang="en-US" dirty="0"/>
          </a:p>
        </p:txBody>
      </p:sp>
      <p:sp>
        <p:nvSpPr>
          <p:cNvPr id="26" name="Text Placeholder 10">
            <a:extLst>
              <a:ext uri="{FF2B5EF4-FFF2-40B4-BE49-F238E27FC236}">
                <a16:creationId xmlns:a16="http://schemas.microsoft.com/office/drawing/2014/main" id="{CBBC85BD-E0D9-7548-AC10-07E2AA92BFFB}"/>
              </a:ext>
            </a:extLst>
          </p:cNvPr>
          <p:cNvSpPr txBox="1">
            <a:spLocks/>
          </p:cNvSpPr>
          <p:nvPr/>
        </p:nvSpPr>
        <p:spPr>
          <a:xfrm>
            <a:off x="3962400" y="6477000"/>
            <a:ext cx="858118" cy="179553"/>
          </a:xfrm>
          <a:prstGeom prst="rect">
            <a:avLst/>
          </a:prstGeom>
        </p:spPr>
        <p:txBody>
          <a:bodyPr>
            <a:noAutofit/>
          </a:bodyPr>
          <a:lstStyle>
            <a:lvl1pPr marL="0" indent="0" algn="l" defTabSz="914355" rtl="0" eaLnBrk="1" latinLnBrk="0" hangingPunct="1">
              <a:lnSpc>
                <a:spcPct val="100000"/>
              </a:lnSpc>
              <a:spcBef>
                <a:spcPts val="0"/>
              </a:spcBef>
              <a:spcAft>
                <a:spcPts val="400"/>
              </a:spcAft>
              <a:buSzPct val="400000"/>
              <a:buFont typeface="Arial" panose="020B0604020202020204" pitchFamily="34" charset="0"/>
              <a:buNone/>
              <a:defRPr sz="800" i="0" kern="1200" spc="0" baseline="0">
                <a:solidFill>
                  <a:schemeClr val="accent6"/>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district</a:t>
            </a:r>
          </a:p>
        </p:txBody>
      </p:sp>
      <p:sp>
        <p:nvSpPr>
          <p:cNvPr id="15"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947280864"/>
              </p:ext>
            </p:extLst>
          </p:nvPr>
        </p:nvGraphicFramePr>
        <p:xfrm>
          <a:off x="8451913" y="2796091"/>
          <a:ext cx="3268663" cy="815975"/>
        </p:xfrm>
        <a:graphic>
          <a:graphicData uri="http://schemas.openxmlformats.org/presentationml/2006/ole">
            <mc:AlternateContent xmlns:mc="http://schemas.openxmlformats.org/markup-compatibility/2006">
              <mc:Choice xmlns:v="urn:schemas-microsoft-com:vml" Requires="v">
                <p:oleObj spid="_x0000_s14393" name="Macro-Enabled Worksheet" r:id="rId4" imgW="3268955" imgH="815471" progId="Excel.SheetMacroEnabled.12">
                  <p:embed/>
                </p:oleObj>
              </mc:Choice>
              <mc:Fallback>
                <p:oleObj name="Macro-Enabled Worksheet" r:id="rId4" imgW="3268955" imgH="815471" progId="Excel.SheetMacroEnabled.12">
                  <p:embed/>
                  <p:pic>
                    <p:nvPicPr>
                      <p:cNvPr id="0" name=""/>
                      <p:cNvPicPr/>
                      <p:nvPr/>
                    </p:nvPicPr>
                    <p:blipFill>
                      <a:blip r:embed="rId5"/>
                      <a:stretch>
                        <a:fillRect/>
                      </a:stretch>
                    </p:blipFill>
                    <p:spPr>
                      <a:xfrm>
                        <a:off x="8451913" y="2796091"/>
                        <a:ext cx="3268663" cy="815975"/>
                      </a:xfrm>
                      <a:prstGeom prst="rect">
                        <a:avLst/>
                      </a:prstGeom>
                    </p:spPr>
                  </p:pic>
                </p:oleObj>
              </mc:Fallback>
            </mc:AlternateContent>
          </a:graphicData>
        </a:graphic>
      </p:graphicFrame>
    </p:spTree>
    <p:extLst>
      <p:ext uri="{BB962C8B-B14F-4D97-AF65-F5344CB8AC3E}">
        <p14:creationId xmlns:p14="http://schemas.microsoft.com/office/powerpoint/2010/main" val="1230674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00000000-0008-0000-0A00-00000A000000}"/>
              </a:ext>
            </a:extLst>
          </p:cNvPr>
          <p:cNvGraphicFramePr>
            <a:graphicFrameLocks/>
          </p:cNvGraphicFramePr>
          <p:nvPr>
            <p:extLst>
              <p:ext uri="{D42A27DB-BD31-4B8C-83A1-F6EECF244321}">
                <p14:modId xmlns:p14="http://schemas.microsoft.com/office/powerpoint/2010/main" val="2333778801"/>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798E699B-2093-BF42-8FA3-294753E58559}"/>
              </a:ext>
            </a:extLst>
          </p:cNvPr>
          <p:cNvSpPr>
            <a:spLocks noGrp="1"/>
          </p:cNvSpPr>
          <p:nvPr>
            <p:ph type="body" sz="quarter" idx="31"/>
          </p:nvPr>
        </p:nvSpPr>
        <p:spPr>
          <a:xfrm>
            <a:off x="8458200" y="1701800"/>
            <a:ext cx="3262376" cy="646216"/>
          </a:xfrm>
        </p:spPr>
        <p:txBody>
          <a:bodyPr anchor="t" anchorCtr="0"/>
          <a:lstStyle/>
          <a:p>
            <a:r>
              <a:rPr lang="en-US" dirty="0"/>
              <a:t>Learning Gains in Math for Students in Fort Worth Charter Schools and Fort Worth District Schools Compared to the State Average Learning Gains, by Year</a:t>
            </a:r>
          </a:p>
        </p:txBody>
      </p:sp>
      <p:sp>
        <p:nvSpPr>
          <p:cNvPr id="4" name="Text Placeholder 3">
            <a:extLst>
              <a:ext uri="{FF2B5EF4-FFF2-40B4-BE49-F238E27FC236}">
                <a16:creationId xmlns:a16="http://schemas.microsoft.com/office/drawing/2014/main" id="{CC2E929E-B5BB-0346-A6F7-846D1C517049}"/>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5" name="Text Placeholder 4">
            <a:extLst>
              <a:ext uri="{FF2B5EF4-FFF2-40B4-BE49-F238E27FC236}">
                <a16:creationId xmlns:a16="http://schemas.microsoft.com/office/drawing/2014/main" id="{7A640E6B-6342-7D40-A1CC-ACCEAB6EF755}"/>
              </a:ext>
            </a:extLst>
          </p:cNvPr>
          <p:cNvSpPr>
            <a:spLocks noGrp="1"/>
          </p:cNvSpPr>
          <p:nvPr>
            <p:ph type="body" sz="quarter" idx="33"/>
          </p:nvPr>
        </p:nvSpPr>
        <p:spPr>
          <a:xfrm>
            <a:off x="8458200" y="5831432"/>
            <a:ext cx="183426" cy="182767"/>
          </a:xfrm>
        </p:spPr>
        <p:txBody>
          <a:bodyPr/>
          <a:lstStyle/>
          <a:p>
            <a:endParaRPr lang="en-US"/>
          </a:p>
        </p:txBody>
      </p:sp>
      <p:sp>
        <p:nvSpPr>
          <p:cNvPr id="7" name="Text Placeholder 6">
            <a:extLst>
              <a:ext uri="{FF2B5EF4-FFF2-40B4-BE49-F238E27FC236}">
                <a16:creationId xmlns:a16="http://schemas.microsoft.com/office/drawing/2014/main" id="{43E31623-E7CC-EE41-BFE0-20D6E6D83A72}"/>
              </a:ext>
            </a:extLst>
          </p:cNvPr>
          <p:cNvSpPr>
            <a:spLocks noGrp="1"/>
          </p:cNvSpPr>
          <p:nvPr>
            <p:ph type="body" sz="quarter" idx="37"/>
          </p:nvPr>
        </p:nvSpPr>
        <p:spPr>
          <a:xfrm>
            <a:off x="3810000" y="6477000"/>
            <a:ext cx="197993" cy="197980"/>
          </a:xfrm>
        </p:spPr>
        <p:txBody>
          <a:bodyPr/>
          <a:lstStyle/>
          <a:p>
            <a:endParaRPr lang="en-US"/>
          </a:p>
        </p:txBody>
      </p:sp>
      <p:sp>
        <p:nvSpPr>
          <p:cNvPr id="8" name="Text Placeholder 7">
            <a:extLst>
              <a:ext uri="{FF2B5EF4-FFF2-40B4-BE49-F238E27FC236}">
                <a16:creationId xmlns:a16="http://schemas.microsoft.com/office/drawing/2014/main" id="{C32B23AC-1D22-9E48-8BE2-5EAD0ED2AAAA}"/>
              </a:ext>
            </a:extLst>
          </p:cNvPr>
          <p:cNvSpPr>
            <a:spLocks noGrp="1"/>
          </p:cNvSpPr>
          <p:nvPr>
            <p:ph type="body" sz="quarter" idx="39"/>
          </p:nvPr>
        </p:nvSpPr>
        <p:spPr>
          <a:xfrm>
            <a:off x="1723339" y="6477000"/>
            <a:ext cx="858118" cy="179553"/>
          </a:xfrm>
        </p:spPr>
        <p:txBody>
          <a:bodyPr/>
          <a:lstStyle/>
          <a:p>
            <a:r>
              <a:rPr lang="en-US" dirty="0"/>
              <a:t>charter</a:t>
            </a:r>
          </a:p>
        </p:txBody>
      </p:sp>
      <p:sp>
        <p:nvSpPr>
          <p:cNvPr id="9" name="Text Placeholder 8">
            <a:extLst>
              <a:ext uri="{FF2B5EF4-FFF2-40B4-BE49-F238E27FC236}">
                <a16:creationId xmlns:a16="http://schemas.microsoft.com/office/drawing/2014/main" id="{5F056DB7-309C-0D44-B8FF-8A85D095722B}"/>
              </a:ext>
            </a:extLst>
          </p:cNvPr>
          <p:cNvSpPr>
            <a:spLocks noGrp="1"/>
          </p:cNvSpPr>
          <p:nvPr>
            <p:ph type="body" sz="quarter" idx="40"/>
          </p:nvPr>
        </p:nvSpPr>
        <p:spPr>
          <a:xfrm>
            <a:off x="1587500" y="6477000"/>
            <a:ext cx="197993" cy="197980"/>
          </a:xfrm>
        </p:spPr>
        <p:txBody>
          <a:bodyPr/>
          <a:lstStyle/>
          <a:p>
            <a:endParaRPr lang="en-US"/>
          </a:p>
        </p:txBody>
      </p:sp>
      <p:sp>
        <p:nvSpPr>
          <p:cNvPr id="11" name="Text Placeholder 10">
            <a:extLst>
              <a:ext uri="{FF2B5EF4-FFF2-40B4-BE49-F238E27FC236}">
                <a16:creationId xmlns:a16="http://schemas.microsoft.com/office/drawing/2014/main" id="{CBBC85BD-E0D9-7548-AC10-07E2AA92BFFB}"/>
              </a:ext>
            </a:extLst>
          </p:cNvPr>
          <p:cNvSpPr>
            <a:spLocks noGrp="1"/>
          </p:cNvSpPr>
          <p:nvPr>
            <p:ph type="body" sz="quarter" idx="42"/>
          </p:nvPr>
        </p:nvSpPr>
        <p:spPr>
          <a:xfrm>
            <a:off x="3962400" y="6477000"/>
            <a:ext cx="858118" cy="179553"/>
          </a:xfrm>
        </p:spPr>
        <p:txBody>
          <a:bodyPr/>
          <a:lstStyle/>
          <a:p>
            <a:r>
              <a:rPr lang="en-US" dirty="0"/>
              <a:t>district</a:t>
            </a:r>
          </a:p>
        </p:txBody>
      </p:sp>
      <p:sp>
        <p:nvSpPr>
          <p:cNvPr id="12" name="Text Placeholder 11">
            <a:extLst>
              <a:ext uri="{FF2B5EF4-FFF2-40B4-BE49-F238E27FC236}">
                <a16:creationId xmlns:a16="http://schemas.microsoft.com/office/drawing/2014/main" id="{2E0FAA16-A39B-C940-AFB9-C92508350F35}"/>
              </a:ext>
            </a:extLst>
          </p:cNvPr>
          <p:cNvSpPr>
            <a:spLocks noGrp="1"/>
          </p:cNvSpPr>
          <p:nvPr>
            <p:ph type="body" sz="quarter" idx="10"/>
          </p:nvPr>
        </p:nvSpPr>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ea typeface="Verdana" panose="020B0604030504040204" pitchFamily="34" charset="0"/>
                <a:cs typeface="Verdana" panose="020B0604030504040204" pitchFamily="34" charset="0"/>
              </a:rPr>
              <a:t>Sector Analysis</a:t>
            </a:r>
            <a:endParaRPr lang="en-US" sz="2800" dirty="0"/>
          </a:p>
        </p:txBody>
      </p:sp>
      <p:sp>
        <p:nvSpPr>
          <p:cNvPr id="13" name="Text Placeholder 12">
            <a:extLst>
              <a:ext uri="{FF2B5EF4-FFF2-40B4-BE49-F238E27FC236}">
                <a16:creationId xmlns:a16="http://schemas.microsoft.com/office/drawing/2014/main" id="{87849717-3C52-B14B-92B6-48E0852FEBAF}"/>
              </a:ext>
            </a:extLst>
          </p:cNvPr>
          <p:cNvSpPr>
            <a:spLocks noGrp="1"/>
          </p:cNvSpPr>
          <p:nvPr>
            <p:ph type="body" sz="quarter" idx="11"/>
          </p:nvPr>
        </p:nvSpPr>
        <p:spPr>
          <a:xfrm>
            <a:off x="457597" y="864483"/>
            <a:ext cx="11276807" cy="553998"/>
          </a:xfrm>
        </p:spPr>
        <p:txBody>
          <a:bodyPr/>
          <a:lstStyle/>
          <a:p>
            <a:r>
              <a:rPr lang="en-US" dirty="0"/>
              <a:t>&gt; Math</a:t>
            </a:r>
          </a:p>
        </p:txBody>
      </p:sp>
      <p:sp>
        <p:nvSpPr>
          <p:cNvPr id="14" name="Text Placeholder 13">
            <a:extLst>
              <a:ext uri="{FF2B5EF4-FFF2-40B4-BE49-F238E27FC236}">
                <a16:creationId xmlns:a16="http://schemas.microsoft.com/office/drawing/2014/main" id="{F665797B-2B27-4B4F-B353-8A0E49A1BDE2}"/>
              </a:ext>
            </a:extLst>
          </p:cNvPr>
          <p:cNvSpPr>
            <a:spLocks noGrp="1"/>
          </p:cNvSpPr>
          <p:nvPr>
            <p:ph type="body" sz="quarter" idx="43"/>
          </p:nvPr>
        </p:nvSpPr>
        <p:spPr>
          <a:xfrm>
            <a:off x="457597" y="1390040"/>
            <a:ext cx="11276807" cy="323165"/>
          </a:xfrm>
        </p:spPr>
        <p:txBody>
          <a:bodyPr/>
          <a:lstStyle/>
          <a:p>
            <a:r>
              <a:rPr lang="en-US" dirty="0"/>
              <a:t>VS. STATE &amp; COMPARISON WITHIN FORT WORTH</a:t>
            </a:r>
          </a:p>
        </p:txBody>
      </p:sp>
      <p:sp>
        <p:nvSpPr>
          <p:cNvPr id="16"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109059690"/>
              </p:ext>
            </p:extLst>
          </p:nvPr>
        </p:nvGraphicFramePr>
        <p:xfrm>
          <a:off x="8451913" y="2781010"/>
          <a:ext cx="3268663" cy="815975"/>
        </p:xfrm>
        <a:graphic>
          <a:graphicData uri="http://schemas.openxmlformats.org/presentationml/2006/ole">
            <mc:AlternateContent xmlns:mc="http://schemas.openxmlformats.org/markup-compatibility/2006">
              <mc:Choice xmlns:v="urn:schemas-microsoft-com:vml" Requires="v">
                <p:oleObj spid="_x0000_s15414" name="Macro-Enabled Worksheet" r:id="rId4" imgW="3268955" imgH="815471" progId="Excel.SheetMacroEnabled.12">
                  <p:embed/>
                </p:oleObj>
              </mc:Choice>
              <mc:Fallback>
                <p:oleObj name="Macro-Enabled Worksheet" r:id="rId4" imgW="3268955" imgH="815471" progId="Excel.SheetMacroEnabled.12">
                  <p:embed/>
                  <p:pic>
                    <p:nvPicPr>
                      <p:cNvPr id="0" name=""/>
                      <p:cNvPicPr/>
                      <p:nvPr/>
                    </p:nvPicPr>
                    <p:blipFill>
                      <a:blip r:embed="rId5"/>
                      <a:stretch>
                        <a:fillRect/>
                      </a:stretch>
                    </p:blipFill>
                    <p:spPr>
                      <a:xfrm>
                        <a:off x="8451913" y="2781010"/>
                        <a:ext cx="3268663" cy="815975"/>
                      </a:xfrm>
                      <a:prstGeom prst="rect">
                        <a:avLst/>
                      </a:prstGeom>
                    </p:spPr>
                  </p:pic>
                </p:oleObj>
              </mc:Fallback>
            </mc:AlternateContent>
          </a:graphicData>
        </a:graphic>
      </p:graphicFrame>
    </p:spTree>
    <p:extLst>
      <p:ext uri="{BB962C8B-B14F-4D97-AF65-F5344CB8AC3E}">
        <p14:creationId xmlns:p14="http://schemas.microsoft.com/office/powerpoint/2010/main" val="837420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B00-000007000000}"/>
              </a:ext>
            </a:extLst>
          </p:cNvPr>
          <p:cNvGraphicFramePr>
            <a:graphicFrameLocks/>
          </p:cNvGraphicFramePr>
          <p:nvPr>
            <p:extLst>
              <p:ext uri="{D42A27DB-BD31-4B8C-83A1-F6EECF244321}">
                <p14:modId xmlns:p14="http://schemas.microsoft.com/office/powerpoint/2010/main" val="3546663703"/>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870A7A10-1806-9D4A-9220-05856267AC47}"/>
              </a:ext>
            </a:extLst>
          </p:cNvPr>
          <p:cNvSpPr>
            <a:spLocks noGrp="1"/>
          </p:cNvSpPr>
          <p:nvPr>
            <p:ph type="body" sz="quarter" idx="31"/>
          </p:nvPr>
        </p:nvSpPr>
        <p:spPr>
          <a:xfrm>
            <a:off x="8458200" y="1701800"/>
            <a:ext cx="3262376" cy="646216"/>
          </a:xfrm>
        </p:spPr>
        <p:txBody>
          <a:bodyPr/>
          <a:lstStyle/>
          <a:p>
            <a:r>
              <a:rPr lang="en-US" dirty="0"/>
              <a:t>Relative Learning Gains for Students in Fort Worth CMO-Affiliated Charter Schools and Independent Fort Worth Charter Schools Compared to the </a:t>
            </a:r>
            <a:r>
              <a:rPr lang="en-US" dirty="0">
                <a:solidFill>
                  <a:srgbClr val="000000"/>
                </a:solidFill>
              </a:rPr>
              <a:t>State Average Learning Gains</a:t>
            </a:r>
            <a:r>
              <a:rPr lang="en-US" dirty="0"/>
              <a:t>, by Subject</a:t>
            </a:r>
          </a:p>
        </p:txBody>
      </p:sp>
      <p:sp>
        <p:nvSpPr>
          <p:cNvPr id="3" name="Text Placeholder 2">
            <a:extLst>
              <a:ext uri="{FF2B5EF4-FFF2-40B4-BE49-F238E27FC236}">
                <a16:creationId xmlns:a16="http://schemas.microsoft.com/office/drawing/2014/main" id="{BED18F51-2EAD-0643-B5F7-50F0C62DE328}"/>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4" name="Text Placeholder 3">
            <a:extLst>
              <a:ext uri="{FF2B5EF4-FFF2-40B4-BE49-F238E27FC236}">
                <a16:creationId xmlns:a16="http://schemas.microsoft.com/office/drawing/2014/main" id="{3AEF2C03-9BB4-BE47-86C9-D4F55AE18A86}"/>
              </a:ext>
            </a:extLst>
          </p:cNvPr>
          <p:cNvSpPr>
            <a:spLocks noGrp="1"/>
          </p:cNvSpPr>
          <p:nvPr>
            <p:ph type="body" sz="quarter" idx="33"/>
          </p:nvPr>
        </p:nvSpPr>
        <p:spPr>
          <a:xfrm>
            <a:off x="8458200" y="5831432"/>
            <a:ext cx="183426" cy="182767"/>
          </a:xfrm>
        </p:spPr>
        <p:txBody>
          <a:bodyPr/>
          <a:lstStyle/>
          <a:p>
            <a:endParaRPr lang="en-US" dirty="0"/>
          </a:p>
        </p:txBody>
      </p:sp>
      <p:sp>
        <p:nvSpPr>
          <p:cNvPr id="5" name="Text Placeholder 4">
            <a:extLst>
              <a:ext uri="{FF2B5EF4-FFF2-40B4-BE49-F238E27FC236}">
                <a16:creationId xmlns:a16="http://schemas.microsoft.com/office/drawing/2014/main" id="{6DFA4D5C-D56C-3A40-988F-918CD438DB4A}"/>
              </a:ext>
            </a:extLst>
          </p:cNvPr>
          <p:cNvSpPr>
            <a:spLocks noGrp="1"/>
          </p:cNvSpPr>
          <p:nvPr>
            <p:ph type="body" sz="quarter" idx="34"/>
          </p:nvPr>
        </p:nvSpPr>
        <p:spPr>
          <a:xfrm>
            <a:off x="1723339" y="6477000"/>
            <a:ext cx="858118" cy="179553"/>
          </a:xfrm>
        </p:spPr>
        <p:txBody>
          <a:bodyPr/>
          <a:lstStyle/>
          <a:p>
            <a:r>
              <a:rPr lang="en-US" dirty="0"/>
              <a:t>reading</a:t>
            </a:r>
          </a:p>
        </p:txBody>
      </p:sp>
      <p:sp>
        <p:nvSpPr>
          <p:cNvPr id="6" name="Text Placeholder 5">
            <a:extLst>
              <a:ext uri="{FF2B5EF4-FFF2-40B4-BE49-F238E27FC236}">
                <a16:creationId xmlns:a16="http://schemas.microsoft.com/office/drawing/2014/main" id="{6CA4FF76-E8AC-764F-B248-23EB27F809A2}"/>
              </a:ext>
            </a:extLst>
          </p:cNvPr>
          <p:cNvSpPr>
            <a:spLocks noGrp="1"/>
          </p:cNvSpPr>
          <p:nvPr>
            <p:ph type="body" sz="quarter" idx="35"/>
          </p:nvPr>
        </p:nvSpPr>
        <p:spPr>
          <a:xfrm>
            <a:off x="2796182" y="6477000"/>
            <a:ext cx="858118" cy="179553"/>
          </a:xfrm>
        </p:spPr>
        <p:txBody>
          <a:bodyPr/>
          <a:lstStyle/>
          <a:p>
            <a:r>
              <a:rPr lang="en-US" dirty="0"/>
              <a:t>math</a:t>
            </a:r>
          </a:p>
        </p:txBody>
      </p:sp>
      <p:sp>
        <p:nvSpPr>
          <p:cNvPr id="7" name="Text Placeholder 6">
            <a:extLst>
              <a:ext uri="{FF2B5EF4-FFF2-40B4-BE49-F238E27FC236}">
                <a16:creationId xmlns:a16="http://schemas.microsoft.com/office/drawing/2014/main" id="{FC7C9D98-F9FD-4348-9BE3-52FE1E8B7190}"/>
              </a:ext>
            </a:extLst>
          </p:cNvPr>
          <p:cNvSpPr>
            <a:spLocks noGrp="1"/>
          </p:cNvSpPr>
          <p:nvPr>
            <p:ph type="body" sz="quarter" idx="36"/>
          </p:nvPr>
        </p:nvSpPr>
        <p:spPr>
          <a:xfrm>
            <a:off x="1587500" y="6477000"/>
            <a:ext cx="197993" cy="197980"/>
          </a:xfrm>
        </p:spPr>
        <p:txBody>
          <a:bodyPr/>
          <a:lstStyle/>
          <a:p>
            <a:endParaRPr lang="en-US"/>
          </a:p>
        </p:txBody>
      </p:sp>
      <p:sp>
        <p:nvSpPr>
          <p:cNvPr id="8" name="Text Placeholder 7">
            <a:extLst>
              <a:ext uri="{FF2B5EF4-FFF2-40B4-BE49-F238E27FC236}">
                <a16:creationId xmlns:a16="http://schemas.microsoft.com/office/drawing/2014/main" id="{6D7ACF47-4550-364D-88BD-E3CD75498BF8}"/>
              </a:ext>
            </a:extLst>
          </p:cNvPr>
          <p:cNvSpPr>
            <a:spLocks noGrp="1"/>
          </p:cNvSpPr>
          <p:nvPr>
            <p:ph type="body" sz="quarter" idx="37"/>
          </p:nvPr>
        </p:nvSpPr>
        <p:spPr>
          <a:xfrm>
            <a:off x="2654300" y="6477000"/>
            <a:ext cx="197993" cy="197980"/>
          </a:xfrm>
        </p:spPr>
        <p:txBody>
          <a:bodyPr/>
          <a:lstStyle/>
          <a:p>
            <a:endParaRPr lang="en-US"/>
          </a:p>
        </p:txBody>
      </p:sp>
      <p:sp>
        <p:nvSpPr>
          <p:cNvPr id="10" name="Text Placeholder 9">
            <a:extLst>
              <a:ext uri="{FF2B5EF4-FFF2-40B4-BE49-F238E27FC236}">
                <a16:creationId xmlns:a16="http://schemas.microsoft.com/office/drawing/2014/main" id="{C1662360-CE7A-4D45-A047-C7886CE7883B}"/>
              </a:ext>
            </a:extLst>
          </p:cNvPr>
          <p:cNvSpPr>
            <a:spLocks noGrp="1"/>
          </p:cNvSpPr>
          <p:nvPr>
            <p:ph type="body" sz="quarter" idx="10"/>
          </p:nvPr>
        </p:nvSpPr>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Charter Subsector Analysis</a:t>
            </a:r>
          </a:p>
        </p:txBody>
      </p:sp>
      <p:sp>
        <p:nvSpPr>
          <p:cNvPr id="11" name="Text Placeholder 10">
            <a:extLst>
              <a:ext uri="{FF2B5EF4-FFF2-40B4-BE49-F238E27FC236}">
                <a16:creationId xmlns:a16="http://schemas.microsoft.com/office/drawing/2014/main" id="{FE13A0B5-2386-F043-B16B-AC3F4A6815EA}"/>
              </a:ext>
            </a:extLst>
          </p:cNvPr>
          <p:cNvSpPr>
            <a:spLocks noGrp="1"/>
          </p:cNvSpPr>
          <p:nvPr>
            <p:ph type="body" sz="quarter" idx="11"/>
          </p:nvPr>
        </p:nvSpPr>
        <p:spPr>
          <a:xfrm>
            <a:off x="457597" y="864483"/>
            <a:ext cx="11276807" cy="553998"/>
          </a:xfrm>
        </p:spPr>
        <p:txBody>
          <a:bodyPr/>
          <a:lstStyle/>
          <a:p>
            <a:r>
              <a:rPr lang="en-US" dirty="0"/>
              <a:t>&gt; vs. state &amp; comparison within Fort Worth</a:t>
            </a:r>
          </a:p>
        </p:txBody>
      </p:sp>
      <p:sp>
        <p:nvSpPr>
          <p:cNvPr id="13"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8445500" y="2631335"/>
            <a:ext cx="3238500" cy="2724454"/>
          </a:xfrm>
          <a:prstGeom prst="rect">
            <a:avLst/>
          </a:prstGeom>
        </p:spPr>
      </p:pic>
      <p:sp>
        <p:nvSpPr>
          <p:cNvPr id="19" name="Text Placeholder 1">
            <a:extLst>
              <a:ext uri="{FF2B5EF4-FFF2-40B4-BE49-F238E27FC236}">
                <a16:creationId xmlns:a16="http://schemas.microsoft.com/office/drawing/2014/main" id="{DAD4C54E-A8CA-644A-8DB3-AF4F3BD8B549}"/>
              </a:ext>
            </a:extLst>
          </p:cNvPr>
          <p:cNvSpPr txBox="1">
            <a:spLocks/>
          </p:cNvSpPr>
          <p:nvPr/>
        </p:nvSpPr>
        <p:spPr>
          <a:xfrm>
            <a:off x="3784600" y="6477000"/>
            <a:ext cx="4660900" cy="646216"/>
          </a:xfrm>
          <a:prstGeom prst="rect">
            <a:avLst/>
          </a:prstGeom>
        </p:spPr>
        <p:txBody>
          <a:bodyPr anchor="t" anchorCtr="0">
            <a:noAutofit/>
          </a:bodyPr>
          <a:lstStyle>
            <a:lvl1pPr marL="0" indent="0" algn="r" defTabSz="914355" rtl="0" eaLnBrk="1" latinLnBrk="0" hangingPunct="1">
              <a:lnSpc>
                <a:spcPct val="100000"/>
              </a:lnSpc>
              <a:spcBef>
                <a:spcPts val="0"/>
              </a:spcBef>
              <a:spcAft>
                <a:spcPts val="400"/>
              </a:spcAft>
              <a:buSzPct val="140000"/>
              <a:buFont typeface="Arial" panose="020B0604020202020204" pitchFamily="34" charset="0"/>
              <a:buNone/>
              <a:defRPr sz="800" i="0" kern="1200" spc="25" baseline="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pc="200" dirty="0">
                <a:latin typeface="Arial" panose="020B0604020202020204" pitchFamily="34" charset="0"/>
                <a:cs typeface="Arial" panose="020B0604020202020204" pitchFamily="34" charset="0"/>
              </a:rPr>
              <a:t>§</a:t>
            </a:r>
            <a:r>
              <a:rPr lang="en-US" dirty="0"/>
              <a:t>Redacted because of a very small number of independent charter schools involved in the analysis.</a:t>
            </a:r>
          </a:p>
        </p:txBody>
      </p:sp>
      <p:graphicFrame>
        <p:nvGraphicFramePr>
          <p:cNvPr id="9" name="Table 8"/>
          <p:cNvGraphicFramePr>
            <a:graphicFrameLocks noGrp="1"/>
          </p:cNvGraphicFramePr>
          <p:nvPr>
            <p:extLst>
              <p:ext uri="{D42A27DB-BD31-4B8C-83A1-F6EECF244321}">
                <p14:modId xmlns:p14="http://schemas.microsoft.com/office/powerpoint/2010/main" val="1379004211"/>
              </p:ext>
            </p:extLst>
          </p:nvPr>
        </p:nvGraphicFramePr>
        <p:xfrm>
          <a:off x="8458200" y="2750540"/>
          <a:ext cx="3167924" cy="1973862"/>
        </p:xfrm>
        <a:graphic>
          <a:graphicData uri="http://schemas.openxmlformats.org/drawingml/2006/table">
            <a:tbl>
              <a:tblPr/>
              <a:tblGrid>
                <a:gridCol w="2807021">
                  <a:extLst>
                    <a:ext uri="{9D8B030D-6E8A-4147-A177-3AD203B41FA5}">
                      <a16:colId xmlns:a16="http://schemas.microsoft.com/office/drawing/2014/main" val="20000"/>
                    </a:ext>
                  </a:extLst>
                </a:gridCol>
                <a:gridCol w="120301">
                  <a:extLst>
                    <a:ext uri="{9D8B030D-6E8A-4147-A177-3AD203B41FA5}">
                      <a16:colId xmlns:a16="http://schemas.microsoft.com/office/drawing/2014/main" val="20001"/>
                    </a:ext>
                  </a:extLst>
                </a:gridCol>
                <a:gridCol w="120301">
                  <a:extLst>
                    <a:ext uri="{9D8B030D-6E8A-4147-A177-3AD203B41FA5}">
                      <a16:colId xmlns:a16="http://schemas.microsoft.com/office/drawing/2014/main" val="20002"/>
                    </a:ext>
                  </a:extLst>
                </a:gridCol>
                <a:gridCol w="120301">
                  <a:extLst>
                    <a:ext uri="{9D8B030D-6E8A-4147-A177-3AD203B41FA5}">
                      <a16:colId xmlns:a16="http://schemas.microsoft.com/office/drawing/2014/main" val="20003"/>
                    </a:ext>
                  </a:extLst>
                </a:gridCol>
              </a:tblGrid>
              <a:tr h="191556">
                <a:tc>
                  <a:txBody>
                    <a:bodyPr/>
                    <a:lstStyle/>
                    <a:p>
                      <a:pPr algn="l" fontAlgn="b"/>
                      <a:r>
                        <a:rPr lang="en-US" sz="1100" b="0" i="0" u="none" strike="noStrike" dirty="0">
                          <a:solidFill>
                            <a:srgbClr val="808080"/>
                          </a:solidFill>
                          <a:effectLst/>
                          <a:latin typeface="Calibri" panose="020F0502020204030204" pitchFamily="34" charset="0"/>
                        </a:rPr>
                        <a:t> </a:t>
                      </a:r>
                    </a:p>
                  </a:txBody>
                  <a:tcPr marL="7620" marR="7620" marT="7620" marB="0" anchor="b">
                    <a:lnL w="12700" cap="flat" cmpd="sng" algn="ctr">
                      <a:solidFill>
                        <a:srgbClr val="77787B"/>
                      </a:solidFill>
                      <a:prstDash val="solid"/>
                      <a:round/>
                      <a:headEnd type="none" w="med" len="med"/>
                      <a:tailEnd type="none" w="med" len="med"/>
                    </a:lnL>
                    <a:lnR>
                      <a:noFill/>
                    </a:lnR>
                    <a:lnT w="12700" cap="flat" cmpd="sng" algn="ctr">
                      <a:solidFill>
                        <a:srgbClr val="77787B"/>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808080"/>
                          </a:solidFill>
                          <a:effectLst/>
                          <a:latin typeface="Calibri" panose="020F0502020204030204" pitchFamily="34" charset="0"/>
                        </a:rPr>
                        <a:t> </a:t>
                      </a:r>
                    </a:p>
                  </a:txBody>
                  <a:tcPr marL="7620" marR="7620" marT="7620" marB="0" anchor="b">
                    <a:lnL>
                      <a:noFill/>
                    </a:lnL>
                    <a:lnR>
                      <a:noFill/>
                    </a:lnR>
                    <a:lnT w="12700" cap="flat" cmpd="sng" algn="ctr">
                      <a:solidFill>
                        <a:srgbClr val="77787B"/>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808080"/>
                          </a:solidFill>
                          <a:effectLst/>
                          <a:latin typeface="Calibri" panose="020F0502020204030204" pitchFamily="34" charset="0"/>
                        </a:rPr>
                        <a:t> </a:t>
                      </a:r>
                    </a:p>
                  </a:txBody>
                  <a:tcPr marL="7620" marR="7620" marT="7620" marB="0" anchor="b">
                    <a:lnL>
                      <a:noFill/>
                    </a:lnL>
                    <a:lnR>
                      <a:noFill/>
                    </a:lnR>
                    <a:lnT w="12700" cap="flat" cmpd="sng" algn="ctr">
                      <a:solidFill>
                        <a:srgbClr val="77787B"/>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808080"/>
                          </a:solidFill>
                          <a:effectLst/>
                          <a:latin typeface="Calibri" panose="020F0502020204030204" pitchFamily="34" charset="0"/>
                        </a:rPr>
                        <a:t> </a:t>
                      </a:r>
                    </a:p>
                  </a:txBody>
                  <a:tcPr marL="7620" marR="7620" marT="7620" marB="0" anchor="b">
                    <a:lnL>
                      <a:noFill/>
                    </a:lnL>
                    <a:lnR w="12700" cap="flat" cmpd="sng" algn="ctr">
                      <a:solidFill>
                        <a:srgbClr val="77787B"/>
                      </a:solidFill>
                      <a:prstDash val="solid"/>
                      <a:round/>
                      <a:headEnd type="none" w="med" len="med"/>
                      <a:tailEnd type="none" w="med" len="med"/>
                    </a:lnR>
                    <a:lnT w="12700" cap="flat" cmpd="sng" algn="ctr">
                      <a:solidFill>
                        <a:srgbClr val="77787B"/>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208213">
                <a:tc gridSpan="4">
                  <a:txBody>
                    <a:bodyPr/>
                    <a:lstStyle/>
                    <a:p>
                      <a:pPr algn="ctr" fontAlgn="ctr"/>
                      <a:r>
                        <a:rPr lang="en-US" sz="1200" b="1" i="0" u="none" strike="noStrike" dirty="0">
                          <a:solidFill>
                            <a:srgbClr val="595959"/>
                          </a:solidFill>
                          <a:effectLst/>
                          <a:latin typeface="Calibri" panose="020F0502020204030204" pitchFamily="34" charset="0"/>
                        </a:rPr>
                        <a:t>Tests of Differences</a:t>
                      </a:r>
                    </a:p>
                  </a:txBody>
                  <a:tcPr marL="7620" marR="7620" marT="7620" marB="0" anchor="ctr">
                    <a:lnL w="12700" cap="flat" cmpd="sng" algn="ctr">
                      <a:solidFill>
                        <a:srgbClr val="77787B"/>
                      </a:solidFill>
                      <a:prstDash val="solid"/>
                      <a:round/>
                      <a:headEnd type="none" w="med" len="med"/>
                      <a:tailEnd type="none" w="med" len="med"/>
                    </a:lnL>
                    <a:lnR w="12700" cap="flat" cmpd="sng" algn="ctr">
                      <a:solidFill>
                        <a:srgbClr val="77787B"/>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1556">
                <a:tc>
                  <a:txBody>
                    <a:bodyPr/>
                    <a:lstStyle/>
                    <a:p>
                      <a:pPr algn="ctr" fontAlgn="b"/>
                      <a:r>
                        <a:rPr lang="en-US" sz="1100" b="1" i="0" u="none" strike="noStrike">
                          <a:solidFill>
                            <a:srgbClr val="808080"/>
                          </a:solidFill>
                          <a:effectLst/>
                          <a:latin typeface="Calibri" panose="020F0502020204030204" pitchFamily="34" charset="0"/>
                        </a:rPr>
                        <a:t> </a:t>
                      </a:r>
                    </a:p>
                  </a:txBody>
                  <a:tcPr marL="7620" marR="7620" marT="7620" marB="0" anchor="b">
                    <a:lnL w="12700" cap="flat" cmpd="sng" algn="ctr">
                      <a:solidFill>
                        <a:srgbClr val="77787B"/>
                      </a:solidFill>
                      <a:prstDash val="solid"/>
                      <a:round/>
                      <a:headEnd type="none" w="med" len="med"/>
                      <a:tailEnd type="none" w="med" len="med"/>
                    </a:lnL>
                    <a:lnR>
                      <a:noFill/>
                    </a:lnR>
                    <a:lnT>
                      <a:noFill/>
                    </a:lnT>
                    <a:lnB w="12700" cap="flat" cmpd="sng" algn="ctr">
                      <a:solidFill>
                        <a:srgbClr val="77787B"/>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808080"/>
                          </a:solidFill>
                          <a:effectLst/>
                          <a:latin typeface="Calibri" panose="020F0502020204030204" pitchFamily="34" charset="0"/>
                        </a:rPr>
                        <a:t> </a:t>
                      </a:r>
                    </a:p>
                  </a:txBody>
                  <a:tcPr marL="7620" marR="7620" marT="7620" marB="0" anchor="b">
                    <a:lnL>
                      <a:noFill/>
                    </a:lnL>
                    <a:lnR>
                      <a:noFill/>
                    </a:lnR>
                    <a:lnT>
                      <a:noFill/>
                    </a:lnT>
                    <a:lnB w="12700" cap="flat" cmpd="sng" algn="ctr">
                      <a:solidFill>
                        <a:srgbClr val="77787B"/>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808080"/>
                          </a:solidFill>
                          <a:effectLst/>
                          <a:latin typeface="Calibri" panose="020F0502020204030204" pitchFamily="34" charset="0"/>
                        </a:rPr>
                        <a:t> </a:t>
                      </a:r>
                    </a:p>
                  </a:txBody>
                  <a:tcPr marL="7620" marR="7620" marT="7620" marB="0" anchor="b">
                    <a:lnL>
                      <a:noFill/>
                    </a:lnL>
                    <a:lnR>
                      <a:noFill/>
                    </a:lnR>
                    <a:lnT>
                      <a:noFill/>
                    </a:lnT>
                    <a:lnB w="12700" cap="flat" cmpd="sng" algn="ctr">
                      <a:solidFill>
                        <a:srgbClr val="77787B"/>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808080"/>
                          </a:solidFill>
                          <a:effectLst/>
                          <a:latin typeface="Calibri" panose="020F0502020204030204" pitchFamily="34" charset="0"/>
                        </a:rPr>
                        <a:t> </a:t>
                      </a:r>
                    </a:p>
                  </a:txBody>
                  <a:tcPr marL="7620" marR="7620" marT="7620" marB="0" anchor="b">
                    <a:lnL>
                      <a:noFill/>
                    </a:lnL>
                    <a:lnR w="12700" cap="flat" cmpd="sng" algn="ctr">
                      <a:solidFill>
                        <a:srgbClr val="77787B"/>
                      </a:solidFill>
                      <a:prstDash val="solid"/>
                      <a:round/>
                      <a:headEnd type="none" w="med" len="med"/>
                      <a:tailEnd type="none" w="med" len="med"/>
                    </a:lnR>
                    <a:lnT>
                      <a:noFill/>
                    </a:lnT>
                    <a:lnB w="12700" cap="flat" cmpd="sng" algn="ctr">
                      <a:solidFill>
                        <a:srgbClr val="77787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1556">
                <a:tc>
                  <a:txBody>
                    <a:bodyPr/>
                    <a:lstStyle/>
                    <a:p>
                      <a:pPr algn="ctr" fontAlgn="b"/>
                      <a:r>
                        <a:rPr lang="en-US" sz="1100" b="1"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77787B"/>
                      </a:solidFill>
                      <a:prstDash val="solid"/>
                      <a:round/>
                      <a:headEnd type="none" w="med" len="med"/>
                      <a:tailEnd type="none" w="med" len="med"/>
                    </a:lnT>
                    <a:lnB>
                      <a:noFill/>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77787B"/>
                      </a:solidFill>
                      <a:prstDash val="solid"/>
                      <a:round/>
                      <a:headEnd type="none" w="med" len="med"/>
                      <a:tailEnd type="none" w="med" len="med"/>
                    </a:lnT>
                    <a:lnB>
                      <a:noFill/>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77787B"/>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77787B"/>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3"/>
                  </a:ext>
                </a:extLst>
              </a:tr>
              <a:tr h="199885">
                <a:tc>
                  <a:txBody>
                    <a:bodyPr/>
                    <a:lstStyle/>
                    <a:p>
                      <a:pPr algn="l" fontAlgn="b"/>
                      <a:r>
                        <a:rPr lang="en-US" sz="1100" b="1" i="0" u="none" strike="noStrike">
                          <a:solidFill>
                            <a:srgbClr val="595959"/>
                          </a:solidFill>
                          <a:effectLst/>
                          <a:latin typeface="Calibri" panose="020F0502020204030204" pitchFamily="34" charset="0"/>
                        </a:rPr>
                        <a:t>Reading</a:t>
                      </a:r>
                    </a:p>
                  </a:txBody>
                  <a:tcPr marL="7620" marR="7620" marT="7620" marB="0" anchor="b">
                    <a:lnL>
                      <a:noFill/>
                    </a:lnL>
                    <a:lnR>
                      <a:noFill/>
                    </a:lnR>
                    <a:lnT>
                      <a:noFill/>
                    </a:lnT>
                    <a:lnB>
                      <a:noFill/>
                    </a:lnB>
                    <a:solidFill>
                      <a:srgbClr val="FFFFFF"/>
                    </a:solidFill>
                  </a:tcPr>
                </a:tc>
                <a:tc gridSpan="3">
                  <a:txBody>
                    <a:bodyPr/>
                    <a:lstStyle/>
                    <a:p>
                      <a:pPr algn="ctr" fontAlgn="b"/>
                      <a:r>
                        <a:rPr lang="en-US" sz="1100" b="0" i="0" u="none" strike="noStrike">
                          <a:solidFill>
                            <a:srgbClr val="595959"/>
                          </a:solidFill>
                          <a:effectLst/>
                          <a:latin typeface="Calibri" panose="020F0502020204030204" pitchFamily="34" charset="0"/>
                        </a:rPr>
                        <a:t>sig</a:t>
                      </a:r>
                    </a:p>
                  </a:txBody>
                  <a:tcPr marL="7620" marR="7620" marT="762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99885">
                <a:tc>
                  <a:txBody>
                    <a:bodyPr/>
                    <a:lstStyle/>
                    <a:p>
                      <a:pPr algn="l" fontAlgn="ctr"/>
                      <a:r>
                        <a:rPr lang="en-US" sz="1100" b="0" i="0" u="none" strike="noStrike">
                          <a:solidFill>
                            <a:srgbClr val="595959"/>
                          </a:solidFill>
                          <a:effectLst/>
                          <a:latin typeface="Calibri" panose="020F0502020204030204" pitchFamily="34" charset="0"/>
                        </a:rPr>
                        <a:t>CMOs vs Independent Charter Schools §</a:t>
                      </a:r>
                    </a:p>
                  </a:txBody>
                  <a:tcPr marR="7620" marT="7620" marB="0" anchor="ctr">
                    <a:lnL>
                      <a:noFill/>
                    </a:lnL>
                    <a:lnR>
                      <a:noFill/>
                    </a:lnR>
                    <a:lnT>
                      <a:noFill/>
                    </a:lnT>
                    <a:lnB>
                      <a:noFill/>
                    </a:lnB>
                    <a:solidFill>
                      <a:srgbClr val="F5FBFD"/>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5FBFD"/>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5FBFD"/>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5FBFD"/>
                    </a:solidFill>
                  </a:tcPr>
                </a:tc>
                <a:extLst>
                  <a:ext uri="{0D108BD9-81ED-4DB2-BD59-A6C34878D82A}">
                    <a16:rowId xmlns:a16="http://schemas.microsoft.com/office/drawing/2014/main" val="10005"/>
                  </a:ext>
                </a:extLst>
              </a:tr>
              <a:tr h="191556">
                <a:tc>
                  <a:txBody>
                    <a:bodyPr/>
                    <a:lstStyle/>
                    <a:p>
                      <a:pPr algn="ctr" fontAlgn="b"/>
                      <a:r>
                        <a:rPr lang="en-US" sz="1100" b="1"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199885">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FFFFF"/>
                    </a:solidFill>
                  </a:tcPr>
                </a:tc>
                <a:extLst>
                  <a:ext uri="{0D108BD9-81ED-4DB2-BD59-A6C34878D82A}">
                    <a16:rowId xmlns:a16="http://schemas.microsoft.com/office/drawing/2014/main" val="10007"/>
                  </a:ext>
                </a:extLst>
              </a:tr>
              <a:tr h="199885">
                <a:tc>
                  <a:txBody>
                    <a:bodyPr/>
                    <a:lstStyle/>
                    <a:p>
                      <a:pPr algn="l" fontAlgn="b"/>
                      <a:r>
                        <a:rPr lang="en-US" sz="1100" b="1" i="0" u="none" strike="noStrike">
                          <a:solidFill>
                            <a:srgbClr val="595959"/>
                          </a:solidFill>
                          <a:effectLst/>
                          <a:latin typeface="Calibri" panose="020F0502020204030204" pitchFamily="34" charset="0"/>
                        </a:rPr>
                        <a:t>Math</a:t>
                      </a:r>
                    </a:p>
                  </a:txBody>
                  <a:tcPr marL="7620" marR="7620" marT="762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199885">
                <a:tc>
                  <a:txBody>
                    <a:bodyPr/>
                    <a:lstStyle/>
                    <a:p>
                      <a:pPr algn="l" fontAlgn="ctr"/>
                      <a:r>
                        <a:rPr lang="en-US" sz="1100" b="0" i="0" u="none" strike="noStrike" dirty="0">
                          <a:solidFill>
                            <a:srgbClr val="595959"/>
                          </a:solidFill>
                          <a:effectLst/>
                          <a:latin typeface="Calibri" panose="020F0502020204030204" pitchFamily="34" charset="0"/>
                        </a:rPr>
                        <a:t>CMOs vs Independent Charter Schools §</a:t>
                      </a:r>
                    </a:p>
                  </a:txBody>
                  <a:tcPr marR="7620" marT="7620" marB="0" anchor="ctr">
                    <a:lnL>
                      <a:noFill/>
                    </a:lnL>
                    <a:lnR>
                      <a:noFill/>
                    </a:lnR>
                    <a:lnT>
                      <a:noFill/>
                    </a:lnT>
                    <a:lnB>
                      <a:noFill/>
                    </a:lnB>
                    <a:solidFill>
                      <a:srgbClr val="F5FBFD"/>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5FBFD"/>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5FBFD"/>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5FBFD"/>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9154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0000000-0008-0000-0C00-000003000000}"/>
              </a:ext>
            </a:extLst>
          </p:cNvPr>
          <p:cNvGraphicFramePr>
            <a:graphicFrameLocks/>
          </p:cNvGraphicFramePr>
          <p:nvPr>
            <p:extLst>
              <p:ext uri="{D42A27DB-BD31-4B8C-83A1-F6EECF244321}">
                <p14:modId xmlns:p14="http://schemas.microsoft.com/office/powerpoint/2010/main" val="2223405593"/>
              </p:ext>
            </p:extLst>
          </p:nvPr>
        </p:nvGraphicFramePr>
        <p:xfrm>
          <a:off x="584200" y="1397000"/>
          <a:ext cx="111125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6D8815F-888E-7E44-BF33-5E7D6EC0F2C1}"/>
              </a:ext>
            </a:extLst>
          </p:cNvPr>
          <p:cNvSpPr>
            <a:spLocks noGrp="1"/>
          </p:cNvSpPr>
          <p:nvPr>
            <p:ph type="body" sz="quarter" idx="10"/>
          </p:nvPr>
        </p:nvSpPr>
        <p:spPr>
          <a:xfrm>
            <a:off x="397" y="374692"/>
            <a:ext cx="11734007" cy="561038"/>
          </a:xfrm>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School-Level Performance by Sector</a:t>
            </a:r>
          </a:p>
        </p:txBody>
      </p:sp>
      <p:sp>
        <p:nvSpPr>
          <p:cNvPr id="11" name="Text Placeholder 10">
            <a:extLst>
              <a:ext uri="{FF2B5EF4-FFF2-40B4-BE49-F238E27FC236}">
                <a16:creationId xmlns:a16="http://schemas.microsoft.com/office/drawing/2014/main" id="{D95D2402-8919-BC4E-A182-F7C7F189815E}"/>
              </a:ext>
            </a:extLst>
          </p:cNvPr>
          <p:cNvSpPr>
            <a:spLocks noGrp="1"/>
          </p:cNvSpPr>
          <p:nvPr>
            <p:ph type="body" sz="quarter" idx="11"/>
          </p:nvPr>
        </p:nvSpPr>
        <p:spPr>
          <a:xfrm>
            <a:off x="457597" y="864483"/>
            <a:ext cx="11276807" cy="553998"/>
          </a:xfrm>
        </p:spPr>
        <p:txBody>
          <a:bodyPr/>
          <a:lstStyle/>
          <a:p>
            <a:r>
              <a:rPr lang="en-US" dirty="0"/>
              <a:t>&gt; Reading</a:t>
            </a:r>
          </a:p>
        </p:txBody>
      </p:sp>
      <p:sp>
        <p:nvSpPr>
          <p:cNvPr id="6"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830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0000000-0008-0000-0C00-000004000000}"/>
              </a:ext>
            </a:extLst>
          </p:cNvPr>
          <p:cNvGraphicFramePr>
            <a:graphicFrameLocks/>
          </p:cNvGraphicFramePr>
          <p:nvPr>
            <p:extLst>
              <p:ext uri="{D42A27DB-BD31-4B8C-83A1-F6EECF244321}">
                <p14:modId xmlns:p14="http://schemas.microsoft.com/office/powerpoint/2010/main" val="3585248099"/>
              </p:ext>
            </p:extLst>
          </p:nvPr>
        </p:nvGraphicFramePr>
        <p:xfrm>
          <a:off x="584200" y="1397000"/>
          <a:ext cx="111125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6D8815F-888E-7E44-BF33-5E7D6EC0F2C1}"/>
              </a:ext>
            </a:extLst>
          </p:cNvPr>
          <p:cNvSpPr>
            <a:spLocks noGrp="1"/>
          </p:cNvSpPr>
          <p:nvPr>
            <p:ph type="body" sz="quarter" idx="10"/>
          </p:nvPr>
        </p:nvSpPr>
        <p:spPr>
          <a:xfrm>
            <a:off x="397" y="374692"/>
            <a:ext cx="11734007" cy="561038"/>
          </a:xfrm>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School-Level Performance by Sector</a:t>
            </a:r>
          </a:p>
        </p:txBody>
      </p:sp>
      <p:sp>
        <p:nvSpPr>
          <p:cNvPr id="11" name="Text Placeholder 10">
            <a:extLst>
              <a:ext uri="{FF2B5EF4-FFF2-40B4-BE49-F238E27FC236}">
                <a16:creationId xmlns:a16="http://schemas.microsoft.com/office/drawing/2014/main" id="{D95D2402-8919-BC4E-A182-F7C7F189815E}"/>
              </a:ext>
            </a:extLst>
          </p:cNvPr>
          <p:cNvSpPr>
            <a:spLocks noGrp="1"/>
          </p:cNvSpPr>
          <p:nvPr>
            <p:ph type="body" sz="quarter" idx="11"/>
          </p:nvPr>
        </p:nvSpPr>
        <p:spPr/>
        <p:txBody>
          <a:bodyPr/>
          <a:lstStyle/>
          <a:p>
            <a:r>
              <a:rPr lang="en-US" dirty="0"/>
              <a:t>&gt;Math</a:t>
            </a:r>
          </a:p>
        </p:txBody>
      </p:sp>
      <p:sp>
        <p:nvSpPr>
          <p:cNvPr id="5"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23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0D00-000003000000}"/>
              </a:ext>
            </a:extLst>
          </p:cNvPr>
          <p:cNvGraphicFramePr>
            <a:graphicFrameLocks/>
          </p:cNvGraphicFramePr>
          <p:nvPr>
            <p:extLst>
              <p:ext uri="{D42A27DB-BD31-4B8C-83A1-F6EECF244321}">
                <p14:modId xmlns:p14="http://schemas.microsoft.com/office/powerpoint/2010/main" val="3857570040"/>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ADDB8BE8-E16A-694C-9035-D12F050382C0}"/>
              </a:ext>
            </a:extLst>
          </p:cNvPr>
          <p:cNvSpPr>
            <a:spLocks noGrp="1"/>
          </p:cNvSpPr>
          <p:nvPr>
            <p:ph type="body" sz="quarter" idx="31"/>
          </p:nvPr>
        </p:nvSpPr>
        <p:spPr>
          <a:xfrm>
            <a:off x="8593328" y="1701800"/>
            <a:ext cx="3127248" cy="646216"/>
          </a:xfrm>
        </p:spPr>
        <p:txBody>
          <a:bodyPr anchor="t" anchorCtr="0"/>
          <a:lstStyle/>
          <a:p>
            <a:r>
              <a:rPr lang="en-US" dirty="0"/>
              <a:t>Learning Gains for All Fort Worth Black Students Compared to the Average Learning Gains of Black Students Statewide, by Subject</a:t>
            </a:r>
          </a:p>
        </p:txBody>
      </p:sp>
      <p:sp>
        <p:nvSpPr>
          <p:cNvPr id="3" name="Text Placeholder 2">
            <a:extLst>
              <a:ext uri="{FF2B5EF4-FFF2-40B4-BE49-F238E27FC236}">
                <a16:creationId xmlns:a16="http://schemas.microsoft.com/office/drawing/2014/main" id="{748D6598-9A55-944C-9592-3FA5397A7052}"/>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4" name="Text Placeholder 3">
            <a:extLst>
              <a:ext uri="{FF2B5EF4-FFF2-40B4-BE49-F238E27FC236}">
                <a16:creationId xmlns:a16="http://schemas.microsoft.com/office/drawing/2014/main" id="{EF543D5B-9991-E545-9DC9-9DF451595610}"/>
              </a:ext>
            </a:extLst>
          </p:cNvPr>
          <p:cNvSpPr>
            <a:spLocks noGrp="1"/>
          </p:cNvSpPr>
          <p:nvPr>
            <p:ph type="body" sz="quarter" idx="33"/>
          </p:nvPr>
        </p:nvSpPr>
        <p:spPr>
          <a:xfrm>
            <a:off x="8458200" y="5831432"/>
            <a:ext cx="183426" cy="182767"/>
          </a:xfrm>
        </p:spPr>
        <p:txBody>
          <a:bodyPr/>
          <a:lstStyle/>
          <a:p>
            <a:endParaRPr lang="en-US" dirty="0"/>
          </a:p>
        </p:txBody>
      </p:sp>
      <p:sp>
        <p:nvSpPr>
          <p:cNvPr id="5" name="Text Placeholder 4">
            <a:extLst>
              <a:ext uri="{FF2B5EF4-FFF2-40B4-BE49-F238E27FC236}">
                <a16:creationId xmlns:a16="http://schemas.microsoft.com/office/drawing/2014/main" id="{E85AEC3B-786E-6644-9B06-324B1A1FFAB7}"/>
              </a:ext>
            </a:extLst>
          </p:cNvPr>
          <p:cNvSpPr>
            <a:spLocks noGrp="1"/>
          </p:cNvSpPr>
          <p:nvPr>
            <p:ph type="body" sz="quarter" idx="34"/>
          </p:nvPr>
        </p:nvSpPr>
        <p:spPr>
          <a:xfrm>
            <a:off x="1723339" y="6477000"/>
            <a:ext cx="858118" cy="179553"/>
          </a:xfrm>
        </p:spPr>
        <p:txBody>
          <a:bodyPr/>
          <a:lstStyle/>
          <a:p>
            <a:r>
              <a:rPr lang="en-US" dirty="0"/>
              <a:t>reading</a:t>
            </a:r>
          </a:p>
        </p:txBody>
      </p:sp>
      <p:sp>
        <p:nvSpPr>
          <p:cNvPr id="6" name="Text Placeholder 5">
            <a:extLst>
              <a:ext uri="{FF2B5EF4-FFF2-40B4-BE49-F238E27FC236}">
                <a16:creationId xmlns:a16="http://schemas.microsoft.com/office/drawing/2014/main" id="{F753829A-3481-7948-83AF-81A8A5A3E57B}"/>
              </a:ext>
            </a:extLst>
          </p:cNvPr>
          <p:cNvSpPr>
            <a:spLocks noGrp="1"/>
          </p:cNvSpPr>
          <p:nvPr>
            <p:ph type="body" sz="quarter" idx="35"/>
          </p:nvPr>
        </p:nvSpPr>
        <p:spPr>
          <a:xfrm>
            <a:off x="2796182" y="6477000"/>
            <a:ext cx="858118" cy="179553"/>
          </a:xfrm>
        </p:spPr>
        <p:txBody>
          <a:bodyPr/>
          <a:lstStyle/>
          <a:p>
            <a:r>
              <a:rPr lang="en-US" dirty="0"/>
              <a:t>math</a:t>
            </a:r>
          </a:p>
        </p:txBody>
      </p:sp>
      <p:sp>
        <p:nvSpPr>
          <p:cNvPr id="7" name="Text Placeholder 6">
            <a:extLst>
              <a:ext uri="{FF2B5EF4-FFF2-40B4-BE49-F238E27FC236}">
                <a16:creationId xmlns:a16="http://schemas.microsoft.com/office/drawing/2014/main" id="{073F3F31-3554-8E4E-8403-BDA9E1E0AC1D}"/>
              </a:ext>
            </a:extLst>
          </p:cNvPr>
          <p:cNvSpPr>
            <a:spLocks noGrp="1"/>
          </p:cNvSpPr>
          <p:nvPr>
            <p:ph type="body" sz="quarter" idx="36"/>
          </p:nvPr>
        </p:nvSpPr>
        <p:spPr>
          <a:xfrm>
            <a:off x="1587500" y="6477000"/>
            <a:ext cx="197993" cy="197980"/>
          </a:xfrm>
        </p:spPr>
        <p:txBody>
          <a:bodyPr/>
          <a:lstStyle/>
          <a:p>
            <a:endParaRPr lang="en-US"/>
          </a:p>
        </p:txBody>
      </p:sp>
      <p:sp>
        <p:nvSpPr>
          <p:cNvPr id="8" name="Text Placeholder 7">
            <a:extLst>
              <a:ext uri="{FF2B5EF4-FFF2-40B4-BE49-F238E27FC236}">
                <a16:creationId xmlns:a16="http://schemas.microsoft.com/office/drawing/2014/main" id="{1BCC5C4C-3882-2F46-8F81-DB17E39EF0EB}"/>
              </a:ext>
            </a:extLst>
          </p:cNvPr>
          <p:cNvSpPr>
            <a:spLocks noGrp="1"/>
          </p:cNvSpPr>
          <p:nvPr>
            <p:ph type="body" sz="quarter" idx="37"/>
          </p:nvPr>
        </p:nvSpPr>
        <p:spPr>
          <a:xfrm>
            <a:off x="2654300" y="6477000"/>
            <a:ext cx="197993" cy="197980"/>
          </a:xfrm>
        </p:spPr>
        <p:txBody>
          <a:bodyPr/>
          <a:lstStyle/>
          <a:p>
            <a:endParaRPr lang="en-US"/>
          </a:p>
        </p:txBody>
      </p:sp>
      <p:sp>
        <p:nvSpPr>
          <p:cNvPr id="10" name="Text Placeholder 9">
            <a:extLst>
              <a:ext uri="{FF2B5EF4-FFF2-40B4-BE49-F238E27FC236}">
                <a16:creationId xmlns:a16="http://schemas.microsoft.com/office/drawing/2014/main" id="{2F217557-6868-1F4F-95D4-8E92750840FE}"/>
              </a:ext>
            </a:extLst>
          </p:cNvPr>
          <p:cNvSpPr>
            <a:spLocks noGrp="1"/>
          </p:cNvSpPr>
          <p:nvPr>
            <p:ph type="body" sz="quarter" idx="10"/>
          </p:nvPr>
        </p:nvSpPr>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Student Subgroup Analysis</a:t>
            </a:r>
          </a:p>
        </p:txBody>
      </p:sp>
      <p:sp>
        <p:nvSpPr>
          <p:cNvPr id="11" name="Text Placeholder 10">
            <a:extLst>
              <a:ext uri="{FF2B5EF4-FFF2-40B4-BE49-F238E27FC236}">
                <a16:creationId xmlns:a16="http://schemas.microsoft.com/office/drawing/2014/main" id="{52BABEFE-1082-3841-A3D1-B34A79CF3EC9}"/>
              </a:ext>
            </a:extLst>
          </p:cNvPr>
          <p:cNvSpPr>
            <a:spLocks noGrp="1"/>
          </p:cNvSpPr>
          <p:nvPr>
            <p:ph type="body" sz="quarter" idx="11"/>
          </p:nvPr>
        </p:nvSpPr>
        <p:spPr>
          <a:xfrm>
            <a:off x="457597" y="864483"/>
            <a:ext cx="11276807" cy="553998"/>
          </a:xfrm>
        </p:spPr>
        <p:txBody>
          <a:bodyPr/>
          <a:lstStyle/>
          <a:p>
            <a:r>
              <a:rPr lang="en-US" dirty="0"/>
              <a:t>&gt; Black Students</a:t>
            </a:r>
          </a:p>
        </p:txBody>
      </p:sp>
      <p:sp>
        <p:nvSpPr>
          <p:cNvPr id="12" name="Text Placeholder 11">
            <a:extLst>
              <a:ext uri="{FF2B5EF4-FFF2-40B4-BE49-F238E27FC236}">
                <a16:creationId xmlns:a16="http://schemas.microsoft.com/office/drawing/2014/main" id="{876B2735-335F-E643-8AD0-6A25DAC0E2F6}"/>
              </a:ext>
            </a:extLst>
          </p:cNvPr>
          <p:cNvSpPr>
            <a:spLocks noGrp="1"/>
          </p:cNvSpPr>
          <p:nvPr>
            <p:ph type="body" sz="quarter" idx="39"/>
          </p:nvPr>
        </p:nvSpPr>
        <p:spPr>
          <a:xfrm>
            <a:off x="457597" y="1390040"/>
            <a:ext cx="11276807" cy="323165"/>
          </a:xfrm>
        </p:spPr>
        <p:txBody>
          <a:bodyPr/>
          <a:lstStyle/>
          <a:p>
            <a:r>
              <a:rPr lang="en-US" dirty="0"/>
              <a:t>ALL VS. STATE</a:t>
            </a:r>
          </a:p>
        </p:txBody>
      </p:sp>
      <p:sp>
        <p:nvSpPr>
          <p:cNvPr id="14"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528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1000-000006000000}"/>
              </a:ext>
            </a:extLst>
          </p:cNvPr>
          <p:cNvGraphicFramePr>
            <a:graphicFrameLocks/>
          </p:cNvGraphicFramePr>
          <p:nvPr>
            <p:extLst>
              <p:ext uri="{D42A27DB-BD31-4B8C-83A1-F6EECF244321}">
                <p14:modId xmlns:p14="http://schemas.microsoft.com/office/powerpoint/2010/main" val="4038119098"/>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DAD4C54E-A8CA-644A-8DB3-AF4F3BD8B549}"/>
              </a:ext>
            </a:extLst>
          </p:cNvPr>
          <p:cNvSpPr>
            <a:spLocks noGrp="1"/>
          </p:cNvSpPr>
          <p:nvPr>
            <p:ph type="body" sz="quarter" idx="31"/>
          </p:nvPr>
        </p:nvSpPr>
        <p:spPr>
          <a:xfrm>
            <a:off x="8458200" y="1701800"/>
            <a:ext cx="3262376" cy="646216"/>
          </a:xfrm>
        </p:spPr>
        <p:txBody>
          <a:bodyPr anchor="t" anchorCtr="0"/>
          <a:lstStyle/>
          <a:p>
            <a:r>
              <a:rPr lang="en-US" dirty="0"/>
              <a:t>Learning Gains for Black Students in Fort Worth Charter Schools and Black  Students in Fort Worth District Schools Compared to the Average Learning Gains of Black Students Statewide, by Subject</a:t>
            </a:r>
          </a:p>
        </p:txBody>
      </p:sp>
      <p:sp>
        <p:nvSpPr>
          <p:cNvPr id="3" name="Text Placeholder 2">
            <a:extLst>
              <a:ext uri="{FF2B5EF4-FFF2-40B4-BE49-F238E27FC236}">
                <a16:creationId xmlns:a16="http://schemas.microsoft.com/office/drawing/2014/main" id="{67C45FF9-3F61-EA49-86E2-D06C0053DD86}"/>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4" name="Text Placeholder 3">
            <a:extLst>
              <a:ext uri="{FF2B5EF4-FFF2-40B4-BE49-F238E27FC236}">
                <a16:creationId xmlns:a16="http://schemas.microsoft.com/office/drawing/2014/main" id="{7CA18746-395B-5540-93B4-3E842975EF4C}"/>
              </a:ext>
            </a:extLst>
          </p:cNvPr>
          <p:cNvSpPr>
            <a:spLocks noGrp="1"/>
          </p:cNvSpPr>
          <p:nvPr>
            <p:ph type="body" sz="quarter" idx="33"/>
          </p:nvPr>
        </p:nvSpPr>
        <p:spPr>
          <a:xfrm>
            <a:off x="8458200" y="5831432"/>
            <a:ext cx="183426" cy="182767"/>
          </a:xfrm>
        </p:spPr>
        <p:txBody>
          <a:bodyPr/>
          <a:lstStyle/>
          <a:p>
            <a:endParaRPr lang="en-US"/>
          </a:p>
        </p:txBody>
      </p:sp>
      <p:sp>
        <p:nvSpPr>
          <p:cNvPr id="5" name="Text Placeholder 4">
            <a:extLst>
              <a:ext uri="{FF2B5EF4-FFF2-40B4-BE49-F238E27FC236}">
                <a16:creationId xmlns:a16="http://schemas.microsoft.com/office/drawing/2014/main" id="{5AC9F43E-6251-634E-A8BE-B18C71272F8A}"/>
              </a:ext>
            </a:extLst>
          </p:cNvPr>
          <p:cNvSpPr>
            <a:spLocks noGrp="1"/>
          </p:cNvSpPr>
          <p:nvPr>
            <p:ph type="body" sz="quarter" idx="34"/>
          </p:nvPr>
        </p:nvSpPr>
        <p:spPr>
          <a:xfrm>
            <a:off x="1723339" y="6477000"/>
            <a:ext cx="858118" cy="179553"/>
          </a:xfrm>
        </p:spPr>
        <p:txBody>
          <a:bodyPr/>
          <a:lstStyle/>
          <a:p>
            <a:r>
              <a:rPr lang="en-US" dirty="0"/>
              <a:t>reading</a:t>
            </a:r>
          </a:p>
        </p:txBody>
      </p:sp>
      <p:sp>
        <p:nvSpPr>
          <p:cNvPr id="6" name="Text Placeholder 5">
            <a:extLst>
              <a:ext uri="{FF2B5EF4-FFF2-40B4-BE49-F238E27FC236}">
                <a16:creationId xmlns:a16="http://schemas.microsoft.com/office/drawing/2014/main" id="{511E6135-733B-2C47-86DB-AAF6A95A93DC}"/>
              </a:ext>
            </a:extLst>
          </p:cNvPr>
          <p:cNvSpPr>
            <a:spLocks noGrp="1"/>
          </p:cNvSpPr>
          <p:nvPr>
            <p:ph type="body" sz="quarter" idx="35"/>
          </p:nvPr>
        </p:nvSpPr>
        <p:spPr>
          <a:xfrm>
            <a:off x="2796182" y="6477000"/>
            <a:ext cx="858118" cy="179553"/>
          </a:xfrm>
        </p:spPr>
        <p:txBody>
          <a:bodyPr/>
          <a:lstStyle/>
          <a:p>
            <a:r>
              <a:rPr lang="en-US" dirty="0"/>
              <a:t>math</a:t>
            </a:r>
          </a:p>
        </p:txBody>
      </p:sp>
      <p:sp>
        <p:nvSpPr>
          <p:cNvPr id="7" name="Text Placeholder 6">
            <a:extLst>
              <a:ext uri="{FF2B5EF4-FFF2-40B4-BE49-F238E27FC236}">
                <a16:creationId xmlns:a16="http://schemas.microsoft.com/office/drawing/2014/main" id="{D0869F8F-CAE4-AE45-8DA9-5DA02321AD54}"/>
              </a:ext>
            </a:extLst>
          </p:cNvPr>
          <p:cNvSpPr>
            <a:spLocks noGrp="1"/>
          </p:cNvSpPr>
          <p:nvPr>
            <p:ph type="body" sz="quarter" idx="36"/>
          </p:nvPr>
        </p:nvSpPr>
        <p:spPr>
          <a:xfrm>
            <a:off x="1587500" y="6477000"/>
            <a:ext cx="197993" cy="197980"/>
          </a:xfrm>
        </p:spPr>
        <p:txBody>
          <a:bodyPr/>
          <a:lstStyle/>
          <a:p>
            <a:endParaRPr lang="en-US"/>
          </a:p>
        </p:txBody>
      </p:sp>
      <p:sp>
        <p:nvSpPr>
          <p:cNvPr id="8" name="Text Placeholder 7">
            <a:extLst>
              <a:ext uri="{FF2B5EF4-FFF2-40B4-BE49-F238E27FC236}">
                <a16:creationId xmlns:a16="http://schemas.microsoft.com/office/drawing/2014/main" id="{DB8B4AC7-FE7B-7642-8C4E-F4779D3E65C9}"/>
              </a:ext>
            </a:extLst>
          </p:cNvPr>
          <p:cNvSpPr>
            <a:spLocks noGrp="1"/>
          </p:cNvSpPr>
          <p:nvPr>
            <p:ph type="body" sz="quarter" idx="37"/>
          </p:nvPr>
        </p:nvSpPr>
        <p:spPr>
          <a:xfrm>
            <a:off x="2654300" y="6477000"/>
            <a:ext cx="197993" cy="197980"/>
          </a:xfrm>
        </p:spPr>
        <p:txBody>
          <a:bodyPr/>
          <a:lstStyle/>
          <a:p>
            <a:endParaRPr lang="en-US"/>
          </a:p>
        </p:txBody>
      </p:sp>
      <p:sp>
        <p:nvSpPr>
          <p:cNvPr id="10" name="Text Placeholder 9">
            <a:extLst>
              <a:ext uri="{FF2B5EF4-FFF2-40B4-BE49-F238E27FC236}">
                <a16:creationId xmlns:a16="http://schemas.microsoft.com/office/drawing/2014/main" id="{A7ED907D-81A6-9D45-9097-1F63369EE93F}"/>
              </a:ext>
            </a:extLst>
          </p:cNvPr>
          <p:cNvSpPr>
            <a:spLocks noGrp="1"/>
          </p:cNvSpPr>
          <p:nvPr>
            <p:ph type="body" sz="quarter" idx="10"/>
          </p:nvPr>
        </p:nvSpPr>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Student Subgroup Analysis</a:t>
            </a:r>
          </a:p>
        </p:txBody>
      </p:sp>
      <p:sp>
        <p:nvSpPr>
          <p:cNvPr id="11" name="Text Placeholder 10">
            <a:extLst>
              <a:ext uri="{FF2B5EF4-FFF2-40B4-BE49-F238E27FC236}">
                <a16:creationId xmlns:a16="http://schemas.microsoft.com/office/drawing/2014/main" id="{A38FA68D-8059-B44A-B9ED-7ED79CA5C3E7}"/>
              </a:ext>
            </a:extLst>
          </p:cNvPr>
          <p:cNvSpPr>
            <a:spLocks noGrp="1"/>
          </p:cNvSpPr>
          <p:nvPr>
            <p:ph type="body" sz="quarter" idx="11"/>
          </p:nvPr>
        </p:nvSpPr>
        <p:spPr>
          <a:xfrm>
            <a:off x="457597" y="864483"/>
            <a:ext cx="11276807" cy="553998"/>
          </a:xfrm>
        </p:spPr>
        <p:txBody>
          <a:bodyPr/>
          <a:lstStyle/>
          <a:p>
            <a:r>
              <a:rPr lang="en-US" dirty="0"/>
              <a:t>&gt; Black Students</a:t>
            </a:r>
          </a:p>
        </p:txBody>
      </p:sp>
      <p:sp>
        <p:nvSpPr>
          <p:cNvPr id="12" name="Text Placeholder 11">
            <a:extLst>
              <a:ext uri="{FF2B5EF4-FFF2-40B4-BE49-F238E27FC236}">
                <a16:creationId xmlns:a16="http://schemas.microsoft.com/office/drawing/2014/main" id="{F9E5DBBF-2490-B640-A90E-19D4D7D2F305}"/>
              </a:ext>
            </a:extLst>
          </p:cNvPr>
          <p:cNvSpPr>
            <a:spLocks noGrp="1"/>
          </p:cNvSpPr>
          <p:nvPr>
            <p:ph type="body" sz="quarter" idx="39"/>
          </p:nvPr>
        </p:nvSpPr>
        <p:spPr>
          <a:xfrm>
            <a:off x="457597" y="1390040"/>
            <a:ext cx="11276807" cy="323165"/>
          </a:xfrm>
        </p:spPr>
        <p:txBody>
          <a:bodyPr/>
          <a:lstStyle/>
          <a:p>
            <a:r>
              <a:rPr lang="en-US" dirty="0"/>
              <a:t>VS. STATE BY SECTOR &amp; COMPARISON WITHIN FORT WORTH</a:t>
            </a:r>
          </a:p>
        </p:txBody>
      </p:sp>
      <p:sp>
        <p:nvSpPr>
          <p:cNvPr id="14"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8445499" y="2794000"/>
            <a:ext cx="3238500" cy="2235593"/>
          </a:xfrm>
          <a:prstGeom prst="rect">
            <a:avLst/>
          </a:prstGeom>
        </p:spPr>
      </p:pic>
    </p:spTree>
    <p:extLst>
      <p:ext uri="{BB962C8B-B14F-4D97-AF65-F5344CB8AC3E}">
        <p14:creationId xmlns:p14="http://schemas.microsoft.com/office/powerpoint/2010/main" val="1362794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0E00-000003000000}"/>
              </a:ext>
            </a:extLst>
          </p:cNvPr>
          <p:cNvGraphicFramePr>
            <a:graphicFrameLocks/>
          </p:cNvGraphicFramePr>
          <p:nvPr>
            <p:extLst>
              <p:ext uri="{D42A27DB-BD31-4B8C-83A1-F6EECF244321}">
                <p14:modId xmlns:p14="http://schemas.microsoft.com/office/powerpoint/2010/main" val="1624629565"/>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DAD4C54E-A8CA-644A-8DB3-AF4F3BD8B549}"/>
              </a:ext>
            </a:extLst>
          </p:cNvPr>
          <p:cNvSpPr>
            <a:spLocks noGrp="1"/>
          </p:cNvSpPr>
          <p:nvPr>
            <p:ph type="body" sz="quarter" idx="31"/>
          </p:nvPr>
        </p:nvSpPr>
        <p:spPr>
          <a:xfrm>
            <a:off x="8593328" y="1701800"/>
            <a:ext cx="3127248" cy="646216"/>
          </a:xfrm>
        </p:spPr>
        <p:txBody>
          <a:bodyPr anchor="t" anchorCtr="0"/>
          <a:lstStyle/>
          <a:p>
            <a:r>
              <a:rPr lang="en-US" dirty="0"/>
              <a:t>Learning Gains for All Fort Worth Hispanic Students Compared to the Average Learning Gains of Hispanic Students Statewide, by Subject</a:t>
            </a:r>
          </a:p>
        </p:txBody>
      </p:sp>
      <p:sp>
        <p:nvSpPr>
          <p:cNvPr id="3" name="Text Placeholder 2">
            <a:extLst>
              <a:ext uri="{FF2B5EF4-FFF2-40B4-BE49-F238E27FC236}">
                <a16:creationId xmlns:a16="http://schemas.microsoft.com/office/drawing/2014/main" id="{67C45FF9-3F61-EA49-86E2-D06C0053DD86}"/>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4" name="Text Placeholder 3">
            <a:extLst>
              <a:ext uri="{FF2B5EF4-FFF2-40B4-BE49-F238E27FC236}">
                <a16:creationId xmlns:a16="http://schemas.microsoft.com/office/drawing/2014/main" id="{7CA18746-395B-5540-93B4-3E842975EF4C}"/>
              </a:ext>
            </a:extLst>
          </p:cNvPr>
          <p:cNvSpPr>
            <a:spLocks noGrp="1"/>
          </p:cNvSpPr>
          <p:nvPr>
            <p:ph type="body" sz="quarter" idx="33"/>
          </p:nvPr>
        </p:nvSpPr>
        <p:spPr>
          <a:xfrm>
            <a:off x="8458200" y="5831432"/>
            <a:ext cx="183426" cy="182767"/>
          </a:xfrm>
        </p:spPr>
        <p:txBody>
          <a:bodyPr/>
          <a:lstStyle/>
          <a:p>
            <a:endParaRPr lang="en-US" dirty="0"/>
          </a:p>
        </p:txBody>
      </p:sp>
      <p:sp>
        <p:nvSpPr>
          <p:cNvPr id="5" name="Text Placeholder 4">
            <a:extLst>
              <a:ext uri="{FF2B5EF4-FFF2-40B4-BE49-F238E27FC236}">
                <a16:creationId xmlns:a16="http://schemas.microsoft.com/office/drawing/2014/main" id="{5AC9F43E-6251-634E-A8BE-B18C71272F8A}"/>
              </a:ext>
            </a:extLst>
          </p:cNvPr>
          <p:cNvSpPr>
            <a:spLocks noGrp="1"/>
          </p:cNvSpPr>
          <p:nvPr>
            <p:ph type="body" sz="quarter" idx="34"/>
          </p:nvPr>
        </p:nvSpPr>
        <p:spPr>
          <a:xfrm>
            <a:off x="1723339" y="6477000"/>
            <a:ext cx="858118" cy="179553"/>
          </a:xfrm>
        </p:spPr>
        <p:txBody>
          <a:bodyPr/>
          <a:lstStyle/>
          <a:p>
            <a:r>
              <a:rPr lang="en-US" dirty="0"/>
              <a:t>reading</a:t>
            </a:r>
          </a:p>
        </p:txBody>
      </p:sp>
      <p:sp>
        <p:nvSpPr>
          <p:cNvPr id="6" name="Text Placeholder 5">
            <a:extLst>
              <a:ext uri="{FF2B5EF4-FFF2-40B4-BE49-F238E27FC236}">
                <a16:creationId xmlns:a16="http://schemas.microsoft.com/office/drawing/2014/main" id="{511E6135-733B-2C47-86DB-AAF6A95A93DC}"/>
              </a:ext>
            </a:extLst>
          </p:cNvPr>
          <p:cNvSpPr>
            <a:spLocks noGrp="1"/>
          </p:cNvSpPr>
          <p:nvPr>
            <p:ph type="body" sz="quarter" idx="35"/>
          </p:nvPr>
        </p:nvSpPr>
        <p:spPr>
          <a:xfrm>
            <a:off x="2796182" y="6477000"/>
            <a:ext cx="858118" cy="179553"/>
          </a:xfrm>
        </p:spPr>
        <p:txBody>
          <a:bodyPr/>
          <a:lstStyle/>
          <a:p>
            <a:r>
              <a:rPr lang="en-US" dirty="0"/>
              <a:t>math</a:t>
            </a:r>
          </a:p>
        </p:txBody>
      </p:sp>
      <p:sp>
        <p:nvSpPr>
          <p:cNvPr id="7" name="Text Placeholder 6">
            <a:extLst>
              <a:ext uri="{FF2B5EF4-FFF2-40B4-BE49-F238E27FC236}">
                <a16:creationId xmlns:a16="http://schemas.microsoft.com/office/drawing/2014/main" id="{D0869F8F-CAE4-AE45-8DA9-5DA02321AD54}"/>
              </a:ext>
            </a:extLst>
          </p:cNvPr>
          <p:cNvSpPr>
            <a:spLocks noGrp="1"/>
          </p:cNvSpPr>
          <p:nvPr>
            <p:ph type="body" sz="quarter" idx="36"/>
          </p:nvPr>
        </p:nvSpPr>
        <p:spPr>
          <a:xfrm>
            <a:off x="1587500" y="6477000"/>
            <a:ext cx="197993" cy="197980"/>
          </a:xfrm>
        </p:spPr>
        <p:txBody>
          <a:bodyPr/>
          <a:lstStyle/>
          <a:p>
            <a:endParaRPr lang="en-US"/>
          </a:p>
        </p:txBody>
      </p:sp>
      <p:sp>
        <p:nvSpPr>
          <p:cNvPr id="8" name="Text Placeholder 7">
            <a:extLst>
              <a:ext uri="{FF2B5EF4-FFF2-40B4-BE49-F238E27FC236}">
                <a16:creationId xmlns:a16="http://schemas.microsoft.com/office/drawing/2014/main" id="{DB8B4AC7-FE7B-7642-8C4E-F4779D3E65C9}"/>
              </a:ext>
            </a:extLst>
          </p:cNvPr>
          <p:cNvSpPr>
            <a:spLocks noGrp="1"/>
          </p:cNvSpPr>
          <p:nvPr>
            <p:ph type="body" sz="quarter" idx="37"/>
          </p:nvPr>
        </p:nvSpPr>
        <p:spPr>
          <a:xfrm>
            <a:off x="2654300" y="6477000"/>
            <a:ext cx="197993" cy="197980"/>
          </a:xfrm>
        </p:spPr>
        <p:txBody>
          <a:bodyPr/>
          <a:lstStyle/>
          <a:p>
            <a:endParaRPr lang="en-US"/>
          </a:p>
        </p:txBody>
      </p:sp>
      <p:sp>
        <p:nvSpPr>
          <p:cNvPr id="10" name="Text Placeholder 9">
            <a:extLst>
              <a:ext uri="{FF2B5EF4-FFF2-40B4-BE49-F238E27FC236}">
                <a16:creationId xmlns:a16="http://schemas.microsoft.com/office/drawing/2014/main" id="{A7ED907D-81A6-9D45-9097-1F63369EE93F}"/>
              </a:ext>
            </a:extLst>
          </p:cNvPr>
          <p:cNvSpPr>
            <a:spLocks noGrp="1"/>
          </p:cNvSpPr>
          <p:nvPr>
            <p:ph type="body" sz="quarter" idx="10"/>
          </p:nvPr>
        </p:nvSpPr>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Student Subgroup Analysis</a:t>
            </a:r>
          </a:p>
        </p:txBody>
      </p:sp>
      <p:sp>
        <p:nvSpPr>
          <p:cNvPr id="11" name="Text Placeholder 10">
            <a:extLst>
              <a:ext uri="{FF2B5EF4-FFF2-40B4-BE49-F238E27FC236}">
                <a16:creationId xmlns:a16="http://schemas.microsoft.com/office/drawing/2014/main" id="{A38FA68D-8059-B44A-B9ED-7ED79CA5C3E7}"/>
              </a:ext>
            </a:extLst>
          </p:cNvPr>
          <p:cNvSpPr>
            <a:spLocks noGrp="1"/>
          </p:cNvSpPr>
          <p:nvPr>
            <p:ph type="body" sz="quarter" idx="11"/>
          </p:nvPr>
        </p:nvSpPr>
        <p:spPr>
          <a:xfrm>
            <a:off x="457597" y="864483"/>
            <a:ext cx="11276807" cy="553998"/>
          </a:xfrm>
        </p:spPr>
        <p:txBody>
          <a:bodyPr/>
          <a:lstStyle/>
          <a:p>
            <a:r>
              <a:rPr lang="en-US" dirty="0"/>
              <a:t>&gt; Hispanic Students</a:t>
            </a:r>
          </a:p>
        </p:txBody>
      </p:sp>
      <p:sp>
        <p:nvSpPr>
          <p:cNvPr id="12" name="Text Placeholder 11">
            <a:extLst>
              <a:ext uri="{FF2B5EF4-FFF2-40B4-BE49-F238E27FC236}">
                <a16:creationId xmlns:a16="http://schemas.microsoft.com/office/drawing/2014/main" id="{F9E5DBBF-2490-B640-A90E-19D4D7D2F305}"/>
              </a:ext>
            </a:extLst>
          </p:cNvPr>
          <p:cNvSpPr>
            <a:spLocks noGrp="1"/>
          </p:cNvSpPr>
          <p:nvPr>
            <p:ph type="body" sz="quarter" idx="39"/>
          </p:nvPr>
        </p:nvSpPr>
        <p:spPr>
          <a:xfrm>
            <a:off x="457597" y="1390040"/>
            <a:ext cx="11276807" cy="323165"/>
          </a:xfrm>
        </p:spPr>
        <p:txBody>
          <a:bodyPr/>
          <a:lstStyle/>
          <a:p>
            <a:r>
              <a:rPr lang="en-US" dirty="0"/>
              <a:t>ALL VS. STATE</a:t>
            </a:r>
          </a:p>
        </p:txBody>
      </p:sp>
      <p:sp>
        <p:nvSpPr>
          <p:cNvPr id="14"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082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00000000-0008-0000-0F00-000008000000}"/>
              </a:ext>
            </a:extLst>
          </p:cNvPr>
          <p:cNvGraphicFramePr>
            <a:graphicFrameLocks/>
          </p:cNvGraphicFramePr>
          <p:nvPr>
            <p:extLst>
              <p:ext uri="{D42A27DB-BD31-4B8C-83A1-F6EECF244321}">
                <p14:modId xmlns:p14="http://schemas.microsoft.com/office/powerpoint/2010/main" val="559154925"/>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DAD4C54E-A8CA-644A-8DB3-AF4F3BD8B549}"/>
              </a:ext>
            </a:extLst>
          </p:cNvPr>
          <p:cNvSpPr>
            <a:spLocks noGrp="1"/>
          </p:cNvSpPr>
          <p:nvPr>
            <p:ph type="body" sz="quarter" idx="31"/>
          </p:nvPr>
        </p:nvSpPr>
        <p:spPr>
          <a:xfrm>
            <a:off x="8273653" y="1701800"/>
            <a:ext cx="3446923" cy="646216"/>
          </a:xfrm>
        </p:spPr>
        <p:txBody>
          <a:bodyPr anchor="t" anchorCtr="0"/>
          <a:lstStyle/>
          <a:p>
            <a:r>
              <a:rPr lang="en-US" dirty="0"/>
              <a:t>Learning Gains for Hispanic Students in Fort Worth Charter Schools and Hispanic Students in Fort Worth District Schools Compared to the Average Learning Gains of Hispanic Students Statewide, by Subject</a:t>
            </a:r>
          </a:p>
        </p:txBody>
      </p:sp>
      <p:sp>
        <p:nvSpPr>
          <p:cNvPr id="3" name="Text Placeholder 2">
            <a:extLst>
              <a:ext uri="{FF2B5EF4-FFF2-40B4-BE49-F238E27FC236}">
                <a16:creationId xmlns:a16="http://schemas.microsoft.com/office/drawing/2014/main" id="{67C45FF9-3F61-EA49-86E2-D06C0053DD86}"/>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4" name="Text Placeholder 3">
            <a:extLst>
              <a:ext uri="{FF2B5EF4-FFF2-40B4-BE49-F238E27FC236}">
                <a16:creationId xmlns:a16="http://schemas.microsoft.com/office/drawing/2014/main" id="{7CA18746-395B-5540-93B4-3E842975EF4C}"/>
              </a:ext>
            </a:extLst>
          </p:cNvPr>
          <p:cNvSpPr>
            <a:spLocks noGrp="1"/>
          </p:cNvSpPr>
          <p:nvPr>
            <p:ph type="body" sz="quarter" idx="33"/>
          </p:nvPr>
        </p:nvSpPr>
        <p:spPr>
          <a:xfrm>
            <a:off x="8458200" y="5831432"/>
            <a:ext cx="183426" cy="182767"/>
          </a:xfrm>
        </p:spPr>
        <p:txBody>
          <a:bodyPr/>
          <a:lstStyle/>
          <a:p>
            <a:endParaRPr lang="en-US" dirty="0"/>
          </a:p>
        </p:txBody>
      </p:sp>
      <p:sp>
        <p:nvSpPr>
          <p:cNvPr id="5" name="Text Placeholder 4">
            <a:extLst>
              <a:ext uri="{FF2B5EF4-FFF2-40B4-BE49-F238E27FC236}">
                <a16:creationId xmlns:a16="http://schemas.microsoft.com/office/drawing/2014/main" id="{5AC9F43E-6251-634E-A8BE-B18C71272F8A}"/>
              </a:ext>
            </a:extLst>
          </p:cNvPr>
          <p:cNvSpPr>
            <a:spLocks noGrp="1"/>
          </p:cNvSpPr>
          <p:nvPr>
            <p:ph type="body" sz="quarter" idx="34"/>
          </p:nvPr>
        </p:nvSpPr>
        <p:spPr>
          <a:xfrm>
            <a:off x="1723339" y="6477000"/>
            <a:ext cx="858118" cy="179553"/>
          </a:xfrm>
        </p:spPr>
        <p:txBody>
          <a:bodyPr/>
          <a:lstStyle/>
          <a:p>
            <a:r>
              <a:rPr lang="en-US" dirty="0"/>
              <a:t>reading</a:t>
            </a:r>
          </a:p>
        </p:txBody>
      </p:sp>
      <p:sp>
        <p:nvSpPr>
          <p:cNvPr id="6" name="Text Placeholder 5">
            <a:extLst>
              <a:ext uri="{FF2B5EF4-FFF2-40B4-BE49-F238E27FC236}">
                <a16:creationId xmlns:a16="http://schemas.microsoft.com/office/drawing/2014/main" id="{511E6135-733B-2C47-86DB-AAF6A95A93DC}"/>
              </a:ext>
            </a:extLst>
          </p:cNvPr>
          <p:cNvSpPr>
            <a:spLocks noGrp="1"/>
          </p:cNvSpPr>
          <p:nvPr>
            <p:ph type="body" sz="quarter" idx="35"/>
          </p:nvPr>
        </p:nvSpPr>
        <p:spPr>
          <a:xfrm>
            <a:off x="2796182" y="6477000"/>
            <a:ext cx="858118" cy="179553"/>
          </a:xfrm>
        </p:spPr>
        <p:txBody>
          <a:bodyPr/>
          <a:lstStyle/>
          <a:p>
            <a:r>
              <a:rPr lang="en-US" dirty="0"/>
              <a:t>math</a:t>
            </a:r>
          </a:p>
        </p:txBody>
      </p:sp>
      <p:sp>
        <p:nvSpPr>
          <p:cNvPr id="7" name="Text Placeholder 6">
            <a:extLst>
              <a:ext uri="{FF2B5EF4-FFF2-40B4-BE49-F238E27FC236}">
                <a16:creationId xmlns:a16="http://schemas.microsoft.com/office/drawing/2014/main" id="{D0869F8F-CAE4-AE45-8DA9-5DA02321AD54}"/>
              </a:ext>
            </a:extLst>
          </p:cNvPr>
          <p:cNvSpPr>
            <a:spLocks noGrp="1"/>
          </p:cNvSpPr>
          <p:nvPr>
            <p:ph type="body" sz="quarter" idx="36"/>
          </p:nvPr>
        </p:nvSpPr>
        <p:spPr>
          <a:xfrm>
            <a:off x="1587500" y="6477000"/>
            <a:ext cx="197993" cy="197980"/>
          </a:xfrm>
        </p:spPr>
        <p:txBody>
          <a:bodyPr/>
          <a:lstStyle/>
          <a:p>
            <a:endParaRPr lang="en-US"/>
          </a:p>
        </p:txBody>
      </p:sp>
      <p:sp>
        <p:nvSpPr>
          <p:cNvPr id="8" name="Text Placeholder 7">
            <a:extLst>
              <a:ext uri="{FF2B5EF4-FFF2-40B4-BE49-F238E27FC236}">
                <a16:creationId xmlns:a16="http://schemas.microsoft.com/office/drawing/2014/main" id="{DB8B4AC7-FE7B-7642-8C4E-F4779D3E65C9}"/>
              </a:ext>
            </a:extLst>
          </p:cNvPr>
          <p:cNvSpPr>
            <a:spLocks noGrp="1"/>
          </p:cNvSpPr>
          <p:nvPr>
            <p:ph type="body" sz="quarter" idx="37"/>
          </p:nvPr>
        </p:nvSpPr>
        <p:spPr>
          <a:xfrm>
            <a:off x="2654300" y="6477000"/>
            <a:ext cx="197993" cy="197980"/>
          </a:xfrm>
        </p:spPr>
        <p:txBody>
          <a:bodyPr/>
          <a:lstStyle/>
          <a:p>
            <a:endParaRPr lang="en-US"/>
          </a:p>
        </p:txBody>
      </p:sp>
      <p:sp>
        <p:nvSpPr>
          <p:cNvPr id="10" name="Text Placeholder 9">
            <a:extLst>
              <a:ext uri="{FF2B5EF4-FFF2-40B4-BE49-F238E27FC236}">
                <a16:creationId xmlns:a16="http://schemas.microsoft.com/office/drawing/2014/main" id="{A7ED907D-81A6-9D45-9097-1F63369EE93F}"/>
              </a:ext>
            </a:extLst>
          </p:cNvPr>
          <p:cNvSpPr>
            <a:spLocks noGrp="1"/>
          </p:cNvSpPr>
          <p:nvPr>
            <p:ph type="body" sz="quarter" idx="10"/>
          </p:nvPr>
        </p:nvSpPr>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Student Subgroup Analysis</a:t>
            </a:r>
          </a:p>
        </p:txBody>
      </p:sp>
      <p:sp>
        <p:nvSpPr>
          <p:cNvPr id="11" name="Text Placeholder 10">
            <a:extLst>
              <a:ext uri="{FF2B5EF4-FFF2-40B4-BE49-F238E27FC236}">
                <a16:creationId xmlns:a16="http://schemas.microsoft.com/office/drawing/2014/main" id="{A38FA68D-8059-B44A-B9ED-7ED79CA5C3E7}"/>
              </a:ext>
            </a:extLst>
          </p:cNvPr>
          <p:cNvSpPr>
            <a:spLocks noGrp="1"/>
          </p:cNvSpPr>
          <p:nvPr>
            <p:ph type="body" sz="quarter" idx="11"/>
          </p:nvPr>
        </p:nvSpPr>
        <p:spPr>
          <a:xfrm>
            <a:off x="457597" y="864483"/>
            <a:ext cx="11276807" cy="553998"/>
          </a:xfrm>
        </p:spPr>
        <p:txBody>
          <a:bodyPr/>
          <a:lstStyle/>
          <a:p>
            <a:r>
              <a:rPr lang="en-US" dirty="0"/>
              <a:t>&gt; Hispanic Students</a:t>
            </a:r>
          </a:p>
        </p:txBody>
      </p:sp>
      <p:sp>
        <p:nvSpPr>
          <p:cNvPr id="12" name="Text Placeholder 11">
            <a:extLst>
              <a:ext uri="{FF2B5EF4-FFF2-40B4-BE49-F238E27FC236}">
                <a16:creationId xmlns:a16="http://schemas.microsoft.com/office/drawing/2014/main" id="{F9E5DBBF-2490-B640-A90E-19D4D7D2F305}"/>
              </a:ext>
            </a:extLst>
          </p:cNvPr>
          <p:cNvSpPr>
            <a:spLocks noGrp="1"/>
          </p:cNvSpPr>
          <p:nvPr>
            <p:ph type="body" sz="quarter" idx="39"/>
          </p:nvPr>
        </p:nvSpPr>
        <p:spPr>
          <a:xfrm>
            <a:off x="457597" y="1390040"/>
            <a:ext cx="11276807" cy="323165"/>
          </a:xfrm>
        </p:spPr>
        <p:txBody>
          <a:bodyPr/>
          <a:lstStyle/>
          <a:p>
            <a:r>
              <a:rPr lang="en-US" dirty="0"/>
              <a:t>VS. STATE BY SECTOR &amp; COMPARISON WITHIN FORT WORTH</a:t>
            </a:r>
          </a:p>
        </p:txBody>
      </p:sp>
      <p:sp>
        <p:nvSpPr>
          <p:cNvPr id="14"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8445500" y="2794000"/>
            <a:ext cx="3238500" cy="2340992"/>
          </a:xfrm>
          <a:prstGeom prst="rect">
            <a:avLst/>
          </a:prstGeom>
        </p:spPr>
      </p:pic>
    </p:spTree>
    <p:extLst>
      <p:ext uri="{BB962C8B-B14F-4D97-AF65-F5344CB8AC3E}">
        <p14:creationId xmlns:p14="http://schemas.microsoft.com/office/powerpoint/2010/main" val="2446505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1100-000004000000}"/>
              </a:ext>
            </a:extLst>
          </p:cNvPr>
          <p:cNvGraphicFramePr>
            <a:graphicFrameLocks/>
          </p:cNvGraphicFramePr>
          <p:nvPr>
            <p:extLst>
              <p:ext uri="{D42A27DB-BD31-4B8C-83A1-F6EECF244321}">
                <p14:modId xmlns:p14="http://schemas.microsoft.com/office/powerpoint/2010/main" val="2469235448"/>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DAD4C54E-A8CA-644A-8DB3-AF4F3BD8B549}"/>
              </a:ext>
            </a:extLst>
          </p:cNvPr>
          <p:cNvSpPr>
            <a:spLocks noGrp="1"/>
          </p:cNvSpPr>
          <p:nvPr>
            <p:ph type="body" sz="quarter" idx="31"/>
          </p:nvPr>
        </p:nvSpPr>
        <p:spPr>
          <a:xfrm>
            <a:off x="8593328" y="1701800"/>
            <a:ext cx="3127248" cy="646216"/>
          </a:xfrm>
        </p:spPr>
        <p:txBody>
          <a:bodyPr anchor="t" anchorCtr="0"/>
          <a:lstStyle/>
          <a:p>
            <a:r>
              <a:rPr lang="en-US" dirty="0"/>
              <a:t>Learning Gains for All Fort Worth Students in Poverty Compared to the Average Learning Gains of Students in Poverty Statewide, by Subject</a:t>
            </a:r>
          </a:p>
        </p:txBody>
      </p:sp>
      <p:sp>
        <p:nvSpPr>
          <p:cNvPr id="3" name="Text Placeholder 2">
            <a:extLst>
              <a:ext uri="{FF2B5EF4-FFF2-40B4-BE49-F238E27FC236}">
                <a16:creationId xmlns:a16="http://schemas.microsoft.com/office/drawing/2014/main" id="{67C45FF9-3F61-EA49-86E2-D06C0053DD86}"/>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4" name="Text Placeholder 3">
            <a:extLst>
              <a:ext uri="{FF2B5EF4-FFF2-40B4-BE49-F238E27FC236}">
                <a16:creationId xmlns:a16="http://schemas.microsoft.com/office/drawing/2014/main" id="{7CA18746-395B-5540-93B4-3E842975EF4C}"/>
              </a:ext>
            </a:extLst>
          </p:cNvPr>
          <p:cNvSpPr>
            <a:spLocks noGrp="1"/>
          </p:cNvSpPr>
          <p:nvPr>
            <p:ph type="body" sz="quarter" idx="33"/>
          </p:nvPr>
        </p:nvSpPr>
        <p:spPr>
          <a:xfrm>
            <a:off x="8458200" y="5831432"/>
            <a:ext cx="183426" cy="182767"/>
          </a:xfrm>
        </p:spPr>
        <p:txBody>
          <a:bodyPr/>
          <a:lstStyle/>
          <a:p>
            <a:endParaRPr lang="en-US" dirty="0"/>
          </a:p>
        </p:txBody>
      </p:sp>
      <p:sp>
        <p:nvSpPr>
          <p:cNvPr id="5" name="Text Placeholder 4">
            <a:extLst>
              <a:ext uri="{FF2B5EF4-FFF2-40B4-BE49-F238E27FC236}">
                <a16:creationId xmlns:a16="http://schemas.microsoft.com/office/drawing/2014/main" id="{5AC9F43E-6251-634E-A8BE-B18C71272F8A}"/>
              </a:ext>
            </a:extLst>
          </p:cNvPr>
          <p:cNvSpPr>
            <a:spLocks noGrp="1"/>
          </p:cNvSpPr>
          <p:nvPr>
            <p:ph type="body" sz="quarter" idx="34"/>
          </p:nvPr>
        </p:nvSpPr>
        <p:spPr>
          <a:xfrm>
            <a:off x="1723339" y="6477000"/>
            <a:ext cx="858118" cy="179553"/>
          </a:xfrm>
        </p:spPr>
        <p:txBody>
          <a:bodyPr/>
          <a:lstStyle/>
          <a:p>
            <a:r>
              <a:rPr lang="en-US" dirty="0"/>
              <a:t>reading</a:t>
            </a:r>
          </a:p>
        </p:txBody>
      </p:sp>
      <p:sp>
        <p:nvSpPr>
          <p:cNvPr id="6" name="Text Placeholder 5">
            <a:extLst>
              <a:ext uri="{FF2B5EF4-FFF2-40B4-BE49-F238E27FC236}">
                <a16:creationId xmlns:a16="http://schemas.microsoft.com/office/drawing/2014/main" id="{511E6135-733B-2C47-86DB-AAF6A95A93DC}"/>
              </a:ext>
            </a:extLst>
          </p:cNvPr>
          <p:cNvSpPr>
            <a:spLocks noGrp="1"/>
          </p:cNvSpPr>
          <p:nvPr>
            <p:ph type="body" sz="quarter" idx="35"/>
          </p:nvPr>
        </p:nvSpPr>
        <p:spPr>
          <a:xfrm>
            <a:off x="2796182" y="6477000"/>
            <a:ext cx="858118" cy="179553"/>
          </a:xfrm>
        </p:spPr>
        <p:txBody>
          <a:bodyPr/>
          <a:lstStyle/>
          <a:p>
            <a:r>
              <a:rPr lang="en-US" dirty="0"/>
              <a:t>math</a:t>
            </a:r>
          </a:p>
        </p:txBody>
      </p:sp>
      <p:sp>
        <p:nvSpPr>
          <p:cNvPr id="7" name="Text Placeholder 6">
            <a:extLst>
              <a:ext uri="{FF2B5EF4-FFF2-40B4-BE49-F238E27FC236}">
                <a16:creationId xmlns:a16="http://schemas.microsoft.com/office/drawing/2014/main" id="{D0869F8F-CAE4-AE45-8DA9-5DA02321AD54}"/>
              </a:ext>
            </a:extLst>
          </p:cNvPr>
          <p:cNvSpPr>
            <a:spLocks noGrp="1"/>
          </p:cNvSpPr>
          <p:nvPr>
            <p:ph type="body" sz="quarter" idx="36"/>
          </p:nvPr>
        </p:nvSpPr>
        <p:spPr>
          <a:xfrm>
            <a:off x="1587500" y="6477000"/>
            <a:ext cx="197993" cy="197980"/>
          </a:xfrm>
        </p:spPr>
        <p:txBody>
          <a:bodyPr/>
          <a:lstStyle/>
          <a:p>
            <a:endParaRPr lang="en-US" dirty="0"/>
          </a:p>
        </p:txBody>
      </p:sp>
      <p:sp>
        <p:nvSpPr>
          <p:cNvPr id="8" name="Text Placeholder 7">
            <a:extLst>
              <a:ext uri="{FF2B5EF4-FFF2-40B4-BE49-F238E27FC236}">
                <a16:creationId xmlns:a16="http://schemas.microsoft.com/office/drawing/2014/main" id="{DB8B4AC7-FE7B-7642-8C4E-F4779D3E65C9}"/>
              </a:ext>
            </a:extLst>
          </p:cNvPr>
          <p:cNvSpPr>
            <a:spLocks noGrp="1"/>
          </p:cNvSpPr>
          <p:nvPr>
            <p:ph type="body" sz="quarter" idx="37"/>
          </p:nvPr>
        </p:nvSpPr>
        <p:spPr>
          <a:xfrm>
            <a:off x="2654300" y="6477000"/>
            <a:ext cx="197993" cy="197980"/>
          </a:xfrm>
        </p:spPr>
        <p:txBody>
          <a:bodyPr/>
          <a:lstStyle/>
          <a:p>
            <a:endParaRPr lang="en-US" dirty="0"/>
          </a:p>
        </p:txBody>
      </p:sp>
      <p:sp>
        <p:nvSpPr>
          <p:cNvPr id="10" name="Text Placeholder 9">
            <a:extLst>
              <a:ext uri="{FF2B5EF4-FFF2-40B4-BE49-F238E27FC236}">
                <a16:creationId xmlns:a16="http://schemas.microsoft.com/office/drawing/2014/main" id="{A7ED907D-81A6-9D45-9097-1F63369EE93F}"/>
              </a:ext>
            </a:extLst>
          </p:cNvPr>
          <p:cNvSpPr>
            <a:spLocks noGrp="1"/>
          </p:cNvSpPr>
          <p:nvPr>
            <p:ph type="body" sz="quarter" idx="10"/>
          </p:nvPr>
        </p:nvSpPr>
        <p:spPr>
          <a:xfrm>
            <a:off x="456863" y="375163"/>
            <a:ext cx="11277541" cy="561038"/>
          </a:xfrm>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Student Subgroup Analysis</a:t>
            </a:r>
          </a:p>
        </p:txBody>
      </p:sp>
      <p:sp>
        <p:nvSpPr>
          <p:cNvPr id="11" name="Text Placeholder 10">
            <a:extLst>
              <a:ext uri="{FF2B5EF4-FFF2-40B4-BE49-F238E27FC236}">
                <a16:creationId xmlns:a16="http://schemas.microsoft.com/office/drawing/2014/main" id="{A38FA68D-8059-B44A-B9ED-7ED79CA5C3E7}"/>
              </a:ext>
            </a:extLst>
          </p:cNvPr>
          <p:cNvSpPr>
            <a:spLocks noGrp="1"/>
          </p:cNvSpPr>
          <p:nvPr>
            <p:ph type="body" sz="quarter" idx="11"/>
          </p:nvPr>
        </p:nvSpPr>
        <p:spPr>
          <a:xfrm>
            <a:off x="457597" y="864483"/>
            <a:ext cx="11276807" cy="553998"/>
          </a:xfrm>
        </p:spPr>
        <p:txBody>
          <a:bodyPr/>
          <a:lstStyle/>
          <a:p>
            <a:r>
              <a:rPr lang="en-US" dirty="0"/>
              <a:t>&gt; Students in Poverty</a:t>
            </a:r>
          </a:p>
        </p:txBody>
      </p:sp>
      <p:sp>
        <p:nvSpPr>
          <p:cNvPr id="12" name="Text Placeholder 11">
            <a:extLst>
              <a:ext uri="{FF2B5EF4-FFF2-40B4-BE49-F238E27FC236}">
                <a16:creationId xmlns:a16="http://schemas.microsoft.com/office/drawing/2014/main" id="{F9E5DBBF-2490-B640-A90E-19D4D7D2F305}"/>
              </a:ext>
            </a:extLst>
          </p:cNvPr>
          <p:cNvSpPr>
            <a:spLocks noGrp="1"/>
          </p:cNvSpPr>
          <p:nvPr>
            <p:ph type="body" sz="quarter" idx="39"/>
          </p:nvPr>
        </p:nvSpPr>
        <p:spPr>
          <a:xfrm>
            <a:off x="457597" y="1390040"/>
            <a:ext cx="11276807" cy="323165"/>
          </a:xfrm>
        </p:spPr>
        <p:txBody>
          <a:bodyPr/>
          <a:lstStyle/>
          <a:p>
            <a:r>
              <a:rPr lang="en-US" dirty="0"/>
              <a:t>ALL VS. STATE</a:t>
            </a:r>
          </a:p>
        </p:txBody>
      </p:sp>
      <p:sp>
        <p:nvSpPr>
          <p:cNvPr id="14"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952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62941C-8234-2541-9F1B-A838BD502AFE}"/>
              </a:ext>
            </a:extLst>
          </p:cNvPr>
          <p:cNvSpPr>
            <a:spLocks noGrp="1"/>
          </p:cNvSpPr>
          <p:nvPr>
            <p:ph type="body" sz="quarter" idx="10"/>
          </p:nvPr>
        </p:nvSpPr>
        <p:spPr/>
        <p:txBody>
          <a:bodyPr/>
          <a:lstStyle/>
          <a:p>
            <a:r>
              <a:rPr lang="en-US" sz="2800" dirty="0"/>
              <a:t>Table of Contents</a:t>
            </a:r>
          </a:p>
        </p:txBody>
      </p:sp>
      <p:sp>
        <p:nvSpPr>
          <p:cNvPr id="3" name="Text Placeholder 2">
            <a:extLst>
              <a:ext uri="{FF2B5EF4-FFF2-40B4-BE49-F238E27FC236}">
                <a16:creationId xmlns:a16="http://schemas.microsoft.com/office/drawing/2014/main" id="{5EDB245B-B87C-624B-9675-239B64E643E6}"/>
              </a:ext>
            </a:extLst>
          </p:cNvPr>
          <p:cNvSpPr>
            <a:spLocks noGrp="1"/>
          </p:cNvSpPr>
          <p:nvPr>
            <p:ph type="body" sz="quarter" idx="11"/>
          </p:nvPr>
        </p:nvSpPr>
        <p:spPr>
          <a:xfrm>
            <a:off x="1158453" y="1540943"/>
            <a:ext cx="3138053" cy="311655"/>
          </a:xfrm>
        </p:spPr>
        <p:txBody>
          <a:bodyPr/>
          <a:lstStyle/>
          <a:p>
            <a:r>
              <a:rPr lang="en-US" b="1" dirty="0"/>
              <a:t>01</a:t>
            </a:r>
            <a:r>
              <a:rPr lang="en-US" dirty="0"/>
              <a:t> REPORT OVERVIEW</a:t>
            </a:r>
          </a:p>
        </p:txBody>
      </p:sp>
      <p:sp>
        <p:nvSpPr>
          <p:cNvPr id="4" name="Text Placeholder 3">
            <a:extLst>
              <a:ext uri="{FF2B5EF4-FFF2-40B4-BE49-F238E27FC236}">
                <a16:creationId xmlns:a16="http://schemas.microsoft.com/office/drawing/2014/main" id="{BE491EC5-D7E3-F241-8195-0AFBC5C4A4CD}"/>
              </a:ext>
            </a:extLst>
          </p:cNvPr>
          <p:cNvSpPr>
            <a:spLocks noGrp="1"/>
          </p:cNvSpPr>
          <p:nvPr>
            <p:ph type="body" sz="quarter" idx="19"/>
          </p:nvPr>
        </p:nvSpPr>
        <p:spPr>
          <a:xfrm>
            <a:off x="1158453" y="1979997"/>
            <a:ext cx="2894506" cy="733743"/>
          </a:xfrm>
        </p:spPr>
        <p:txBody>
          <a:bodyPr/>
          <a:lstStyle/>
          <a:p>
            <a:pPr lvl="0"/>
            <a:r>
              <a:rPr lang="en-US" dirty="0"/>
              <a:t>About The City Studies Project </a:t>
            </a:r>
          </a:p>
          <a:p>
            <a:pPr lvl="0"/>
            <a:r>
              <a:rPr lang="en-US" dirty="0"/>
              <a:t>Sectors of Schools</a:t>
            </a:r>
          </a:p>
          <a:p>
            <a:pPr lvl="0"/>
            <a:r>
              <a:rPr lang="en-US" dirty="0"/>
              <a:t>Research Question and Analyses</a:t>
            </a:r>
          </a:p>
          <a:p>
            <a:pPr lvl="0"/>
            <a:r>
              <a:rPr lang="en-US" dirty="0"/>
              <a:t>Measure of Academic Performance</a:t>
            </a:r>
          </a:p>
        </p:txBody>
      </p:sp>
      <p:sp>
        <p:nvSpPr>
          <p:cNvPr id="10" name="Text Placeholder 9">
            <a:extLst>
              <a:ext uri="{FF2B5EF4-FFF2-40B4-BE49-F238E27FC236}">
                <a16:creationId xmlns:a16="http://schemas.microsoft.com/office/drawing/2014/main" id="{B7B9AC0C-F9AA-D54C-A223-1A77645D03E2}"/>
              </a:ext>
            </a:extLst>
          </p:cNvPr>
          <p:cNvSpPr>
            <a:spLocks noGrp="1"/>
          </p:cNvSpPr>
          <p:nvPr>
            <p:ph type="body" sz="quarter" idx="42"/>
          </p:nvPr>
        </p:nvSpPr>
        <p:spPr>
          <a:xfrm>
            <a:off x="5036472" y="1776102"/>
            <a:ext cx="3487786" cy="228600"/>
          </a:xfrm>
        </p:spPr>
        <p:txBody>
          <a:bodyPr/>
          <a:lstStyle/>
          <a:p>
            <a:r>
              <a:rPr lang="en-US" dirty="0"/>
              <a:t>Student Subgroup Analysis</a:t>
            </a:r>
          </a:p>
        </p:txBody>
      </p:sp>
      <p:sp>
        <p:nvSpPr>
          <p:cNvPr id="12" name="Text Placeholder 11">
            <a:extLst>
              <a:ext uri="{FF2B5EF4-FFF2-40B4-BE49-F238E27FC236}">
                <a16:creationId xmlns:a16="http://schemas.microsoft.com/office/drawing/2014/main" id="{D0AB49B4-E859-7144-804F-5E049348A6E9}"/>
              </a:ext>
            </a:extLst>
          </p:cNvPr>
          <p:cNvSpPr>
            <a:spLocks noGrp="1"/>
          </p:cNvSpPr>
          <p:nvPr>
            <p:ph type="body" sz="quarter" idx="44"/>
          </p:nvPr>
        </p:nvSpPr>
        <p:spPr>
          <a:xfrm>
            <a:off x="5036472" y="4765508"/>
            <a:ext cx="3487786" cy="228600"/>
          </a:xfrm>
        </p:spPr>
        <p:txBody>
          <a:bodyPr/>
          <a:lstStyle/>
          <a:p>
            <a:r>
              <a:rPr lang="en-US" dirty="0"/>
              <a:t>Summary of Findings</a:t>
            </a:r>
          </a:p>
        </p:txBody>
      </p:sp>
      <p:sp>
        <p:nvSpPr>
          <p:cNvPr id="13" name="Text Placeholder 12">
            <a:extLst>
              <a:ext uri="{FF2B5EF4-FFF2-40B4-BE49-F238E27FC236}">
                <a16:creationId xmlns:a16="http://schemas.microsoft.com/office/drawing/2014/main" id="{C2BA7D2D-8C35-5442-8344-D13C3A778CD6}"/>
              </a:ext>
            </a:extLst>
          </p:cNvPr>
          <p:cNvSpPr>
            <a:spLocks noGrp="1"/>
          </p:cNvSpPr>
          <p:nvPr>
            <p:ph type="body" sz="quarter" idx="45"/>
          </p:nvPr>
        </p:nvSpPr>
        <p:spPr>
          <a:xfrm>
            <a:off x="9156263" y="1540943"/>
            <a:ext cx="2894506" cy="311655"/>
          </a:xfrm>
        </p:spPr>
        <p:txBody>
          <a:bodyPr/>
          <a:lstStyle/>
          <a:p>
            <a:r>
              <a:rPr lang="en-US" b="1" dirty="0"/>
              <a:t>03</a:t>
            </a:r>
            <a:r>
              <a:rPr lang="en-US" dirty="0"/>
              <a:t> APPENDIXES</a:t>
            </a:r>
          </a:p>
        </p:txBody>
      </p:sp>
      <p:sp>
        <p:nvSpPr>
          <p:cNvPr id="14" name="Text Placeholder 13">
            <a:extLst>
              <a:ext uri="{FF2B5EF4-FFF2-40B4-BE49-F238E27FC236}">
                <a16:creationId xmlns:a16="http://schemas.microsoft.com/office/drawing/2014/main" id="{A75B147B-A36E-BE46-AFF3-7EE3F37D0591}"/>
              </a:ext>
            </a:extLst>
          </p:cNvPr>
          <p:cNvSpPr>
            <a:spLocks noGrp="1"/>
          </p:cNvSpPr>
          <p:nvPr>
            <p:ph type="body" sz="quarter" idx="46"/>
          </p:nvPr>
        </p:nvSpPr>
        <p:spPr>
          <a:xfrm>
            <a:off x="9156263" y="1979996"/>
            <a:ext cx="2894506" cy="836126"/>
          </a:xfrm>
        </p:spPr>
        <p:txBody>
          <a:bodyPr>
            <a:spAutoFit/>
          </a:bodyPr>
          <a:lstStyle/>
          <a:p>
            <a:pPr lvl="0"/>
            <a:r>
              <a:rPr lang="en-US" dirty="0"/>
              <a:t>Acknowledgments </a:t>
            </a:r>
          </a:p>
          <a:p>
            <a:pPr lvl="0"/>
            <a:r>
              <a:rPr lang="en-US" dirty="0"/>
              <a:t>Types of Charter Schools</a:t>
            </a:r>
          </a:p>
          <a:p>
            <a:pPr lvl="0"/>
            <a:r>
              <a:rPr lang="en-US" dirty="0"/>
              <a:t>Methods</a:t>
            </a:r>
          </a:p>
          <a:p>
            <a:pPr lvl="0"/>
            <a:r>
              <a:rPr lang="en-US" dirty="0"/>
              <a:t>Days of Learning</a:t>
            </a:r>
          </a:p>
          <a:p>
            <a:pPr lvl="0"/>
            <a:r>
              <a:rPr lang="en-US" dirty="0"/>
              <a:t>Full Set of Findings</a:t>
            </a:r>
          </a:p>
        </p:txBody>
      </p:sp>
      <p:sp>
        <p:nvSpPr>
          <p:cNvPr id="18" name="Text Placeholder 17">
            <a:extLst>
              <a:ext uri="{FF2B5EF4-FFF2-40B4-BE49-F238E27FC236}">
                <a16:creationId xmlns:a16="http://schemas.microsoft.com/office/drawing/2014/main" id="{E477A0B7-AFB8-8A49-8B64-B204CF3424BB}"/>
              </a:ext>
            </a:extLst>
          </p:cNvPr>
          <p:cNvSpPr>
            <a:spLocks noGrp="1"/>
          </p:cNvSpPr>
          <p:nvPr>
            <p:ph type="body" sz="quarter" idx="50"/>
          </p:nvPr>
        </p:nvSpPr>
        <p:spPr>
          <a:xfrm>
            <a:off x="927883" y="1383561"/>
            <a:ext cx="461037" cy="459411"/>
          </a:xfrm>
        </p:spPr>
        <p:txBody>
          <a:bodyPr/>
          <a:lstStyle/>
          <a:p>
            <a:endParaRPr lang="en-US"/>
          </a:p>
        </p:txBody>
      </p:sp>
      <p:sp>
        <p:nvSpPr>
          <p:cNvPr id="20" name="Text Placeholder 19">
            <a:extLst>
              <a:ext uri="{FF2B5EF4-FFF2-40B4-BE49-F238E27FC236}">
                <a16:creationId xmlns:a16="http://schemas.microsoft.com/office/drawing/2014/main" id="{E43BA1EB-80A8-3E45-BB7B-F86C49715426}"/>
              </a:ext>
            </a:extLst>
          </p:cNvPr>
          <p:cNvSpPr>
            <a:spLocks noGrp="1"/>
          </p:cNvSpPr>
          <p:nvPr>
            <p:ph type="body" sz="quarter" idx="52"/>
          </p:nvPr>
        </p:nvSpPr>
        <p:spPr>
          <a:xfrm>
            <a:off x="8925694" y="1383561"/>
            <a:ext cx="461037" cy="459411"/>
          </a:xfrm>
        </p:spPr>
        <p:txBody>
          <a:bodyPr/>
          <a:lstStyle/>
          <a:p>
            <a:endParaRPr lang="en-US"/>
          </a:p>
        </p:txBody>
      </p:sp>
      <p:sp>
        <p:nvSpPr>
          <p:cNvPr id="21" name="Text Placeholder 7">
            <a:extLst>
              <a:ext uri="{FF2B5EF4-FFF2-40B4-BE49-F238E27FC236}">
                <a16:creationId xmlns:a16="http://schemas.microsoft.com/office/drawing/2014/main" id="{7A9D6611-E743-414F-835E-5E5135C53678}"/>
              </a:ext>
            </a:extLst>
          </p:cNvPr>
          <p:cNvSpPr txBox="1">
            <a:spLocks/>
          </p:cNvSpPr>
          <p:nvPr/>
        </p:nvSpPr>
        <p:spPr>
          <a:xfrm>
            <a:off x="1158453" y="3042415"/>
            <a:ext cx="3138053" cy="311655"/>
          </a:xfrm>
          <a:prstGeom prst="rect">
            <a:avLst/>
          </a:prstGeom>
        </p:spPr>
        <p:txBody>
          <a:bodyPr anchor="t">
            <a:noAutofit/>
          </a:bodyPr>
          <a:lstStyle>
            <a:lvl1pPr marL="0" indent="0" algn="l" defTabSz="1828709" rtl="0" eaLnBrk="1" latinLnBrk="0" hangingPunct="1">
              <a:lnSpc>
                <a:spcPct val="100000"/>
              </a:lnSpc>
              <a:spcBef>
                <a:spcPts val="0"/>
              </a:spcBef>
              <a:buFont typeface="Arial" panose="020B0604020202020204" pitchFamily="34" charset="0"/>
              <a:buNone/>
              <a:defRPr sz="3000" b="0" i="0" kern="1200" spc="450" baseline="0">
                <a:solidFill>
                  <a:srgbClr val="1C95B2"/>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914355"/>
            <a:r>
              <a:rPr lang="en-US" sz="1500" b="1" spc="225">
                <a:latin typeface="Verdana"/>
              </a:rPr>
              <a:t>02</a:t>
            </a:r>
            <a:r>
              <a:rPr lang="en-US" sz="1500" spc="225">
                <a:latin typeface="Verdana"/>
              </a:rPr>
              <a:t> RESEARCH FINDINGS</a:t>
            </a:r>
            <a:endParaRPr lang="en-US" sz="1500" spc="225" dirty="0">
              <a:latin typeface="Verdana"/>
            </a:endParaRPr>
          </a:p>
        </p:txBody>
      </p:sp>
      <p:sp>
        <p:nvSpPr>
          <p:cNvPr id="22" name="Text Placeholder 8">
            <a:extLst>
              <a:ext uri="{FF2B5EF4-FFF2-40B4-BE49-F238E27FC236}">
                <a16:creationId xmlns:a16="http://schemas.microsoft.com/office/drawing/2014/main" id="{4CD630D1-A1BF-4E4F-922A-9665647AF866}"/>
              </a:ext>
            </a:extLst>
          </p:cNvPr>
          <p:cNvSpPr txBox="1">
            <a:spLocks/>
          </p:cNvSpPr>
          <p:nvPr/>
        </p:nvSpPr>
        <p:spPr>
          <a:xfrm>
            <a:off x="1158401" y="3826518"/>
            <a:ext cx="1370958" cy="200055"/>
          </a:xfrm>
          <a:prstGeom prst="rect">
            <a:avLst/>
          </a:prstGeom>
        </p:spPr>
        <p:txBody>
          <a:bodyPr wrap="square">
            <a:spAutoFit/>
          </a:bodyPr>
          <a:lstStyle>
            <a:lvl1pPr marL="205177" indent="-205177" algn="l" defTabSz="1828709" rtl="0" eaLnBrk="1" latinLnBrk="0" hangingPunct="1">
              <a:lnSpc>
                <a:spcPct val="100000"/>
              </a:lnSpc>
              <a:spcBef>
                <a:spcPts val="0"/>
              </a:spcBef>
              <a:spcAft>
                <a:spcPts val="800"/>
              </a:spcAft>
              <a:buSzPct val="140000"/>
              <a:buFont typeface="Arial" panose="020B0604020202020204" pitchFamily="34" charset="0"/>
              <a:buChar char="•"/>
              <a:defRPr sz="1400" kern="1200">
                <a:solidFill>
                  <a:srgbClr val="231F20"/>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02589" indent="-102589" defTabSz="914355">
              <a:spcAft>
                <a:spcPts val="400"/>
              </a:spcAft>
            </a:pPr>
            <a:r>
              <a:rPr lang="en-US" sz="700" dirty="0">
                <a:latin typeface="Verdana"/>
              </a:rPr>
              <a:t>Reading &amp; Math</a:t>
            </a:r>
          </a:p>
        </p:txBody>
      </p:sp>
      <p:sp>
        <p:nvSpPr>
          <p:cNvPr id="23" name="Text Placeholder 9">
            <a:extLst>
              <a:ext uri="{FF2B5EF4-FFF2-40B4-BE49-F238E27FC236}">
                <a16:creationId xmlns:a16="http://schemas.microsoft.com/office/drawing/2014/main" id="{21FFE608-981A-6343-90A0-C667ED589F4A}"/>
              </a:ext>
            </a:extLst>
          </p:cNvPr>
          <p:cNvSpPr txBox="1">
            <a:spLocks/>
          </p:cNvSpPr>
          <p:nvPr/>
        </p:nvSpPr>
        <p:spPr>
          <a:xfrm>
            <a:off x="1158453" y="3558819"/>
            <a:ext cx="3487786" cy="228600"/>
          </a:xfrm>
          <a:prstGeom prst="rect">
            <a:avLst/>
          </a:prstGeom>
          <a:solidFill>
            <a:srgbClr val="1C95B2"/>
          </a:solidFill>
          <a:ln w="3175">
            <a:solidFill>
              <a:srgbClr val="1C95B2"/>
            </a:solidFill>
          </a:ln>
        </p:spPr>
        <p:txBody>
          <a:bodyPr anchor="ctr">
            <a:noAutofit/>
          </a:bodyPr>
          <a:lstStyle>
            <a:lvl1pPr marL="0" indent="0" algn="l" defTabSz="1828709" rtl="0" eaLnBrk="1" latinLnBrk="0" hangingPunct="1">
              <a:lnSpc>
                <a:spcPct val="100000"/>
              </a:lnSpc>
              <a:spcBef>
                <a:spcPts val="0"/>
              </a:spcBef>
              <a:spcAft>
                <a:spcPts val="800"/>
              </a:spcAft>
              <a:buSzPct val="140000"/>
              <a:buFont typeface="Arial" panose="020B0604020202020204" pitchFamily="34" charset="0"/>
              <a:buNone/>
              <a:defRPr sz="1400" b="1" kern="1200">
                <a:solidFill>
                  <a:schemeClr val="bg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914355">
              <a:spcAft>
                <a:spcPts val="400"/>
              </a:spcAft>
            </a:pPr>
            <a:r>
              <a:rPr lang="en-US" sz="700" dirty="0">
                <a:solidFill>
                  <a:srgbClr val="FFFFFF"/>
                </a:solidFill>
                <a:latin typeface="Verdana"/>
              </a:rPr>
              <a:t>Overall Fort Worth Results</a:t>
            </a:r>
          </a:p>
        </p:txBody>
      </p:sp>
      <p:sp>
        <p:nvSpPr>
          <p:cNvPr id="24" name="Text Placeholder 18">
            <a:extLst>
              <a:ext uri="{FF2B5EF4-FFF2-40B4-BE49-F238E27FC236}">
                <a16:creationId xmlns:a16="http://schemas.microsoft.com/office/drawing/2014/main" id="{EBAFB47B-DA0C-3341-8686-B209CE8C3221}"/>
              </a:ext>
            </a:extLst>
          </p:cNvPr>
          <p:cNvSpPr txBox="1">
            <a:spLocks/>
          </p:cNvSpPr>
          <p:nvPr/>
        </p:nvSpPr>
        <p:spPr>
          <a:xfrm>
            <a:off x="927883" y="2885033"/>
            <a:ext cx="461037" cy="459411"/>
          </a:xfrm>
          <a:custGeom>
            <a:avLst/>
            <a:gdLst>
              <a:gd name="connsiteX0" fmla="*/ 0 w 922074"/>
              <a:gd name="connsiteY0" fmla="*/ 0 h 918821"/>
              <a:gd name="connsiteX1" fmla="*/ 665471 w 922074"/>
              <a:gd name="connsiteY1" fmla="*/ 0 h 918821"/>
              <a:gd name="connsiteX2" fmla="*/ 922074 w 922074"/>
              <a:gd name="connsiteY2" fmla="*/ 255749 h 918821"/>
              <a:gd name="connsiteX3" fmla="*/ 281916 w 922074"/>
              <a:gd name="connsiteY3" fmla="*/ 254609 h 918821"/>
              <a:gd name="connsiteX4" fmla="*/ 281788 w 922074"/>
              <a:gd name="connsiteY4" fmla="*/ 254609 h 918821"/>
              <a:gd name="connsiteX5" fmla="*/ 281916 w 922074"/>
              <a:gd name="connsiteY5" fmla="*/ 918821 h 918821"/>
              <a:gd name="connsiteX6" fmla="*/ 0 w 922074"/>
              <a:gd name="connsiteY6" fmla="*/ 663199 h 91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074" h="918821">
                <a:moveTo>
                  <a:pt x="0" y="0"/>
                </a:moveTo>
                <a:lnTo>
                  <a:pt x="665471" y="0"/>
                </a:lnTo>
                <a:lnTo>
                  <a:pt x="922074" y="255749"/>
                </a:lnTo>
                <a:lnTo>
                  <a:pt x="281916" y="254609"/>
                </a:lnTo>
                <a:lnTo>
                  <a:pt x="281788" y="254609"/>
                </a:lnTo>
                <a:lnTo>
                  <a:pt x="281916" y="918821"/>
                </a:lnTo>
                <a:lnTo>
                  <a:pt x="0" y="663199"/>
                </a:lnTo>
                <a:close/>
              </a:path>
            </a:pathLst>
          </a:custGeom>
          <a:solidFill>
            <a:srgbClr val="1C95B2"/>
          </a:solidFill>
          <a:ln w="0">
            <a:solidFill>
              <a:srgbClr val="1C95B2"/>
            </a:solidFill>
          </a:ln>
        </p:spPr>
        <p:txBody>
          <a:bodyPr wrap="square" anchor="t">
            <a:noAutofit/>
          </a:bodyPr>
          <a:lstStyle>
            <a:lvl1pPr marL="0" indent="0" algn="l" defTabSz="1828709" rtl="0" eaLnBrk="1" latinLnBrk="0" hangingPunct="1">
              <a:lnSpc>
                <a:spcPct val="100000"/>
              </a:lnSpc>
              <a:spcBef>
                <a:spcPts val="0"/>
              </a:spcBef>
              <a:buFont typeface="Arial" panose="020B0604020202020204" pitchFamily="34" charset="0"/>
              <a:buNone/>
              <a:defRPr sz="2200" b="1" kern="1200" spc="220" baseline="0">
                <a:solidFill>
                  <a:srgbClr val="0194D3"/>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914355"/>
            <a:endParaRPr lang="en-US" sz="1100" spc="110">
              <a:latin typeface="Verdana"/>
            </a:endParaRPr>
          </a:p>
        </p:txBody>
      </p:sp>
      <p:sp>
        <p:nvSpPr>
          <p:cNvPr id="27" name="Text Placeholder 9">
            <a:extLst>
              <a:ext uri="{FF2B5EF4-FFF2-40B4-BE49-F238E27FC236}">
                <a16:creationId xmlns:a16="http://schemas.microsoft.com/office/drawing/2014/main" id="{69EB3B6F-4400-1D4E-8297-AB0D470EB6B6}"/>
              </a:ext>
            </a:extLst>
          </p:cNvPr>
          <p:cNvSpPr txBox="1">
            <a:spLocks/>
          </p:cNvSpPr>
          <p:nvPr/>
        </p:nvSpPr>
        <p:spPr>
          <a:xfrm>
            <a:off x="1158401" y="4085466"/>
            <a:ext cx="3487786" cy="228600"/>
          </a:xfrm>
          <a:prstGeom prst="rect">
            <a:avLst/>
          </a:prstGeom>
          <a:solidFill>
            <a:srgbClr val="1C95B2"/>
          </a:solidFill>
          <a:ln w="3175">
            <a:solidFill>
              <a:srgbClr val="1C95B2"/>
            </a:solidFill>
          </a:ln>
        </p:spPr>
        <p:txBody>
          <a:bodyPr anchor="ctr">
            <a:noAutofit/>
          </a:bodyPr>
          <a:lstStyle>
            <a:lvl1pPr marL="0" indent="0" algn="l" defTabSz="1828709" rtl="0" eaLnBrk="1" latinLnBrk="0" hangingPunct="1">
              <a:lnSpc>
                <a:spcPct val="100000"/>
              </a:lnSpc>
              <a:spcBef>
                <a:spcPts val="0"/>
              </a:spcBef>
              <a:spcAft>
                <a:spcPts val="800"/>
              </a:spcAft>
              <a:buSzPct val="140000"/>
              <a:buFont typeface="Arial" panose="020B0604020202020204" pitchFamily="34" charset="0"/>
              <a:buNone/>
              <a:defRPr sz="1400" b="1" kern="1200">
                <a:solidFill>
                  <a:schemeClr val="bg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914355">
              <a:spcAft>
                <a:spcPts val="400"/>
              </a:spcAft>
            </a:pPr>
            <a:r>
              <a:rPr lang="en-US" sz="700" dirty="0">
                <a:solidFill>
                  <a:srgbClr val="FFFFFF"/>
                </a:solidFill>
                <a:latin typeface="Verdana"/>
              </a:rPr>
              <a:t>Sector Analysis</a:t>
            </a:r>
          </a:p>
        </p:txBody>
      </p:sp>
      <p:sp>
        <p:nvSpPr>
          <p:cNvPr id="29" name="Text Placeholder 8">
            <a:extLst>
              <a:ext uri="{FF2B5EF4-FFF2-40B4-BE49-F238E27FC236}">
                <a16:creationId xmlns:a16="http://schemas.microsoft.com/office/drawing/2014/main" id="{70B48D41-D56D-6648-A245-9BD616CED268}"/>
              </a:ext>
            </a:extLst>
          </p:cNvPr>
          <p:cNvSpPr txBox="1">
            <a:spLocks/>
          </p:cNvSpPr>
          <p:nvPr/>
        </p:nvSpPr>
        <p:spPr>
          <a:xfrm>
            <a:off x="1158401" y="5029934"/>
            <a:ext cx="1370958" cy="307777"/>
          </a:xfrm>
          <a:prstGeom prst="rect">
            <a:avLst/>
          </a:prstGeom>
        </p:spPr>
        <p:txBody>
          <a:bodyPr wrap="square">
            <a:spAutoFit/>
          </a:bodyPr>
          <a:lstStyle>
            <a:lvl1pPr marL="205177" indent="-205177" algn="l" defTabSz="1828709" rtl="0" eaLnBrk="1" latinLnBrk="0" hangingPunct="1">
              <a:lnSpc>
                <a:spcPct val="100000"/>
              </a:lnSpc>
              <a:spcBef>
                <a:spcPts val="0"/>
              </a:spcBef>
              <a:spcAft>
                <a:spcPts val="800"/>
              </a:spcAft>
              <a:buSzPct val="140000"/>
              <a:buFont typeface="Arial" panose="020B0604020202020204" pitchFamily="34" charset="0"/>
              <a:buChar char="•"/>
              <a:defRPr sz="1400" kern="1200">
                <a:solidFill>
                  <a:srgbClr val="231F20"/>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02589" indent="-102589" defTabSz="914355">
              <a:spcAft>
                <a:spcPts val="400"/>
              </a:spcAft>
            </a:pPr>
            <a:r>
              <a:rPr lang="en-US" sz="700" dirty="0">
                <a:latin typeface="Verdana"/>
              </a:rPr>
              <a:t>vs. state &amp; comparison within Fort Worth</a:t>
            </a:r>
          </a:p>
        </p:txBody>
      </p:sp>
      <p:sp>
        <p:nvSpPr>
          <p:cNvPr id="30" name="Text Placeholder 9">
            <a:extLst>
              <a:ext uri="{FF2B5EF4-FFF2-40B4-BE49-F238E27FC236}">
                <a16:creationId xmlns:a16="http://schemas.microsoft.com/office/drawing/2014/main" id="{E8047153-D27A-D847-B64F-1D055D9854F6}"/>
              </a:ext>
            </a:extLst>
          </p:cNvPr>
          <p:cNvSpPr txBox="1">
            <a:spLocks/>
          </p:cNvSpPr>
          <p:nvPr/>
        </p:nvSpPr>
        <p:spPr>
          <a:xfrm>
            <a:off x="1158401" y="4760743"/>
            <a:ext cx="3487786" cy="228600"/>
          </a:xfrm>
          <a:prstGeom prst="rect">
            <a:avLst/>
          </a:prstGeom>
          <a:solidFill>
            <a:srgbClr val="1C95B2"/>
          </a:solidFill>
          <a:ln w="3175">
            <a:solidFill>
              <a:srgbClr val="1C95B2"/>
            </a:solidFill>
          </a:ln>
        </p:spPr>
        <p:txBody>
          <a:bodyPr anchor="ctr">
            <a:noAutofit/>
          </a:bodyPr>
          <a:lstStyle>
            <a:lvl1pPr marL="0" indent="0" algn="l" defTabSz="1828709" rtl="0" eaLnBrk="1" latinLnBrk="0" hangingPunct="1">
              <a:lnSpc>
                <a:spcPct val="100000"/>
              </a:lnSpc>
              <a:spcBef>
                <a:spcPts val="0"/>
              </a:spcBef>
              <a:spcAft>
                <a:spcPts val="800"/>
              </a:spcAft>
              <a:buSzPct val="140000"/>
              <a:buFont typeface="Arial" panose="020B0604020202020204" pitchFamily="34" charset="0"/>
              <a:buNone/>
              <a:defRPr sz="1400" b="1" kern="1200">
                <a:solidFill>
                  <a:schemeClr val="bg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914355">
              <a:spcAft>
                <a:spcPts val="400"/>
              </a:spcAft>
            </a:pPr>
            <a:r>
              <a:rPr lang="en-US" sz="700" dirty="0">
                <a:solidFill>
                  <a:srgbClr val="FFFFFF"/>
                </a:solidFill>
                <a:latin typeface="Verdana"/>
              </a:rPr>
              <a:t>Charter Subsector Analysis</a:t>
            </a:r>
          </a:p>
        </p:txBody>
      </p:sp>
      <p:sp>
        <p:nvSpPr>
          <p:cNvPr id="32" name="Text Placeholder 8">
            <a:extLst>
              <a:ext uri="{FF2B5EF4-FFF2-40B4-BE49-F238E27FC236}">
                <a16:creationId xmlns:a16="http://schemas.microsoft.com/office/drawing/2014/main" id="{BAB6D1F1-D895-AB4A-A1DC-85B1AE77A40A}"/>
              </a:ext>
            </a:extLst>
          </p:cNvPr>
          <p:cNvSpPr txBox="1">
            <a:spLocks/>
          </p:cNvSpPr>
          <p:nvPr/>
        </p:nvSpPr>
        <p:spPr>
          <a:xfrm>
            <a:off x="1158401" y="5671854"/>
            <a:ext cx="1370958" cy="359073"/>
          </a:xfrm>
          <a:prstGeom prst="rect">
            <a:avLst/>
          </a:prstGeom>
        </p:spPr>
        <p:txBody>
          <a:bodyPr wrap="square">
            <a:spAutoFit/>
          </a:bodyPr>
          <a:lstStyle>
            <a:lvl1pPr marL="205177" indent="-205177" algn="l" defTabSz="1828709" rtl="0" eaLnBrk="1" latinLnBrk="0" hangingPunct="1">
              <a:lnSpc>
                <a:spcPct val="100000"/>
              </a:lnSpc>
              <a:spcBef>
                <a:spcPts val="0"/>
              </a:spcBef>
              <a:spcAft>
                <a:spcPts val="800"/>
              </a:spcAft>
              <a:buSzPct val="140000"/>
              <a:buFont typeface="Arial" panose="020B0604020202020204" pitchFamily="34" charset="0"/>
              <a:buChar char="•"/>
              <a:defRPr sz="1400" kern="1200">
                <a:solidFill>
                  <a:srgbClr val="231F20"/>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02589" indent="-102589" defTabSz="914355">
              <a:spcAft>
                <a:spcPts val="400"/>
              </a:spcAft>
            </a:pPr>
            <a:r>
              <a:rPr lang="en-US" sz="700" dirty="0">
                <a:latin typeface="Verdana"/>
              </a:rPr>
              <a:t>Reading</a:t>
            </a:r>
          </a:p>
          <a:p>
            <a:pPr marL="102589" indent="-102589" defTabSz="914355">
              <a:spcAft>
                <a:spcPts val="400"/>
              </a:spcAft>
            </a:pPr>
            <a:r>
              <a:rPr lang="en-US" sz="700" dirty="0">
                <a:latin typeface="Verdana"/>
              </a:rPr>
              <a:t>Math</a:t>
            </a:r>
          </a:p>
        </p:txBody>
      </p:sp>
      <p:sp>
        <p:nvSpPr>
          <p:cNvPr id="33" name="Text Placeholder 9">
            <a:extLst>
              <a:ext uri="{FF2B5EF4-FFF2-40B4-BE49-F238E27FC236}">
                <a16:creationId xmlns:a16="http://schemas.microsoft.com/office/drawing/2014/main" id="{65468D49-A823-A24D-A4DB-B11215F7714E}"/>
              </a:ext>
            </a:extLst>
          </p:cNvPr>
          <p:cNvSpPr txBox="1">
            <a:spLocks/>
          </p:cNvSpPr>
          <p:nvPr/>
        </p:nvSpPr>
        <p:spPr>
          <a:xfrm>
            <a:off x="1158401" y="5378598"/>
            <a:ext cx="3487786" cy="228600"/>
          </a:xfrm>
          <a:prstGeom prst="rect">
            <a:avLst/>
          </a:prstGeom>
          <a:solidFill>
            <a:srgbClr val="1C95B2"/>
          </a:solidFill>
          <a:ln w="3175">
            <a:solidFill>
              <a:srgbClr val="1C95B2"/>
            </a:solidFill>
          </a:ln>
        </p:spPr>
        <p:txBody>
          <a:bodyPr anchor="ctr">
            <a:noAutofit/>
          </a:bodyPr>
          <a:lstStyle>
            <a:lvl1pPr marL="0" indent="0" algn="l" defTabSz="1828709" rtl="0" eaLnBrk="1" latinLnBrk="0" hangingPunct="1">
              <a:lnSpc>
                <a:spcPct val="100000"/>
              </a:lnSpc>
              <a:spcBef>
                <a:spcPts val="0"/>
              </a:spcBef>
              <a:spcAft>
                <a:spcPts val="800"/>
              </a:spcAft>
              <a:buSzPct val="140000"/>
              <a:buFont typeface="Arial" panose="020B0604020202020204" pitchFamily="34" charset="0"/>
              <a:buNone/>
              <a:defRPr sz="1400" b="1" kern="1200">
                <a:solidFill>
                  <a:schemeClr val="bg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914355">
              <a:spcAft>
                <a:spcPts val="400"/>
              </a:spcAft>
            </a:pPr>
            <a:r>
              <a:rPr lang="en-US" sz="700" dirty="0">
                <a:solidFill>
                  <a:srgbClr val="FFFFFF"/>
                </a:solidFill>
                <a:latin typeface="Verdana"/>
              </a:rPr>
              <a:t>School-Level Performance by Sector</a:t>
            </a:r>
          </a:p>
        </p:txBody>
      </p:sp>
      <p:sp>
        <p:nvSpPr>
          <p:cNvPr id="36" name="Text Placeholder 8">
            <a:extLst>
              <a:ext uri="{FF2B5EF4-FFF2-40B4-BE49-F238E27FC236}">
                <a16:creationId xmlns:a16="http://schemas.microsoft.com/office/drawing/2014/main" id="{2474896B-43D6-D54F-AAAB-4115A1FA4A62}"/>
              </a:ext>
            </a:extLst>
          </p:cNvPr>
          <p:cNvSpPr txBox="1">
            <a:spLocks/>
          </p:cNvSpPr>
          <p:nvPr/>
        </p:nvSpPr>
        <p:spPr>
          <a:xfrm>
            <a:off x="5036472" y="1612587"/>
            <a:ext cx="2894506" cy="200055"/>
          </a:xfrm>
          <a:prstGeom prst="rect">
            <a:avLst/>
          </a:prstGeom>
        </p:spPr>
        <p:txBody>
          <a:bodyPr>
            <a:spAutoFit/>
          </a:bodyPr>
          <a:lstStyle>
            <a:lvl1pPr marL="205177" indent="-205177" algn="l" defTabSz="1828709" rtl="0" eaLnBrk="1" latinLnBrk="0" hangingPunct="1">
              <a:lnSpc>
                <a:spcPct val="100000"/>
              </a:lnSpc>
              <a:spcBef>
                <a:spcPts val="0"/>
              </a:spcBef>
              <a:spcAft>
                <a:spcPts val="800"/>
              </a:spcAft>
              <a:buSzPct val="140000"/>
              <a:buFont typeface="Arial" panose="020B0604020202020204" pitchFamily="34" charset="0"/>
              <a:buChar char="•"/>
              <a:defRPr sz="1400" kern="1200">
                <a:solidFill>
                  <a:srgbClr val="231F20"/>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914355">
              <a:spcAft>
                <a:spcPts val="400"/>
              </a:spcAft>
              <a:buNone/>
            </a:pPr>
            <a:r>
              <a:rPr lang="en-US" sz="700" i="1" dirty="0">
                <a:latin typeface="Verdana" panose="020B0604030504040204" pitchFamily="34" charset="0"/>
                <a:ea typeface="Verdana" panose="020B0604030504040204" pitchFamily="34" charset="0"/>
                <a:cs typeface="Verdana" panose="020B0604030504040204" pitchFamily="34" charset="0"/>
              </a:rPr>
              <a:t>Research Findings Cont’d.</a:t>
            </a:r>
          </a:p>
        </p:txBody>
      </p:sp>
      <p:sp>
        <p:nvSpPr>
          <p:cNvPr id="37" name="Text Placeholder 8">
            <a:extLst>
              <a:ext uri="{FF2B5EF4-FFF2-40B4-BE49-F238E27FC236}">
                <a16:creationId xmlns:a16="http://schemas.microsoft.com/office/drawing/2014/main" id="{1B19B840-1DAC-E141-B31F-1D87EE79C704}"/>
              </a:ext>
            </a:extLst>
          </p:cNvPr>
          <p:cNvSpPr txBox="1">
            <a:spLocks/>
          </p:cNvSpPr>
          <p:nvPr/>
        </p:nvSpPr>
        <p:spPr>
          <a:xfrm>
            <a:off x="5036471" y="2046920"/>
            <a:ext cx="1661543" cy="625812"/>
          </a:xfrm>
          <a:prstGeom prst="rect">
            <a:avLst/>
          </a:prstGeom>
        </p:spPr>
        <p:txBody>
          <a:bodyPr wrap="square" rIns="0">
            <a:spAutoFit/>
          </a:bodyPr>
          <a:lstStyle>
            <a:lvl1pPr marL="205177" indent="-205177" algn="l" defTabSz="1828709" rtl="0" eaLnBrk="1" latinLnBrk="0" hangingPunct="1">
              <a:lnSpc>
                <a:spcPct val="100000"/>
              </a:lnSpc>
              <a:spcBef>
                <a:spcPts val="0"/>
              </a:spcBef>
              <a:spcAft>
                <a:spcPts val="800"/>
              </a:spcAft>
              <a:buSzPct val="140000"/>
              <a:buFont typeface="Arial" panose="020B0604020202020204" pitchFamily="34" charset="0"/>
              <a:buChar char="•"/>
              <a:defRPr sz="1400" kern="1200">
                <a:solidFill>
                  <a:srgbClr val="231F20"/>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914355">
              <a:spcAft>
                <a:spcPts val="400"/>
              </a:spcAft>
              <a:buNone/>
            </a:pPr>
            <a:r>
              <a:rPr lang="en-US" sz="700" b="1" dirty="0">
                <a:latin typeface="Verdana" panose="020B0604030504040204" pitchFamily="34" charset="0"/>
                <a:ea typeface="Verdana" panose="020B0604030504040204" pitchFamily="34" charset="0"/>
                <a:cs typeface="Verdana" panose="020B0604030504040204" pitchFamily="34" charset="0"/>
              </a:rPr>
              <a:t>Black Students</a:t>
            </a:r>
          </a:p>
          <a:p>
            <a:pPr marL="102589" indent="-102589" defTabSz="914355">
              <a:spcAft>
                <a:spcPts val="400"/>
              </a:spcAft>
            </a:pPr>
            <a:r>
              <a:rPr lang="en-US" sz="700" dirty="0">
                <a:latin typeface="Verdana"/>
              </a:rPr>
              <a:t>all vs. state</a:t>
            </a:r>
          </a:p>
          <a:p>
            <a:pPr marL="102589" indent="-102589" defTabSz="914355">
              <a:spcAft>
                <a:spcPts val="400"/>
              </a:spcAft>
            </a:pPr>
            <a:r>
              <a:rPr lang="en-US" sz="700" dirty="0">
                <a:latin typeface="Verdana"/>
              </a:rPr>
              <a:t>vs. state by sector &amp; comparison within Fort Worth</a:t>
            </a:r>
          </a:p>
        </p:txBody>
      </p:sp>
      <p:sp>
        <p:nvSpPr>
          <p:cNvPr id="41" name="Text Placeholder 8">
            <a:extLst>
              <a:ext uri="{FF2B5EF4-FFF2-40B4-BE49-F238E27FC236}">
                <a16:creationId xmlns:a16="http://schemas.microsoft.com/office/drawing/2014/main" id="{0791DA7F-B28F-2242-A758-70F8C3E86D94}"/>
              </a:ext>
            </a:extLst>
          </p:cNvPr>
          <p:cNvSpPr txBox="1">
            <a:spLocks/>
          </p:cNvSpPr>
          <p:nvPr/>
        </p:nvSpPr>
        <p:spPr>
          <a:xfrm>
            <a:off x="6862715" y="2046920"/>
            <a:ext cx="1661543" cy="625812"/>
          </a:xfrm>
          <a:prstGeom prst="rect">
            <a:avLst/>
          </a:prstGeom>
        </p:spPr>
        <p:txBody>
          <a:bodyPr wrap="square" rIns="0">
            <a:spAutoFit/>
          </a:bodyPr>
          <a:lstStyle>
            <a:lvl1pPr marL="205177" indent="-205177" algn="l" defTabSz="1828709" rtl="0" eaLnBrk="1" latinLnBrk="0" hangingPunct="1">
              <a:lnSpc>
                <a:spcPct val="100000"/>
              </a:lnSpc>
              <a:spcBef>
                <a:spcPts val="0"/>
              </a:spcBef>
              <a:spcAft>
                <a:spcPts val="800"/>
              </a:spcAft>
              <a:buSzPct val="140000"/>
              <a:buFont typeface="Arial" panose="020B0604020202020204" pitchFamily="34" charset="0"/>
              <a:buChar char="•"/>
              <a:defRPr sz="1400" kern="1200">
                <a:solidFill>
                  <a:srgbClr val="231F20"/>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914355">
              <a:spcAft>
                <a:spcPts val="400"/>
              </a:spcAft>
              <a:buNone/>
            </a:pPr>
            <a:r>
              <a:rPr lang="en-US" sz="700" b="1" dirty="0">
                <a:latin typeface="Verdana" panose="020B0604030504040204" pitchFamily="34" charset="0"/>
                <a:ea typeface="Verdana" panose="020B0604030504040204" pitchFamily="34" charset="0"/>
                <a:cs typeface="Verdana" panose="020B0604030504040204" pitchFamily="34" charset="0"/>
              </a:rPr>
              <a:t>Hispanic Students</a:t>
            </a:r>
          </a:p>
          <a:p>
            <a:pPr marL="102589" indent="-102589" defTabSz="914355">
              <a:spcAft>
                <a:spcPts val="400"/>
              </a:spcAft>
            </a:pPr>
            <a:r>
              <a:rPr lang="en-US" sz="700" dirty="0">
                <a:latin typeface="Verdana"/>
              </a:rPr>
              <a:t>all vs. state</a:t>
            </a:r>
          </a:p>
          <a:p>
            <a:pPr marL="102589" indent="-102589" defTabSz="914355">
              <a:spcAft>
                <a:spcPts val="400"/>
              </a:spcAft>
            </a:pPr>
            <a:r>
              <a:rPr lang="en-US" sz="700" dirty="0">
                <a:latin typeface="Verdana"/>
              </a:rPr>
              <a:t>vs. state by sector &amp; comparison within Fort Worth</a:t>
            </a:r>
          </a:p>
        </p:txBody>
      </p:sp>
      <p:sp>
        <p:nvSpPr>
          <p:cNvPr id="55" name="Text Placeholder 8">
            <a:extLst>
              <a:ext uri="{FF2B5EF4-FFF2-40B4-BE49-F238E27FC236}">
                <a16:creationId xmlns:a16="http://schemas.microsoft.com/office/drawing/2014/main" id="{8EB9EADF-5CAF-3448-9793-5D52DE282492}"/>
              </a:ext>
            </a:extLst>
          </p:cNvPr>
          <p:cNvSpPr txBox="1">
            <a:spLocks/>
          </p:cNvSpPr>
          <p:nvPr/>
        </p:nvSpPr>
        <p:spPr>
          <a:xfrm>
            <a:off x="5036471" y="2723297"/>
            <a:ext cx="1661543" cy="625812"/>
          </a:xfrm>
          <a:prstGeom prst="rect">
            <a:avLst/>
          </a:prstGeom>
        </p:spPr>
        <p:txBody>
          <a:bodyPr wrap="square" rIns="0">
            <a:spAutoFit/>
          </a:bodyPr>
          <a:lstStyle>
            <a:lvl1pPr marL="205177" indent="-205177" algn="l" defTabSz="1828709" rtl="0" eaLnBrk="1" latinLnBrk="0" hangingPunct="1">
              <a:lnSpc>
                <a:spcPct val="100000"/>
              </a:lnSpc>
              <a:spcBef>
                <a:spcPts val="0"/>
              </a:spcBef>
              <a:spcAft>
                <a:spcPts val="800"/>
              </a:spcAft>
              <a:buSzPct val="140000"/>
              <a:buFont typeface="Arial" panose="020B0604020202020204" pitchFamily="34" charset="0"/>
              <a:buChar char="•"/>
              <a:defRPr sz="1400" kern="1200">
                <a:solidFill>
                  <a:srgbClr val="231F20"/>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914355">
              <a:spcAft>
                <a:spcPts val="400"/>
              </a:spcAft>
              <a:buNone/>
            </a:pPr>
            <a:r>
              <a:rPr lang="en-US" sz="700" b="1" dirty="0">
                <a:latin typeface="Verdana" panose="020B0604030504040204" pitchFamily="34" charset="0"/>
                <a:ea typeface="Verdana" panose="020B0604030504040204" pitchFamily="34" charset="0"/>
                <a:cs typeface="Verdana" panose="020B0604030504040204" pitchFamily="34" charset="0"/>
              </a:rPr>
              <a:t>Students in Poverty</a:t>
            </a:r>
          </a:p>
          <a:p>
            <a:pPr marL="102589" indent="-102589" defTabSz="914355">
              <a:spcAft>
                <a:spcPts val="400"/>
              </a:spcAft>
            </a:pPr>
            <a:r>
              <a:rPr lang="en-US" sz="700" dirty="0">
                <a:latin typeface="Verdana"/>
              </a:rPr>
              <a:t>all vs. state</a:t>
            </a:r>
          </a:p>
          <a:p>
            <a:pPr marL="102589" indent="-102589" defTabSz="914355">
              <a:spcAft>
                <a:spcPts val="400"/>
              </a:spcAft>
            </a:pPr>
            <a:r>
              <a:rPr lang="en-US" sz="700" dirty="0">
                <a:latin typeface="Verdana"/>
              </a:rPr>
              <a:t>vs. state by </a:t>
            </a:r>
            <a:r>
              <a:rPr lang="en-US" sz="700" dirty="0"/>
              <a:t>sector &amp; </a:t>
            </a:r>
            <a:r>
              <a:rPr lang="en-US" sz="700" dirty="0">
                <a:latin typeface="Verdana"/>
              </a:rPr>
              <a:t>comparison within Fort Worth</a:t>
            </a:r>
          </a:p>
        </p:txBody>
      </p:sp>
      <p:sp>
        <p:nvSpPr>
          <p:cNvPr id="56" name="Text Placeholder 8">
            <a:extLst>
              <a:ext uri="{FF2B5EF4-FFF2-40B4-BE49-F238E27FC236}">
                <a16:creationId xmlns:a16="http://schemas.microsoft.com/office/drawing/2014/main" id="{9DE4F774-F43F-D343-9611-D4E57DB1FC5C}"/>
              </a:ext>
            </a:extLst>
          </p:cNvPr>
          <p:cNvSpPr txBox="1">
            <a:spLocks/>
          </p:cNvSpPr>
          <p:nvPr/>
        </p:nvSpPr>
        <p:spPr>
          <a:xfrm>
            <a:off x="6862715" y="2723297"/>
            <a:ext cx="1661543" cy="625812"/>
          </a:xfrm>
          <a:prstGeom prst="rect">
            <a:avLst/>
          </a:prstGeom>
        </p:spPr>
        <p:txBody>
          <a:bodyPr wrap="square" rIns="0">
            <a:spAutoFit/>
          </a:bodyPr>
          <a:lstStyle>
            <a:lvl1pPr marL="205177" indent="-205177" algn="l" defTabSz="1828709" rtl="0" eaLnBrk="1" latinLnBrk="0" hangingPunct="1">
              <a:lnSpc>
                <a:spcPct val="100000"/>
              </a:lnSpc>
              <a:spcBef>
                <a:spcPts val="0"/>
              </a:spcBef>
              <a:spcAft>
                <a:spcPts val="800"/>
              </a:spcAft>
              <a:buSzPct val="140000"/>
              <a:buFont typeface="Arial" panose="020B0604020202020204" pitchFamily="34" charset="0"/>
              <a:buChar char="•"/>
              <a:defRPr sz="1400" kern="1200">
                <a:solidFill>
                  <a:srgbClr val="231F20"/>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914355">
              <a:spcAft>
                <a:spcPts val="400"/>
              </a:spcAft>
              <a:buNone/>
            </a:pPr>
            <a:r>
              <a:rPr lang="en-US" sz="700" b="1" dirty="0">
                <a:latin typeface="Verdana" panose="020B0604030504040204" pitchFamily="34" charset="0"/>
                <a:ea typeface="Verdana" panose="020B0604030504040204" pitchFamily="34" charset="0"/>
                <a:cs typeface="Verdana" panose="020B0604030504040204" pitchFamily="34" charset="0"/>
              </a:rPr>
              <a:t>ELL Students</a:t>
            </a:r>
          </a:p>
          <a:p>
            <a:pPr marL="102589" indent="-102589" defTabSz="914355">
              <a:spcAft>
                <a:spcPts val="400"/>
              </a:spcAft>
            </a:pPr>
            <a:r>
              <a:rPr lang="en-US" sz="700" dirty="0">
                <a:latin typeface="Verdana"/>
              </a:rPr>
              <a:t>all vs. state</a:t>
            </a:r>
          </a:p>
          <a:p>
            <a:pPr marL="102589" indent="-102589" defTabSz="914355">
              <a:spcAft>
                <a:spcPts val="400"/>
              </a:spcAft>
            </a:pPr>
            <a:r>
              <a:rPr lang="en-US" sz="700" dirty="0">
                <a:latin typeface="Verdana"/>
              </a:rPr>
              <a:t>vs. state by sector &amp; comparison within Fort Worth</a:t>
            </a:r>
          </a:p>
        </p:txBody>
      </p:sp>
      <p:sp>
        <p:nvSpPr>
          <p:cNvPr id="57" name="Text Placeholder 8">
            <a:extLst>
              <a:ext uri="{FF2B5EF4-FFF2-40B4-BE49-F238E27FC236}">
                <a16:creationId xmlns:a16="http://schemas.microsoft.com/office/drawing/2014/main" id="{0FBA6AF9-8CF8-004E-A503-B0F74063551E}"/>
              </a:ext>
            </a:extLst>
          </p:cNvPr>
          <p:cNvSpPr txBox="1">
            <a:spLocks/>
          </p:cNvSpPr>
          <p:nvPr/>
        </p:nvSpPr>
        <p:spPr>
          <a:xfrm>
            <a:off x="5036471" y="3399675"/>
            <a:ext cx="1661543" cy="625812"/>
          </a:xfrm>
          <a:prstGeom prst="rect">
            <a:avLst/>
          </a:prstGeom>
        </p:spPr>
        <p:txBody>
          <a:bodyPr wrap="square" rIns="0">
            <a:spAutoFit/>
          </a:bodyPr>
          <a:lstStyle>
            <a:lvl1pPr marL="205177" indent="-205177" algn="l" defTabSz="1828709" rtl="0" eaLnBrk="1" latinLnBrk="0" hangingPunct="1">
              <a:lnSpc>
                <a:spcPct val="100000"/>
              </a:lnSpc>
              <a:spcBef>
                <a:spcPts val="0"/>
              </a:spcBef>
              <a:spcAft>
                <a:spcPts val="800"/>
              </a:spcAft>
              <a:buSzPct val="140000"/>
              <a:buFont typeface="Arial" panose="020B0604020202020204" pitchFamily="34" charset="0"/>
              <a:buChar char="•"/>
              <a:defRPr sz="1400" kern="1200">
                <a:solidFill>
                  <a:srgbClr val="231F20"/>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914355">
              <a:spcAft>
                <a:spcPts val="400"/>
              </a:spcAft>
              <a:buNone/>
            </a:pPr>
            <a:r>
              <a:rPr lang="en-US" sz="700" b="1" dirty="0">
                <a:latin typeface="Verdana" panose="020B0604030504040204" pitchFamily="34" charset="0"/>
                <a:ea typeface="Verdana" panose="020B0604030504040204" pitchFamily="34" charset="0"/>
                <a:cs typeface="Verdana" panose="020B0604030504040204" pitchFamily="34" charset="0"/>
              </a:rPr>
              <a:t>Special Ed Students</a:t>
            </a:r>
          </a:p>
          <a:p>
            <a:pPr marL="102589" indent="-102589" defTabSz="914355">
              <a:spcAft>
                <a:spcPts val="400"/>
              </a:spcAft>
            </a:pPr>
            <a:r>
              <a:rPr lang="en-US" sz="700" dirty="0">
                <a:latin typeface="Verdana"/>
              </a:rPr>
              <a:t>all vs. state</a:t>
            </a:r>
          </a:p>
          <a:p>
            <a:pPr marL="102589" indent="-102589" defTabSz="914355">
              <a:spcAft>
                <a:spcPts val="400"/>
              </a:spcAft>
            </a:pPr>
            <a:r>
              <a:rPr lang="en-US" sz="700" dirty="0">
                <a:latin typeface="Verdana"/>
              </a:rPr>
              <a:t>vs. state by sector &amp; comparison within Fort Worth</a:t>
            </a:r>
          </a:p>
        </p:txBody>
      </p:sp>
      <p:sp>
        <p:nvSpPr>
          <p:cNvPr id="58" name="Text Placeholder 8">
            <a:extLst>
              <a:ext uri="{FF2B5EF4-FFF2-40B4-BE49-F238E27FC236}">
                <a16:creationId xmlns:a16="http://schemas.microsoft.com/office/drawing/2014/main" id="{74BC77A1-A298-7241-87FA-AB55C212C8C2}"/>
              </a:ext>
            </a:extLst>
          </p:cNvPr>
          <p:cNvSpPr txBox="1">
            <a:spLocks/>
          </p:cNvSpPr>
          <p:nvPr/>
        </p:nvSpPr>
        <p:spPr>
          <a:xfrm>
            <a:off x="6862715" y="3399675"/>
            <a:ext cx="1661543" cy="625812"/>
          </a:xfrm>
          <a:prstGeom prst="rect">
            <a:avLst/>
          </a:prstGeom>
        </p:spPr>
        <p:txBody>
          <a:bodyPr wrap="square" rIns="0">
            <a:spAutoFit/>
          </a:bodyPr>
          <a:lstStyle>
            <a:lvl1pPr marL="205177" indent="-205177" algn="l" defTabSz="1828709" rtl="0" eaLnBrk="1" latinLnBrk="0" hangingPunct="1">
              <a:lnSpc>
                <a:spcPct val="100000"/>
              </a:lnSpc>
              <a:spcBef>
                <a:spcPts val="0"/>
              </a:spcBef>
              <a:spcAft>
                <a:spcPts val="800"/>
              </a:spcAft>
              <a:buSzPct val="140000"/>
              <a:buFont typeface="Arial" panose="020B0604020202020204" pitchFamily="34" charset="0"/>
              <a:buChar char="•"/>
              <a:defRPr sz="1400" kern="1200">
                <a:solidFill>
                  <a:srgbClr val="231F20"/>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914355">
              <a:spcAft>
                <a:spcPts val="400"/>
              </a:spcAft>
              <a:buNone/>
            </a:pPr>
            <a:r>
              <a:rPr lang="en-US" sz="700" b="1" dirty="0">
                <a:latin typeface="Verdana" panose="020B0604030504040204" pitchFamily="34" charset="0"/>
                <a:ea typeface="Verdana" panose="020B0604030504040204" pitchFamily="34" charset="0"/>
                <a:cs typeface="Verdana" panose="020B0604030504040204" pitchFamily="34" charset="0"/>
              </a:rPr>
              <a:t>Male Students</a:t>
            </a:r>
          </a:p>
          <a:p>
            <a:pPr marL="102589" indent="-102589" defTabSz="914355">
              <a:spcAft>
                <a:spcPts val="400"/>
              </a:spcAft>
            </a:pPr>
            <a:r>
              <a:rPr lang="en-US" sz="700" dirty="0">
                <a:latin typeface="Verdana"/>
              </a:rPr>
              <a:t>all vs. state</a:t>
            </a:r>
          </a:p>
          <a:p>
            <a:pPr marL="102589" indent="-102589" defTabSz="914355">
              <a:spcAft>
                <a:spcPts val="400"/>
              </a:spcAft>
            </a:pPr>
            <a:r>
              <a:rPr lang="en-US" sz="700" dirty="0">
                <a:latin typeface="Verdana"/>
              </a:rPr>
              <a:t>vs. state by sector &amp; comparison within Fort Worth</a:t>
            </a:r>
          </a:p>
        </p:txBody>
      </p:sp>
      <p:sp>
        <p:nvSpPr>
          <p:cNvPr id="59" name="Text Placeholder 8">
            <a:extLst>
              <a:ext uri="{FF2B5EF4-FFF2-40B4-BE49-F238E27FC236}">
                <a16:creationId xmlns:a16="http://schemas.microsoft.com/office/drawing/2014/main" id="{44BB0DB3-3F7B-9341-99EA-7D049162094B}"/>
              </a:ext>
            </a:extLst>
          </p:cNvPr>
          <p:cNvSpPr txBox="1">
            <a:spLocks/>
          </p:cNvSpPr>
          <p:nvPr/>
        </p:nvSpPr>
        <p:spPr>
          <a:xfrm>
            <a:off x="5036471" y="4076052"/>
            <a:ext cx="1661543" cy="625812"/>
          </a:xfrm>
          <a:prstGeom prst="rect">
            <a:avLst/>
          </a:prstGeom>
        </p:spPr>
        <p:txBody>
          <a:bodyPr wrap="square" rIns="0">
            <a:spAutoFit/>
          </a:bodyPr>
          <a:lstStyle>
            <a:lvl1pPr marL="205177" indent="-205177" algn="l" defTabSz="1828709" rtl="0" eaLnBrk="1" latinLnBrk="0" hangingPunct="1">
              <a:lnSpc>
                <a:spcPct val="100000"/>
              </a:lnSpc>
              <a:spcBef>
                <a:spcPts val="0"/>
              </a:spcBef>
              <a:spcAft>
                <a:spcPts val="800"/>
              </a:spcAft>
              <a:buSzPct val="140000"/>
              <a:buFont typeface="Arial" panose="020B0604020202020204" pitchFamily="34" charset="0"/>
              <a:buChar char="•"/>
              <a:defRPr sz="1400" kern="1200">
                <a:solidFill>
                  <a:srgbClr val="231F20"/>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914355">
              <a:spcAft>
                <a:spcPts val="400"/>
              </a:spcAft>
              <a:buNone/>
            </a:pPr>
            <a:r>
              <a:rPr lang="en-US" sz="700" b="1" dirty="0">
                <a:latin typeface="Verdana" panose="020B0604030504040204" pitchFamily="34" charset="0"/>
                <a:ea typeface="Verdana" panose="020B0604030504040204" pitchFamily="34" charset="0"/>
                <a:cs typeface="Verdana" panose="020B0604030504040204" pitchFamily="34" charset="0"/>
              </a:rPr>
              <a:t>Female Students</a:t>
            </a:r>
          </a:p>
          <a:p>
            <a:pPr marL="102589" indent="-102589" defTabSz="914355">
              <a:spcAft>
                <a:spcPts val="400"/>
              </a:spcAft>
            </a:pPr>
            <a:r>
              <a:rPr lang="en-US" sz="700" dirty="0">
                <a:latin typeface="Verdana"/>
              </a:rPr>
              <a:t>all vs. state</a:t>
            </a:r>
          </a:p>
          <a:p>
            <a:pPr marL="102589" indent="-102589" defTabSz="914355">
              <a:spcAft>
                <a:spcPts val="400"/>
              </a:spcAft>
            </a:pPr>
            <a:r>
              <a:rPr lang="en-US" sz="700" dirty="0">
                <a:latin typeface="Verdana"/>
              </a:rPr>
              <a:t>vs. state by sector &amp; comparison within Fort Worth</a:t>
            </a:r>
          </a:p>
        </p:txBody>
      </p:sp>
      <p:sp>
        <p:nvSpPr>
          <p:cNvPr id="60" name="Text Placeholder 8">
            <a:extLst>
              <a:ext uri="{FF2B5EF4-FFF2-40B4-BE49-F238E27FC236}">
                <a16:creationId xmlns:a16="http://schemas.microsoft.com/office/drawing/2014/main" id="{08C4423A-7588-0F40-A923-C8267EC2CD71}"/>
              </a:ext>
            </a:extLst>
          </p:cNvPr>
          <p:cNvSpPr txBox="1">
            <a:spLocks/>
          </p:cNvSpPr>
          <p:nvPr/>
        </p:nvSpPr>
        <p:spPr>
          <a:xfrm>
            <a:off x="1158401" y="4343451"/>
            <a:ext cx="1661543" cy="359073"/>
          </a:xfrm>
          <a:prstGeom prst="rect">
            <a:avLst/>
          </a:prstGeom>
        </p:spPr>
        <p:txBody>
          <a:bodyPr wrap="square" rIns="0">
            <a:spAutoFit/>
          </a:bodyPr>
          <a:lstStyle>
            <a:lvl1pPr marL="205177" indent="-205177" algn="l" defTabSz="1828709" rtl="0" eaLnBrk="1" latinLnBrk="0" hangingPunct="1">
              <a:lnSpc>
                <a:spcPct val="100000"/>
              </a:lnSpc>
              <a:spcBef>
                <a:spcPts val="0"/>
              </a:spcBef>
              <a:spcAft>
                <a:spcPts val="800"/>
              </a:spcAft>
              <a:buSzPct val="140000"/>
              <a:buFont typeface="Arial" panose="020B0604020202020204" pitchFamily="34" charset="0"/>
              <a:buChar char="•"/>
              <a:defRPr sz="1400" kern="1200">
                <a:solidFill>
                  <a:srgbClr val="231F20"/>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02589" indent="-102589" defTabSz="914355">
              <a:spcAft>
                <a:spcPts val="400"/>
              </a:spcAft>
            </a:pPr>
            <a:r>
              <a:rPr lang="en-US" sz="700" dirty="0">
                <a:latin typeface="Verdana"/>
              </a:rPr>
              <a:t>Reading</a:t>
            </a:r>
          </a:p>
          <a:p>
            <a:pPr marL="102589" indent="-102589" defTabSz="914355">
              <a:spcAft>
                <a:spcPts val="400"/>
              </a:spcAft>
            </a:pPr>
            <a:r>
              <a:rPr lang="en-US" sz="700" dirty="0">
                <a:latin typeface="Verdana"/>
              </a:rPr>
              <a:t>Math</a:t>
            </a:r>
          </a:p>
        </p:txBody>
      </p:sp>
      <p:sp>
        <p:nvSpPr>
          <p:cNvPr id="9"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449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1200-000005000000}"/>
              </a:ext>
            </a:extLst>
          </p:cNvPr>
          <p:cNvGraphicFramePr>
            <a:graphicFrameLocks/>
          </p:cNvGraphicFramePr>
          <p:nvPr>
            <p:extLst>
              <p:ext uri="{D42A27DB-BD31-4B8C-83A1-F6EECF244321}">
                <p14:modId xmlns:p14="http://schemas.microsoft.com/office/powerpoint/2010/main" val="2226892116"/>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DAD4C54E-A8CA-644A-8DB3-AF4F3BD8B549}"/>
              </a:ext>
            </a:extLst>
          </p:cNvPr>
          <p:cNvSpPr>
            <a:spLocks noGrp="1"/>
          </p:cNvSpPr>
          <p:nvPr>
            <p:ph type="body" sz="quarter" idx="31"/>
          </p:nvPr>
        </p:nvSpPr>
        <p:spPr>
          <a:xfrm>
            <a:off x="8458200" y="1701800"/>
            <a:ext cx="3262376" cy="646216"/>
          </a:xfrm>
        </p:spPr>
        <p:txBody>
          <a:bodyPr anchor="t" anchorCtr="0"/>
          <a:lstStyle/>
          <a:p>
            <a:r>
              <a:rPr lang="en-US" dirty="0"/>
              <a:t>Learning Gains for Fort Worth Charter School Students in Poverty and Fort Worth District School Students in Poverty Compared to the Average Learning Gains of Students in Poverty Statewide, by Subject</a:t>
            </a:r>
          </a:p>
        </p:txBody>
      </p:sp>
      <p:sp>
        <p:nvSpPr>
          <p:cNvPr id="3" name="Text Placeholder 2">
            <a:extLst>
              <a:ext uri="{FF2B5EF4-FFF2-40B4-BE49-F238E27FC236}">
                <a16:creationId xmlns:a16="http://schemas.microsoft.com/office/drawing/2014/main" id="{67C45FF9-3F61-EA49-86E2-D06C0053DD86}"/>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4" name="Text Placeholder 3">
            <a:extLst>
              <a:ext uri="{FF2B5EF4-FFF2-40B4-BE49-F238E27FC236}">
                <a16:creationId xmlns:a16="http://schemas.microsoft.com/office/drawing/2014/main" id="{7CA18746-395B-5540-93B4-3E842975EF4C}"/>
              </a:ext>
            </a:extLst>
          </p:cNvPr>
          <p:cNvSpPr>
            <a:spLocks noGrp="1"/>
          </p:cNvSpPr>
          <p:nvPr>
            <p:ph type="body" sz="quarter" idx="33"/>
          </p:nvPr>
        </p:nvSpPr>
        <p:spPr>
          <a:xfrm>
            <a:off x="8458200" y="5831432"/>
            <a:ext cx="183426" cy="182767"/>
          </a:xfrm>
        </p:spPr>
        <p:txBody>
          <a:bodyPr/>
          <a:lstStyle/>
          <a:p>
            <a:endParaRPr lang="en-US" dirty="0"/>
          </a:p>
        </p:txBody>
      </p:sp>
      <p:sp>
        <p:nvSpPr>
          <p:cNvPr id="5" name="Text Placeholder 4">
            <a:extLst>
              <a:ext uri="{FF2B5EF4-FFF2-40B4-BE49-F238E27FC236}">
                <a16:creationId xmlns:a16="http://schemas.microsoft.com/office/drawing/2014/main" id="{5AC9F43E-6251-634E-A8BE-B18C71272F8A}"/>
              </a:ext>
            </a:extLst>
          </p:cNvPr>
          <p:cNvSpPr>
            <a:spLocks noGrp="1"/>
          </p:cNvSpPr>
          <p:nvPr>
            <p:ph type="body" sz="quarter" idx="34"/>
          </p:nvPr>
        </p:nvSpPr>
        <p:spPr>
          <a:xfrm>
            <a:off x="1723339" y="6477000"/>
            <a:ext cx="858118" cy="179553"/>
          </a:xfrm>
        </p:spPr>
        <p:txBody>
          <a:bodyPr/>
          <a:lstStyle/>
          <a:p>
            <a:r>
              <a:rPr lang="en-US" dirty="0"/>
              <a:t>reading</a:t>
            </a:r>
          </a:p>
        </p:txBody>
      </p:sp>
      <p:sp>
        <p:nvSpPr>
          <p:cNvPr id="6" name="Text Placeholder 5">
            <a:extLst>
              <a:ext uri="{FF2B5EF4-FFF2-40B4-BE49-F238E27FC236}">
                <a16:creationId xmlns:a16="http://schemas.microsoft.com/office/drawing/2014/main" id="{511E6135-733B-2C47-86DB-AAF6A95A93DC}"/>
              </a:ext>
            </a:extLst>
          </p:cNvPr>
          <p:cNvSpPr>
            <a:spLocks noGrp="1"/>
          </p:cNvSpPr>
          <p:nvPr>
            <p:ph type="body" sz="quarter" idx="35"/>
          </p:nvPr>
        </p:nvSpPr>
        <p:spPr>
          <a:xfrm>
            <a:off x="2796182" y="6477000"/>
            <a:ext cx="858118" cy="179553"/>
          </a:xfrm>
        </p:spPr>
        <p:txBody>
          <a:bodyPr/>
          <a:lstStyle/>
          <a:p>
            <a:r>
              <a:rPr lang="en-US" dirty="0"/>
              <a:t>math</a:t>
            </a:r>
          </a:p>
        </p:txBody>
      </p:sp>
      <p:sp>
        <p:nvSpPr>
          <p:cNvPr id="7" name="Text Placeholder 6">
            <a:extLst>
              <a:ext uri="{FF2B5EF4-FFF2-40B4-BE49-F238E27FC236}">
                <a16:creationId xmlns:a16="http://schemas.microsoft.com/office/drawing/2014/main" id="{D0869F8F-CAE4-AE45-8DA9-5DA02321AD54}"/>
              </a:ext>
            </a:extLst>
          </p:cNvPr>
          <p:cNvSpPr>
            <a:spLocks noGrp="1"/>
          </p:cNvSpPr>
          <p:nvPr>
            <p:ph type="body" sz="quarter" idx="36"/>
          </p:nvPr>
        </p:nvSpPr>
        <p:spPr>
          <a:xfrm>
            <a:off x="1587500" y="6477000"/>
            <a:ext cx="197993" cy="197980"/>
          </a:xfrm>
        </p:spPr>
        <p:txBody>
          <a:bodyPr/>
          <a:lstStyle/>
          <a:p>
            <a:endParaRPr lang="en-US"/>
          </a:p>
        </p:txBody>
      </p:sp>
      <p:sp>
        <p:nvSpPr>
          <p:cNvPr id="8" name="Text Placeholder 7">
            <a:extLst>
              <a:ext uri="{FF2B5EF4-FFF2-40B4-BE49-F238E27FC236}">
                <a16:creationId xmlns:a16="http://schemas.microsoft.com/office/drawing/2014/main" id="{DB8B4AC7-FE7B-7642-8C4E-F4779D3E65C9}"/>
              </a:ext>
            </a:extLst>
          </p:cNvPr>
          <p:cNvSpPr>
            <a:spLocks noGrp="1"/>
          </p:cNvSpPr>
          <p:nvPr>
            <p:ph type="body" sz="quarter" idx="37"/>
          </p:nvPr>
        </p:nvSpPr>
        <p:spPr>
          <a:xfrm>
            <a:off x="2654300" y="6477000"/>
            <a:ext cx="197993" cy="197980"/>
          </a:xfrm>
        </p:spPr>
        <p:txBody>
          <a:bodyPr/>
          <a:lstStyle/>
          <a:p>
            <a:endParaRPr lang="en-US"/>
          </a:p>
        </p:txBody>
      </p:sp>
      <p:sp>
        <p:nvSpPr>
          <p:cNvPr id="10" name="Text Placeholder 9">
            <a:extLst>
              <a:ext uri="{FF2B5EF4-FFF2-40B4-BE49-F238E27FC236}">
                <a16:creationId xmlns:a16="http://schemas.microsoft.com/office/drawing/2014/main" id="{A7ED907D-81A6-9D45-9097-1F63369EE93F}"/>
              </a:ext>
            </a:extLst>
          </p:cNvPr>
          <p:cNvSpPr>
            <a:spLocks noGrp="1"/>
          </p:cNvSpPr>
          <p:nvPr>
            <p:ph type="body" sz="quarter" idx="10"/>
          </p:nvPr>
        </p:nvSpPr>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Student Subgroup Analysis</a:t>
            </a:r>
          </a:p>
        </p:txBody>
      </p:sp>
      <p:sp>
        <p:nvSpPr>
          <p:cNvPr id="11" name="Text Placeholder 10">
            <a:extLst>
              <a:ext uri="{FF2B5EF4-FFF2-40B4-BE49-F238E27FC236}">
                <a16:creationId xmlns:a16="http://schemas.microsoft.com/office/drawing/2014/main" id="{A38FA68D-8059-B44A-B9ED-7ED79CA5C3E7}"/>
              </a:ext>
            </a:extLst>
          </p:cNvPr>
          <p:cNvSpPr>
            <a:spLocks noGrp="1"/>
          </p:cNvSpPr>
          <p:nvPr>
            <p:ph type="body" sz="quarter" idx="11"/>
          </p:nvPr>
        </p:nvSpPr>
        <p:spPr>
          <a:xfrm>
            <a:off x="457597" y="864483"/>
            <a:ext cx="11276807" cy="553998"/>
          </a:xfrm>
        </p:spPr>
        <p:txBody>
          <a:bodyPr/>
          <a:lstStyle/>
          <a:p>
            <a:r>
              <a:rPr lang="en-US" dirty="0"/>
              <a:t>&gt; Students in Poverty</a:t>
            </a:r>
          </a:p>
        </p:txBody>
      </p:sp>
      <p:sp>
        <p:nvSpPr>
          <p:cNvPr id="12" name="Text Placeholder 11">
            <a:extLst>
              <a:ext uri="{FF2B5EF4-FFF2-40B4-BE49-F238E27FC236}">
                <a16:creationId xmlns:a16="http://schemas.microsoft.com/office/drawing/2014/main" id="{F9E5DBBF-2490-B640-A90E-19D4D7D2F305}"/>
              </a:ext>
            </a:extLst>
          </p:cNvPr>
          <p:cNvSpPr>
            <a:spLocks noGrp="1"/>
          </p:cNvSpPr>
          <p:nvPr>
            <p:ph type="body" sz="quarter" idx="39"/>
          </p:nvPr>
        </p:nvSpPr>
        <p:spPr>
          <a:xfrm>
            <a:off x="457597" y="1390040"/>
            <a:ext cx="11276807" cy="323165"/>
          </a:xfrm>
        </p:spPr>
        <p:txBody>
          <a:bodyPr/>
          <a:lstStyle/>
          <a:p>
            <a:r>
              <a:rPr lang="en-US" dirty="0"/>
              <a:t>VS. STATE BY SECTOR &amp; COMPARISON WITHIN FORT WORTH</a:t>
            </a:r>
          </a:p>
        </p:txBody>
      </p:sp>
      <p:sp>
        <p:nvSpPr>
          <p:cNvPr id="15"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8445500" y="2794000"/>
            <a:ext cx="3238500" cy="1697421"/>
          </a:xfrm>
          <a:prstGeom prst="rect">
            <a:avLst/>
          </a:prstGeom>
        </p:spPr>
      </p:pic>
    </p:spTree>
    <p:extLst>
      <p:ext uri="{BB962C8B-B14F-4D97-AF65-F5344CB8AC3E}">
        <p14:creationId xmlns:p14="http://schemas.microsoft.com/office/powerpoint/2010/main" val="1622373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1300-000003000000}"/>
              </a:ext>
            </a:extLst>
          </p:cNvPr>
          <p:cNvGraphicFramePr>
            <a:graphicFrameLocks/>
          </p:cNvGraphicFramePr>
          <p:nvPr>
            <p:extLst>
              <p:ext uri="{D42A27DB-BD31-4B8C-83A1-F6EECF244321}">
                <p14:modId xmlns:p14="http://schemas.microsoft.com/office/powerpoint/2010/main" val="2807993092"/>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DAD4C54E-A8CA-644A-8DB3-AF4F3BD8B549}"/>
              </a:ext>
            </a:extLst>
          </p:cNvPr>
          <p:cNvSpPr>
            <a:spLocks noGrp="1"/>
          </p:cNvSpPr>
          <p:nvPr>
            <p:ph type="body" sz="quarter" idx="31"/>
          </p:nvPr>
        </p:nvSpPr>
        <p:spPr>
          <a:xfrm>
            <a:off x="8593328" y="1701800"/>
            <a:ext cx="3127248" cy="646216"/>
          </a:xfrm>
        </p:spPr>
        <p:txBody>
          <a:bodyPr anchor="t" anchorCtr="0"/>
          <a:lstStyle/>
          <a:p>
            <a:r>
              <a:rPr lang="en-US" dirty="0"/>
              <a:t>Learning Gains for All ELL Students in Fort Worth Compared to the Average Learning Gains of ELL Students Statewide, by Subject</a:t>
            </a:r>
          </a:p>
        </p:txBody>
      </p:sp>
      <p:sp>
        <p:nvSpPr>
          <p:cNvPr id="3" name="Text Placeholder 2">
            <a:extLst>
              <a:ext uri="{FF2B5EF4-FFF2-40B4-BE49-F238E27FC236}">
                <a16:creationId xmlns:a16="http://schemas.microsoft.com/office/drawing/2014/main" id="{67C45FF9-3F61-EA49-86E2-D06C0053DD86}"/>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4" name="Text Placeholder 3">
            <a:extLst>
              <a:ext uri="{FF2B5EF4-FFF2-40B4-BE49-F238E27FC236}">
                <a16:creationId xmlns:a16="http://schemas.microsoft.com/office/drawing/2014/main" id="{7CA18746-395B-5540-93B4-3E842975EF4C}"/>
              </a:ext>
            </a:extLst>
          </p:cNvPr>
          <p:cNvSpPr>
            <a:spLocks noGrp="1"/>
          </p:cNvSpPr>
          <p:nvPr>
            <p:ph type="body" sz="quarter" idx="33"/>
          </p:nvPr>
        </p:nvSpPr>
        <p:spPr>
          <a:xfrm>
            <a:off x="8458200" y="5831432"/>
            <a:ext cx="183426" cy="182767"/>
          </a:xfrm>
        </p:spPr>
        <p:txBody>
          <a:bodyPr/>
          <a:lstStyle/>
          <a:p>
            <a:endParaRPr lang="en-US"/>
          </a:p>
        </p:txBody>
      </p:sp>
      <p:sp>
        <p:nvSpPr>
          <p:cNvPr id="5" name="Text Placeholder 4">
            <a:extLst>
              <a:ext uri="{FF2B5EF4-FFF2-40B4-BE49-F238E27FC236}">
                <a16:creationId xmlns:a16="http://schemas.microsoft.com/office/drawing/2014/main" id="{5AC9F43E-6251-634E-A8BE-B18C71272F8A}"/>
              </a:ext>
            </a:extLst>
          </p:cNvPr>
          <p:cNvSpPr>
            <a:spLocks noGrp="1"/>
          </p:cNvSpPr>
          <p:nvPr>
            <p:ph type="body" sz="quarter" idx="34"/>
          </p:nvPr>
        </p:nvSpPr>
        <p:spPr>
          <a:xfrm>
            <a:off x="1723339" y="6477000"/>
            <a:ext cx="858118" cy="179553"/>
          </a:xfrm>
        </p:spPr>
        <p:txBody>
          <a:bodyPr/>
          <a:lstStyle/>
          <a:p>
            <a:r>
              <a:rPr lang="en-US" dirty="0"/>
              <a:t>reading</a:t>
            </a:r>
          </a:p>
        </p:txBody>
      </p:sp>
      <p:sp>
        <p:nvSpPr>
          <p:cNvPr id="6" name="Text Placeholder 5">
            <a:extLst>
              <a:ext uri="{FF2B5EF4-FFF2-40B4-BE49-F238E27FC236}">
                <a16:creationId xmlns:a16="http://schemas.microsoft.com/office/drawing/2014/main" id="{511E6135-733B-2C47-86DB-AAF6A95A93DC}"/>
              </a:ext>
            </a:extLst>
          </p:cNvPr>
          <p:cNvSpPr>
            <a:spLocks noGrp="1"/>
          </p:cNvSpPr>
          <p:nvPr>
            <p:ph type="body" sz="quarter" idx="35"/>
          </p:nvPr>
        </p:nvSpPr>
        <p:spPr>
          <a:xfrm>
            <a:off x="2796182" y="6477000"/>
            <a:ext cx="858118" cy="179553"/>
          </a:xfrm>
        </p:spPr>
        <p:txBody>
          <a:bodyPr/>
          <a:lstStyle/>
          <a:p>
            <a:r>
              <a:rPr lang="en-US" dirty="0"/>
              <a:t>math</a:t>
            </a:r>
          </a:p>
        </p:txBody>
      </p:sp>
      <p:sp>
        <p:nvSpPr>
          <p:cNvPr id="7" name="Text Placeholder 6">
            <a:extLst>
              <a:ext uri="{FF2B5EF4-FFF2-40B4-BE49-F238E27FC236}">
                <a16:creationId xmlns:a16="http://schemas.microsoft.com/office/drawing/2014/main" id="{D0869F8F-CAE4-AE45-8DA9-5DA02321AD54}"/>
              </a:ext>
            </a:extLst>
          </p:cNvPr>
          <p:cNvSpPr>
            <a:spLocks noGrp="1"/>
          </p:cNvSpPr>
          <p:nvPr>
            <p:ph type="body" sz="quarter" idx="36"/>
          </p:nvPr>
        </p:nvSpPr>
        <p:spPr>
          <a:xfrm>
            <a:off x="1587500" y="6477000"/>
            <a:ext cx="197993" cy="197980"/>
          </a:xfrm>
        </p:spPr>
        <p:txBody>
          <a:bodyPr/>
          <a:lstStyle/>
          <a:p>
            <a:endParaRPr lang="en-US"/>
          </a:p>
        </p:txBody>
      </p:sp>
      <p:sp>
        <p:nvSpPr>
          <p:cNvPr id="8" name="Text Placeholder 7">
            <a:extLst>
              <a:ext uri="{FF2B5EF4-FFF2-40B4-BE49-F238E27FC236}">
                <a16:creationId xmlns:a16="http://schemas.microsoft.com/office/drawing/2014/main" id="{DB8B4AC7-FE7B-7642-8C4E-F4779D3E65C9}"/>
              </a:ext>
            </a:extLst>
          </p:cNvPr>
          <p:cNvSpPr>
            <a:spLocks noGrp="1"/>
          </p:cNvSpPr>
          <p:nvPr>
            <p:ph type="body" sz="quarter" idx="37"/>
          </p:nvPr>
        </p:nvSpPr>
        <p:spPr>
          <a:xfrm>
            <a:off x="2654300" y="6477000"/>
            <a:ext cx="197993" cy="197980"/>
          </a:xfrm>
        </p:spPr>
        <p:txBody>
          <a:bodyPr/>
          <a:lstStyle/>
          <a:p>
            <a:endParaRPr lang="en-US"/>
          </a:p>
        </p:txBody>
      </p:sp>
      <p:sp>
        <p:nvSpPr>
          <p:cNvPr id="10" name="Text Placeholder 9">
            <a:extLst>
              <a:ext uri="{FF2B5EF4-FFF2-40B4-BE49-F238E27FC236}">
                <a16:creationId xmlns:a16="http://schemas.microsoft.com/office/drawing/2014/main" id="{A7ED907D-81A6-9D45-9097-1F63369EE93F}"/>
              </a:ext>
            </a:extLst>
          </p:cNvPr>
          <p:cNvSpPr>
            <a:spLocks noGrp="1"/>
          </p:cNvSpPr>
          <p:nvPr>
            <p:ph type="body" sz="quarter" idx="10"/>
          </p:nvPr>
        </p:nvSpPr>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Student Subgroup Analysis</a:t>
            </a:r>
          </a:p>
        </p:txBody>
      </p:sp>
      <p:sp>
        <p:nvSpPr>
          <p:cNvPr id="11" name="Text Placeholder 10">
            <a:extLst>
              <a:ext uri="{FF2B5EF4-FFF2-40B4-BE49-F238E27FC236}">
                <a16:creationId xmlns:a16="http://schemas.microsoft.com/office/drawing/2014/main" id="{A38FA68D-8059-B44A-B9ED-7ED79CA5C3E7}"/>
              </a:ext>
            </a:extLst>
          </p:cNvPr>
          <p:cNvSpPr>
            <a:spLocks noGrp="1"/>
          </p:cNvSpPr>
          <p:nvPr>
            <p:ph type="body" sz="quarter" idx="11"/>
          </p:nvPr>
        </p:nvSpPr>
        <p:spPr>
          <a:xfrm>
            <a:off x="457597" y="864483"/>
            <a:ext cx="11276807" cy="553998"/>
          </a:xfrm>
        </p:spPr>
        <p:txBody>
          <a:bodyPr/>
          <a:lstStyle/>
          <a:p>
            <a:r>
              <a:rPr lang="en-US" dirty="0"/>
              <a:t>&gt; ELL Students</a:t>
            </a:r>
          </a:p>
        </p:txBody>
      </p:sp>
      <p:sp>
        <p:nvSpPr>
          <p:cNvPr id="12" name="Text Placeholder 11">
            <a:extLst>
              <a:ext uri="{FF2B5EF4-FFF2-40B4-BE49-F238E27FC236}">
                <a16:creationId xmlns:a16="http://schemas.microsoft.com/office/drawing/2014/main" id="{F9E5DBBF-2490-B640-A90E-19D4D7D2F305}"/>
              </a:ext>
            </a:extLst>
          </p:cNvPr>
          <p:cNvSpPr>
            <a:spLocks noGrp="1"/>
          </p:cNvSpPr>
          <p:nvPr>
            <p:ph type="body" sz="quarter" idx="39"/>
          </p:nvPr>
        </p:nvSpPr>
        <p:spPr>
          <a:xfrm>
            <a:off x="457597" y="1390040"/>
            <a:ext cx="11276807" cy="323165"/>
          </a:xfrm>
        </p:spPr>
        <p:txBody>
          <a:bodyPr/>
          <a:lstStyle/>
          <a:p>
            <a:r>
              <a:rPr lang="en-US" dirty="0"/>
              <a:t>ALL VS. STATE</a:t>
            </a:r>
          </a:p>
        </p:txBody>
      </p:sp>
      <p:sp>
        <p:nvSpPr>
          <p:cNvPr id="14"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913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00000000-0008-0000-1400-000005000000}"/>
              </a:ext>
            </a:extLst>
          </p:cNvPr>
          <p:cNvGraphicFramePr>
            <a:graphicFrameLocks/>
          </p:cNvGraphicFramePr>
          <p:nvPr>
            <p:extLst>
              <p:ext uri="{D42A27DB-BD31-4B8C-83A1-F6EECF244321}">
                <p14:modId xmlns:p14="http://schemas.microsoft.com/office/powerpoint/2010/main" val="3870209767"/>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DAD4C54E-A8CA-644A-8DB3-AF4F3BD8B549}"/>
              </a:ext>
            </a:extLst>
          </p:cNvPr>
          <p:cNvSpPr>
            <a:spLocks noGrp="1"/>
          </p:cNvSpPr>
          <p:nvPr>
            <p:ph type="body" sz="quarter" idx="31"/>
          </p:nvPr>
        </p:nvSpPr>
        <p:spPr>
          <a:xfrm>
            <a:off x="8593328" y="1701800"/>
            <a:ext cx="3127248" cy="646216"/>
          </a:xfrm>
        </p:spPr>
        <p:txBody>
          <a:bodyPr anchor="t" anchorCtr="0"/>
          <a:lstStyle/>
          <a:p>
            <a:r>
              <a:rPr lang="en-US" dirty="0"/>
              <a:t>Learning Gains for ELL Students in Fort Worth Charter Schools and ELL Students in Fort Worth District Schools Compared to the Average Learning Gains of ELL Students Statewide, by Subject</a:t>
            </a:r>
          </a:p>
        </p:txBody>
      </p:sp>
      <p:sp>
        <p:nvSpPr>
          <p:cNvPr id="3" name="Text Placeholder 2">
            <a:extLst>
              <a:ext uri="{FF2B5EF4-FFF2-40B4-BE49-F238E27FC236}">
                <a16:creationId xmlns:a16="http://schemas.microsoft.com/office/drawing/2014/main" id="{67C45FF9-3F61-EA49-86E2-D06C0053DD86}"/>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4" name="Text Placeholder 3">
            <a:extLst>
              <a:ext uri="{FF2B5EF4-FFF2-40B4-BE49-F238E27FC236}">
                <a16:creationId xmlns:a16="http://schemas.microsoft.com/office/drawing/2014/main" id="{7CA18746-395B-5540-93B4-3E842975EF4C}"/>
              </a:ext>
            </a:extLst>
          </p:cNvPr>
          <p:cNvSpPr>
            <a:spLocks noGrp="1"/>
          </p:cNvSpPr>
          <p:nvPr>
            <p:ph type="body" sz="quarter" idx="33"/>
          </p:nvPr>
        </p:nvSpPr>
        <p:spPr>
          <a:xfrm>
            <a:off x="8458200" y="5831432"/>
            <a:ext cx="183426" cy="182767"/>
          </a:xfrm>
        </p:spPr>
        <p:txBody>
          <a:bodyPr/>
          <a:lstStyle/>
          <a:p>
            <a:endParaRPr lang="en-US"/>
          </a:p>
        </p:txBody>
      </p:sp>
      <p:sp>
        <p:nvSpPr>
          <p:cNvPr id="5" name="Text Placeholder 4">
            <a:extLst>
              <a:ext uri="{FF2B5EF4-FFF2-40B4-BE49-F238E27FC236}">
                <a16:creationId xmlns:a16="http://schemas.microsoft.com/office/drawing/2014/main" id="{5AC9F43E-6251-634E-A8BE-B18C71272F8A}"/>
              </a:ext>
            </a:extLst>
          </p:cNvPr>
          <p:cNvSpPr>
            <a:spLocks noGrp="1"/>
          </p:cNvSpPr>
          <p:nvPr>
            <p:ph type="body" sz="quarter" idx="34"/>
          </p:nvPr>
        </p:nvSpPr>
        <p:spPr>
          <a:xfrm>
            <a:off x="1723339" y="6477000"/>
            <a:ext cx="858118" cy="179553"/>
          </a:xfrm>
        </p:spPr>
        <p:txBody>
          <a:bodyPr/>
          <a:lstStyle/>
          <a:p>
            <a:r>
              <a:rPr lang="en-US" dirty="0"/>
              <a:t>reading</a:t>
            </a:r>
          </a:p>
        </p:txBody>
      </p:sp>
      <p:sp>
        <p:nvSpPr>
          <p:cNvPr id="6" name="Text Placeholder 5">
            <a:extLst>
              <a:ext uri="{FF2B5EF4-FFF2-40B4-BE49-F238E27FC236}">
                <a16:creationId xmlns:a16="http://schemas.microsoft.com/office/drawing/2014/main" id="{511E6135-733B-2C47-86DB-AAF6A95A93DC}"/>
              </a:ext>
            </a:extLst>
          </p:cNvPr>
          <p:cNvSpPr>
            <a:spLocks noGrp="1"/>
          </p:cNvSpPr>
          <p:nvPr>
            <p:ph type="body" sz="quarter" idx="35"/>
          </p:nvPr>
        </p:nvSpPr>
        <p:spPr>
          <a:xfrm>
            <a:off x="2796182" y="6477000"/>
            <a:ext cx="858118" cy="179553"/>
          </a:xfrm>
        </p:spPr>
        <p:txBody>
          <a:bodyPr/>
          <a:lstStyle/>
          <a:p>
            <a:r>
              <a:rPr lang="en-US" dirty="0"/>
              <a:t>math</a:t>
            </a:r>
          </a:p>
        </p:txBody>
      </p:sp>
      <p:sp>
        <p:nvSpPr>
          <p:cNvPr id="7" name="Text Placeholder 6">
            <a:extLst>
              <a:ext uri="{FF2B5EF4-FFF2-40B4-BE49-F238E27FC236}">
                <a16:creationId xmlns:a16="http://schemas.microsoft.com/office/drawing/2014/main" id="{D0869F8F-CAE4-AE45-8DA9-5DA02321AD54}"/>
              </a:ext>
            </a:extLst>
          </p:cNvPr>
          <p:cNvSpPr>
            <a:spLocks noGrp="1"/>
          </p:cNvSpPr>
          <p:nvPr>
            <p:ph type="body" sz="quarter" idx="36"/>
          </p:nvPr>
        </p:nvSpPr>
        <p:spPr>
          <a:xfrm>
            <a:off x="1587500" y="6477000"/>
            <a:ext cx="197993" cy="197980"/>
          </a:xfrm>
        </p:spPr>
        <p:txBody>
          <a:bodyPr/>
          <a:lstStyle/>
          <a:p>
            <a:endParaRPr lang="en-US"/>
          </a:p>
        </p:txBody>
      </p:sp>
      <p:sp>
        <p:nvSpPr>
          <p:cNvPr id="8" name="Text Placeholder 7">
            <a:extLst>
              <a:ext uri="{FF2B5EF4-FFF2-40B4-BE49-F238E27FC236}">
                <a16:creationId xmlns:a16="http://schemas.microsoft.com/office/drawing/2014/main" id="{DB8B4AC7-FE7B-7642-8C4E-F4779D3E65C9}"/>
              </a:ext>
            </a:extLst>
          </p:cNvPr>
          <p:cNvSpPr>
            <a:spLocks noGrp="1"/>
          </p:cNvSpPr>
          <p:nvPr>
            <p:ph type="body" sz="quarter" idx="37"/>
          </p:nvPr>
        </p:nvSpPr>
        <p:spPr>
          <a:xfrm>
            <a:off x="2654300" y="6477000"/>
            <a:ext cx="197993" cy="197980"/>
          </a:xfrm>
        </p:spPr>
        <p:txBody>
          <a:bodyPr/>
          <a:lstStyle/>
          <a:p>
            <a:endParaRPr lang="en-US"/>
          </a:p>
        </p:txBody>
      </p:sp>
      <p:sp>
        <p:nvSpPr>
          <p:cNvPr id="10" name="Text Placeholder 9">
            <a:extLst>
              <a:ext uri="{FF2B5EF4-FFF2-40B4-BE49-F238E27FC236}">
                <a16:creationId xmlns:a16="http://schemas.microsoft.com/office/drawing/2014/main" id="{A7ED907D-81A6-9D45-9097-1F63369EE93F}"/>
              </a:ext>
            </a:extLst>
          </p:cNvPr>
          <p:cNvSpPr>
            <a:spLocks noGrp="1"/>
          </p:cNvSpPr>
          <p:nvPr>
            <p:ph type="body" sz="quarter" idx="10"/>
          </p:nvPr>
        </p:nvSpPr>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Student Subgroup Analysis</a:t>
            </a:r>
          </a:p>
        </p:txBody>
      </p:sp>
      <p:sp>
        <p:nvSpPr>
          <p:cNvPr id="11" name="Text Placeholder 10">
            <a:extLst>
              <a:ext uri="{FF2B5EF4-FFF2-40B4-BE49-F238E27FC236}">
                <a16:creationId xmlns:a16="http://schemas.microsoft.com/office/drawing/2014/main" id="{A38FA68D-8059-B44A-B9ED-7ED79CA5C3E7}"/>
              </a:ext>
            </a:extLst>
          </p:cNvPr>
          <p:cNvSpPr>
            <a:spLocks noGrp="1"/>
          </p:cNvSpPr>
          <p:nvPr>
            <p:ph type="body" sz="quarter" idx="11"/>
          </p:nvPr>
        </p:nvSpPr>
        <p:spPr>
          <a:xfrm>
            <a:off x="457597" y="864483"/>
            <a:ext cx="11276807" cy="553998"/>
          </a:xfrm>
        </p:spPr>
        <p:txBody>
          <a:bodyPr/>
          <a:lstStyle/>
          <a:p>
            <a:r>
              <a:rPr lang="en-US" dirty="0"/>
              <a:t>&gt; ELL Students</a:t>
            </a:r>
          </a:p>
        </p:txBody>
      </p:sp>
      <p:sp>
        <p:nvSpPr>
          <p:cNvPr id="12" name="Text Placeholder 11">
            <a:extLst>
              <a:ext uri="{FF2B5EF4-FFF2-40B4-BE49-F238E27FC236}">
                <a16:creationId xmlns:a16="http://schemas.microsoft.com/office/drawing/2014/main" id="{F9E5DBBF-2490-B640-A90E-19D4D7D2F305}"/>
              </a:ext>
            </a:extLst>
          </p:cNvPr>
          <p:cNvSpPr>
            <a:spLocks noGrp="1"/>
          </p:cNvSpPr>
          <p:nvPr>
            <p:ph type="body" sz="quarter" idx="39"/>
          </p:nvPr>
        </p:nvSpPr>
        <p:spPr>
          <a:xfrm>
            <a:off x="457597" y="1390040"/>
            <a:ext cx="11276807" cy="323165"/>
          </a:xfrm>
        </p:spPr>
        <p:txBody>
          <a:bodyPr/>
          <a:lstStyle/>
          <a:p>
            <a:r>
              <a:rPr lang="en-US" dirty="0"/>
              <a:t>VS. STATE BY SECTOR &amp; COMPARISON WITHIN FORT WORTH</a:t>
            </a:r>
          </a:p>
        </p:txBody>
      </p:sp>
      <p:sp>
        <p:nvSpPr>
          <p:cNvPr id="15"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8445500" y="2794000"/>
            <a:ext cx="3238500" cy="1745689"/>
          </a:xfrm>
          <a:prstGeom prst="rect">
            <a:avLst/>
          </a:prstGeom>
        </p:spPr>
      </p:pic>
    </p:spTree>
    <p:extLst>
      <p:ext uri="{BB962C8B-B14F-4D97-AF65-F5344CB8AC3E}">
        <p14:creationId xmlns:p14="http://schemas.microsoft.com/office/powerpoint/2010/main" val="273079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1500-000004000000}"/>
              </a:ext>
            </a:extLst>
          </p:cNvPr>
          <p:cNvGraphicFramePr>
            <a:graphicFrameLocks/>
          </p:cNvGraphicFramePr>
          <p:nvPr>
            <p:extLst>
              <p:ext uri="{D42A27DB-BD31-4B8C-83A1-F6EECF244321}">
                <p14:modId xmlns:p14="http://schemas.microsoft.com/office/powerpoint/2010/main" val="1227975038"/>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DAD4C54E-A8CA-644A-8DB3-AF4F3BD8B549}"/>
              </a:ext>
            </a:extLst>
          </p:cNvPr>
          <p:cNvSpPr>
            <a:spLocks noGrp="1"/>
          </p:cNvSpPr>
          <p:nvPr>
            <p:ph type="body" sz="quarter" idx="31"/>
          </p:nvPr>
        </p:nvSpPr>
        <p:spPr>
          <a:xfrm>
            <a:off x="8458200" y="1701800"/>
            <a:ext cx="3262376" cy="646216"/>
          </a:xfrm>
        </p:spPr>
        <p:txBody>
          <a:bodyPr anchor="t" anchorCtr="0"/>
          <a:lstStyle/>
          <a:p>
            <a:r>
              <a:rPr lang="en-US" dirty="0"/>
              <a:t>Learning Gains for All Fort Worth Students in Special Education Compared to the Average Learning Gains of Students in Special Education Statewide, by Subject</a:t>
            </a:r>
          </a:p>
        </p:txBody>
      </p:sp>
      <p:sp>
        <p:nvSpPr>
          <p:cNvPr id="3" name="Text Placeholder 2">
            <a:extLst>
              <a:ext uri="{FF2B5EF4-FFF2-40B4-BE49-F238E27FC236}">
                <a16:creationId xmlns:a16="http://schemas.microsoft.com/office/drawing/2014/main" id="{67C45FF9-3F61-EA49-86E2-D06C0053DD86}"/>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4" name="Text Placeholder 3">
            <a:extLst>
              <a:ext uri="{FF2B5EF4-FFF2-40B4-BE49-F238E27FC236}">
                <a16:creationId xmlns:a16="http://schemas.microsoft.com/office/drawing/2014/main" id="{7CA18746-395B-5540-93B4-3E842975EF4C}"/>
              </a:ext>
            </a:extLst>
          </p:cNvPr>
          <p:cNvSpPr>
            <a:spLocks noGrp="1"/>
          </p:cNvSpPr>
          <p:nvPr>
            <p:ph type="body" sz="quarter" idx="33"/>
          </p:nvPr>
        </p:nvSpPr>
        <p:spPr>
          <a:xfrm>
            <a:off x="8458200" y="5831432"/>
            <a:ext cx="183426" cy="182767"/>
          </a:xfrm>
        </p:spPr>
        <p:txBody>
          <a:bodyPr/>
          <a:lstStyle/>
          <a:p>
            <a:endParaRPr lang="en-US"/>
          </a:p>
        </p:txBody>
      </p:sp>
      <p:sp>
        <p:nvSpPr>
          <p:cNvPr id="5" name="Text Placeholder 4">
            <a:extLst>
              <a:ext uri="{FF2B5EF4-FFF2-40B4-BE49-F238E27FC236}">
                <a16:creationId xmlns:a16="http://schemas.microsoft.com/office/drawing/2014/main" id="{5AC9F43E-6251-634E-A8BE-B18C71272F8A}"/>
              </a:ext>
            </a:extLst>
          </p:cNvPr>
          <p:cNvSpPr>
            <a:spLocks noGrp="1"/>
          </p:cNvSpPr>
          <p:nvPr>
            <p:ph type="body" sz="quarter" idx="34"/>
          </p:nvPr>
        </p:nvSpPr>
        <p:spPr>
          <a:xfrm>
            <a:off x="1723339" y="6477000"/>
            <a:ext cx="858118" cy="179553"/>
          </a:xfrm>
        </p:spPr>
        <p:txBody>
          <a:bodyPr/>
          <a:lstStyle/>
          <a:p>
            <a:r>
              <a:rPr lang="en-US" dirty="0"/>
              <a:t>reading</a:t>
            </a:r>
          </a:p>
        </p:txBody>
      </p:sp>
      <p:sp>
        <p:nvSpPr>
          <p:cNvPr id="6" name="Text Placeholder 5">
            <a:extLst>
              <a:ext uri="{FF2B5EF4-FFF2-40B4-BE49-F238E27FC236}">
                <a16:creationId xmlns:a16="http://schemas.microsoft.com/office/drawing/2014/main" id="{511E6135-733B-2C47-86DB-AAF6A95A93DC}"/>
              </a:ext>
            </a:extLst>
          </p:cNvPr>
          <p:cNvSpPr>
            <a:spLocks noGrp="1"/>
          </p:cNvSpPr>
          <p:nvPr>
            <p:ph type="body" sz="quarter" idx="35"/>
          </p:nvPr>
        </p:nvSpPr>
        <p:spPr>
          <a:xfrm>
            <a:off x="2796182" y="6477000"/>
            <a:ext cx="858118" cy="179553"/>
          </a:xfrm>
        </p:spPr>
        <p:txBody>
          <a:bodyPr/>
          <a:lstStyle/>
          <a:p>
            <a:r>
              <a:rPr lang="en-US" dirty="0"/>
              <a:t>math</a:t>
            </a:r>
          </a:p>
        </p:txBody>
      </p:sp>
      <p:sp>
        <p:nvSpPr>
          <p:cNvPr id="7" name="Text Placeholder 6">
            <a:extLst>
              <a:ext uri="{FF2B5EF4-FFF2-40B4-BE49-F238E27FC236}">
                <a16:creationId xmlns:a16="http://schemas.microsoft.com/office/drawing/2014/main" id="{D0869F8F-CAE4-AE45-8DA9-5DA02321AD54}"/>
              </a:ext>
            </a:extLst>
          </p:cNvPr>
          <p:cNvSpPr>
            <a:spLocks noGrp="1"/>
          </p:cNvSpPr>
          <p:nvPr>
            <p:ph type="body" sz="quarter" idx="36"/>
          </p:nvPr>
        </p:nvSpPr>
        <p:spPr>
          <a:xfrm>
            <a:off x="1587500" y="6477000"/>
            <a:ext cx="197993" cy="197980"/>
          </a:xfrm>
        </p:spPr>
        <p:txBody>
          <a:bodyPr/>
          <a:lstStyle/>
          <a:p>
            <a:endParaRPr lang="en-US"/>
          </a:p>
        </p:txBody>
      </p:sp>
      <p:sp>
        <p:nvSpPr>
          <p:cNvPr id="8" name="Text Placeholder 7">
            <a:extLst>
              <a:ext uri="{FF2B5EF4-FFF2-40B4-BE49-F238E27FC236}">
                <a16:creationId xmlns:a16="http://schemas.microsoft.com/office/drawing/2014/main" id="{DB8B4AC7-FE7B-7642-8C4E-F4779D3E65C9}"/>
              </a:ext>
            </a:extLst>
          </p:cNvPr>
          <p:cNvSpPr>
            <a:spLocks noGrp="1"/>
          </p:cNvSpPr>
          <p:nvPr>
            <p:ph type="body" sz="quarter" idx="37"/>
          </p:nvPr>
        </p:nvSpPr>
        <p:spPr>
          <a:xfrm>
            <a:off x="2654300" y="6477000"/>
            <a:ext cx="197993" cy="197980"/>
          </a:xfrm>
        </p:spPr>
        <p:txBody>
          <a:bodyPr/>
          <a:lstStyle/>
          <a:p>
            <a:endParaRPr lang="en-US"/>
          </a:p>
        </p:txBody>
      </p:sp>
      <p:sp>
        <p:nvSpPr>
          <p:cNvPr id="10" name="Text Placeholder 9">
            <a:extLst>
              <a:ext uri="{FF2B5EF4-FFF2-40B4-BE49-F238E27FC236}">
                <a16:creationId xmlns:a16="http://schemas.microsoft.com/office/drawing/2014/main" id="{A7ED907D-81A6-9D45-9097-1F63369EE93F}"/>
              </a:ext>
            </a:extLst>
          </p:cNvPr>
          <p:cNvSpPr>
            <a:spLocks noGrp="1"/>
          </p:cNvSpPr>
          <p:nvPr>
            <p:ph type="body" sz="quarter" idx="10"/>
          </p:nvPr>
        </p:nvSpPr>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Student Subgroup Analysis</a:t>
            </a:r>
          </a:p>
        </p:txBody>
      </p:sp>
      <p:sp>
        <p:nvSpPr>
          <p:cNvPr id="11" name="Text Placeholder 10">
            <a:extLst>
              <a:ext uri="{FF2B5EF4-FFF2-40B4-BE49-F238E27FC236}">
                <a16:creationId xmlns:a16="http://schemas.microsoft.com/office/drawing/2014/main" id="{A38FA68D-8059-B44A-B9ED-7ED79CA5C3E7}"/>
              </a:ext>
            </a:extLst>
          </p:cNvPr>
          <p:cNvSpPr>
            <a:spLocks noGrp="1"/>
          </p:cNvSpPr>
          <p:nvPr>
            <p:ph type="body" sz="quarter" idx="11"/>
          </p:nvPr>
        </p:nvSpPr>
        <p:spPr>
          <a:xfrm>
            <a:off x="457597" y="864483"/>
            <a:ext cx="11276807" cy="553998"/>
          </a:xfrm>
        </p:spPr>
        <p:txBody>
          <a:bodyPr/>
          <a:lstStyle/>
          <a:p>
            <a:r>
              <a:rPr lang="en-US" dirty="0"/>
              <a:t>&gt; Special Ed Students</a:t>
            </a:r>
          </a:p>
        </p:txBody>
      </p:sp>
      <p:sp>
        <p:nvSpPr>
          <p:cNvPr id="12" name="Text Placeholder 11">
            <a:extLst>
              <a:ext uri="{FF2B5EF4-FFF2-40B4-BE49-F238E27FC236}">
                <a16:creationId xmlns:a16="http://schemas.microsoft.com/office/drawing/2014/main" id="{F9E5DBBF-2490-B640-A90E-19D4D7D2F305}"/>
              </a:ext>
            </a:extLst>
          </p:cNvPr>
          <p:cNvSpPr>
            <a:spLocks noGrp="1"/>
          </p:cNvSpPr>
          <p:nvPr>
            <p:ph type="body" sz="quarter" idx="39"/>
          </p:nvPr>
        </p:nvSpPr>
        <p:spPr>
          <a:xfrm>
            <a:off x="457597" y="1390040"/>
            <a:ext cx="11276807" cy="323165"/>
          </a:xfrm>
        </p:spPr>
        <p:txBody>
          <a:bodyPr/>
          <a:lstStyle/>
          <a:p>
            <a:r>
              <a:rPr lang="en-US" dirty="0"/>
              <a:t>ALL VS. STATE</a:t>
            </a:r>
          </a:p>
        </p:txBody>
      </p:sp>
      <p:sp>
        <p:nvSpPr>
          <p:cNvPr id="14"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868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1600-000005000000}"/>
              </a:ext>
            </a:extLst>
          </p:cNvPr>
          <p:cNvGraphicFramePr>
            <a:graphicFrameLocks/>
          </p:cNvGraphicFramePr>
          <p:nvPr>
            <p:extLst>
              <p:ext uri="{D42A27DB-BD31-4B8C-83A1-F6EECF244321}">
                <p14:modId xmlns:p14="http://schemas.microsoft.com/office/powerpoint/2010/main" val="4120856014"/>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DAD4C54E-A8CA-644A-8DB3-AF4F3BD8B549}"/>
              </a:ext>
            </a:extLst>
          </p:cNvPr>
          <p:cNvSpPr>
            <a:spLocks noGrp="1"/>
          </p:cNvSpPr>
          <p:nvPr>
            <p:ph type="body" sz="quarter" idx="31"/>
          </p:nvPr>
        </p:nvSpPr>
        <p:spPr>
          <a:xfrm>
            <a:off x="8593328" y="1701800"/>
            <a:ext cx="3127248" cy="646216"/>
          </a:xfrm>
        </p:spPr>
        <p:txBody>
          <a:bodyPr anchor="t" anchorCtr="0"/>
          <a:lstStyle/>
          <a:p>
            <a:r>
              <a:rPr lang="en-US" dirty="0"/>
              <a:t>Learning Gains for Fort Worth Charter School Students in Special Ed. and Fort Worth District School Students in Special Ed. Compared to the Average Learning Gains of Students in Special Ed. Statewide, by Subject</a:t>
            </a:r>
          </a:p>
        </p:txBody>
      </p:sp>
      <p:sp>
        <p:nvSpPr>
          <p:cNvPr id="3" name="Text Placeholder 2">
            <a:extLst>
              <a:ext uri="{FF2B5EF4-FFF2-40B4-BE49-F238E27FC236}">
                <a16:creationId xmlns:a16="http://schemas.microsoft.com/office/drawing/2014/main" id="{67C45FF9-3F61-EA49-86E2-D06C0053DD86}"/>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4" name="Text Placeholder 3">
            <a:extLst>
              <a:ext uri="{FF2B5EF4-FFF2-40B4-BE49-F238E27FC236}">
                <a16:creationId xmlns:a16="http://schemas.microsoft.com/office/drawing/2014/main" id="{7CA18746-395B-5540-93B4-3E842975EF4C}"/>
              </a:ext>
            </a:extLst>
          </p:cNvPr>
          <p:cNvSpPr>
            <a:spLocks noGrp="1"/>
          </p:cNvSpPr>
          <p:nvPr>
            <p:ph type="body" sz="quarter" idx="33"/>
          </p:nvPr>
        </p:nvSpPr>
        <p:spPr>
          <a:xfrm>
            <a:off x="8458200" y="5831432"/>
            <a:ext cx="183426" cy="182767"/>
          </a:xfrm>
        </p:spPr>
        <p:txBody>
          <a:bodyPr/>
          <a:lstStyle/>
          <a:p>
            <a:endParaRPr lang="en-US"/>
          </a:p>
        </p:txBody>
      </p:sp>
      <p:sp>
        <p:nvSpPr>
          <p:cNvPr id="5" name="Text Placeholder 4">
            <a:extLst>
              <a:ext uri="{FF2B5EF4-FFF2-40B4-BE49-F238E27FC236}">
                <a16:creationId xmlns:a16="http://schemas.microsoft.com/office/drawing/2014/main" id="{5AC9F43E-6251-634E-A8BE-B18C71272F8A}"/>
              </a:ext>
            </a:extLst>
          </p:cNvPr>
          <p:cNvSpPr>
            <a:spLocks noGrp="1"/>
          </p:cNvSpPr>
          <p:nvPr>
            <p:ph type="body" sz="quarter" idx="34"/>
          </p:nvPr>
        </p:nvSpPr>
        <p:spPr>
          <a:xfrm>
            <a:off x="1723339" y="6477000"/>
            <a:ext cx="858118" cy="179553"/>
          </a:xfrm>
        </p:spPr>
        <p:txBody>
          <a:bodyPr/>
          <a:lstStyle/>
          <a:p>
            <a:r>
              <a:rPr lang="en-US" dirty="0"/>
              <a:t>reading</a:t>
            </a:r>
          </a:p>
        </p:txBody>
      </p:sp>
      <p:sp>
        <p:nvSpPr>
          <p:cNvPr id="6" name="Text Placeholder 5">
            <a:extLst>
              <a:ext uri="{FF2B5EF4-FFF2-40B4-BE49-F238E27FC236}">
                <a16:creationId xmlns:a16="http://schemas.microsoft.com/office/drawing/2014/main" id="{511E6135-733B-2C47-86DB-AAF6A95A93DC}"/>
              </a:ext>
            </a:extLst>
          </p:cNvPr>
          <p:cNvSpPr>
            <a:spLocks noGrp="1"/>
          </p:cNvSpPr>
          <p:nvPr>
            <p:ph type="body" sz="quarter" idx="35"/>
          </p:nvPr>
        </p:nvSpPr>
        <p:spPr>
          <a:xfrm>
            <a:off x="2796182" y="6477000"/>
            <a:ext cx="858118" cy="179553"/>
          </a:xfrm>
        </p:spPr>
        <p:txBody>
          <a:bodyPr/>
          <a:lstStyle/>
          <a:p>
            <a:r>
              <a:rPr lang="en-US" dirty="0"/>
              <a:t>math</a:t>
            </a:r>
          </a:p>
        </p:txBody>
      </p:sp>
      <p:sp>
        <p:nvSpPr>
          <p:cNvPr id="7" name="Text Placeholder 6">
            <a:extLst>
              <a:ext uri="{FF2B5EF4-FFF2-40B4-BE49-F238E27FC236}">
                <a16:creationId xmlns:a16="http://schemas.microsoft.com/office/drawing/2014/main" id="{D0869F8F-CAE4-AE45-8DA9-5DA02321AD54}"/>
              </a:ext>
            </a:extLst>
          </p:cNvPr>
          <p:cNvSpPr>
            <a:spLocks noGrp="1"/>
          </p:cNvSpPr>
          <p:nvPr>
            <p:ph type="body" sz="quarter" idx="36"/>
          </p:nvPr>
        </p:nvSpPr>
        <p:spPr>
          <a:xfrm>
            <a:off x="1587500" y="6477000"/>
            <a:ext cx="197993" cy="197980"/>
          </a:xfrm>
        </p:spPr>
        <p:txBody>
          <a:bodyPr/>
          <a:lstStyle/>
          <a:p>
            <a:endParaRPr lang="en-US"/>
          </a:p>
        </p:txBody>
      </p:sp>
      <p:sp>
        <p:nvSpPr>
          <p:cNvPr id="8" name="Text Placeholder 7">
            <a:extLst>
              <a:ext uri="{FF2B5EF4-FFF2-40B4-BE49-F238E27FC236}">
                <a16:creationId xmlns:a16="http://schemas.microsoft.com/office/drawing/2014/main" id="{DB8B4AC7-FE7B-7642-8C4E-F4779D3E65C9}"/>
              </a:ext>
            </a:extLst>
          </p:cNvPr>
          <p:cNvSpPr>
            <a:spLocks noGrp="1"/>
          </p:cNvSpPr>
          <p:nvPr>
            <p:ph type="body" sz="quarter" idx="37"/>
          </p:nvPr>
        </p:nvSpPr>
        <p:spPr>
          <a:xfrm>
            <a:off x="2654300" y="6477000"/>
            <a:ext cx="197993" cy="197980"/>
          </a:xfrm>
        </p:spPr>
        <p:txBody>
          <a:bodyPr/>
          <a:lstStyle/>
          <a:p>
            <a:endParaRPr lang="en-US"/>
          </a:p>
        </p:txBody>
      </p:sp>
      <p:sp>
        <p:nvSpPr>
          <p:cNvPr id="10" name="Text Placeholder 9">
            <a:extLst>
              <a:ext uri="{FF2B5EF4-FFF2-40B4-BE49-F238E27FC236}">
                <a16:creationId xmlns:a16="http://schemas.microsoft.com/office/drawing/2014/main" id="{A7ED907D-81A6-9D45-9097-1F63369EE93F}"/>
              </a:ext>
            </a:extLst>
          </p:cNvPr>
          <p:cNvSpPr>
            <a:spLocks noGrp="1"/>
          </p:cNvSpPr>
          <p:nvPr>
            <p:ph type="body" sz="quarter" idx="10"/>
          </p:nvPr>
        </p:nvSpPr>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Student Subgroup Analysis</a:t>
            </a:r>
          </a:p>
        </p:txBody>
      </p:sp>
      <p:sp>
        <p:nvSpPr>
          <p:cNvPr id="11" name="Text Placeholder 10">
            <a:extLst>
              <a:ext uri="{FF2B5EF4-FFF2-40B4-BE49-F238E27FC236}">
                <a16:creationId xmlns:a16="http://schemas.microsoft.com/office/drawing/2014/main" id="{A38FA68D-8059-B44A-B9ED-7ED79CA5C3E7}"/>
              </a:ext>
            </a:extLst>
          </p:cNvPr>
          <p:cNvSpPr>
            <a:spLocks noGrp="1"/>
          </p:cNvSpPr>
          <p:nvPr>
            <p:ph type="body" sz="quarter" idx="11"/>
          </p:nvPr>
        </p:nvSpPr>
        <p:spPr>
          <a:xfrm>
            <a:off x="457597" y="864483"/>
            <a:ext cx="11276807" cy="553998"/>
          </a:xfrm>
        </p:spPr>
        <p:txBody>
          <a:bodyPr/>
          <a:lstStyle/>
          <a:p>
            <a:r>
              <a:rPr lang="en-US" dirty="0"/>
              <a:t>&gt; Special Ed Students</a:t>
            </a:r>
          </a:p>
        </p:txBody>
      </p:sp>
      <p:sp>
        <p:nvSpPr>
          <p:cNvPr id="12" name="Text Placeholder 11">
            <a:extLst>
              <a:ext uri="{FF2B5EF4-FFF2-40B4-BE49-F238E27FC236}">
                <a16:creationId xmlns:a16="http://schemas.microsoft.com/office/drawing/2014/main" id="{F9E5DBBF-2490-B640-A90E-19D4D7D2F305}"/>
              </a:ext>
            </a:extLst>
          </p:cNvPr>
          <p:cNvSpPr>
            <a:spLocks noGrp="1"/>
          </p:cNvSpPr>
          <p:nvPr>
            <p:ph type="body" sz="quarter" idx="39"/>
          </p:nvPr>
        </p:nvSpPr>
        <p:spPr>
          <a:xfrm>
            <a:off x="457597" y="1390040"/>
            <a:ext cx="11276807" cy="323165"/>
          </a:xfrm>
        </p:spPr>
        <p:txBody>
          <a:bodyPr/>
          <a:lstStyle/>
          <a:p>
            <a:r>
              <a:rPr lang="en-US" dirty="0"/>
              <a:t>VS. STATE BY SECTOR &amp; COMPARISON WITHIN FORT WORTH</a:t>
            </a:r>
          </a:p>
        </p:txBody>
      </p:sp>
      <p:sp>
        <p:nvSpPr>
          <p:cNvPr id="15"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8445500" y="2794000"/>
            <a:ext cx="3238500" cy="1544572"/>
          </a:xfrm>
          <a:prstGeom prst="rect">
            <a:avLst/>
          </a:prstGeom>
        </p:spPr>
      </p:pic>
    </p:spTree>
    <p:extLst>
      <p:ext uri="{BB962C8B-B14F-4D97-AF65-F5344CB8AC3E}">
        <p14:creationId xmlns:p14="http://schemas.microsoft.com/office/powerpoint/2010/main" val="3131237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1800-000002000000}"/>
              </a:ext>
            </a:extLst>
          </p:cNvPr>
          <p:cNvGraphicFramePr>
            <a:graphicFrameLocks/>
          </p:cNvGraphicFramePr>
          <p:nvPr>
            <p:extLst>
              <p:ext uri="{D42A27DB-BD31-4B8C-83A1-F6EECF244321}">
                <p14:modId xmlns:p14="http://schemas.microsoft.com/office/powerpoint/2010/main" val="27954586"/>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DAD4C54E-A8CA-644A-8DB3-AF4F3BD8B549}"/>
              </a:ext>
            </a:extLst>
          </p:cNvPr>
          <p:cNvSpPr>
            <a:spLocks noGrp="1"/>
          </p:cNvSpPr>
          <p:nvPr>
            <p:ph type="body" sz="quarter" idx="31"/>
          </p:nvPr>
        </p:nvSpPr>
        <p:spPr>
          <a:xfrm>
            <a:off x="8593328" y="1701800"/>
            <a:ext cx="3127248" cy="646216"/>
          </a:xfrm>
        </p:spPr>
        <p:txBody>
          <a:bodyPr anchor="t" anchorCtr="0"/>
          <a:lstStyle/>
          <a:p>
            <a:r>
              <a:rPr lang="en-US" dirty="0"/>
              <a:t>Learning Gains for All Fort Worth Male Students Compared to the Average Learning Gains of Male Students Statewide, by Subject</a:t>
            </a:r>
          </a:p>
        </p:txBody>
      </p:sp>
      <p:sp>
        <p:nvSpPr>
          <p:cNvPr id="3" name="Text Placeholder 2">
            <a:extLst>
              <a:ext uri="{FF2B5EF4-FFF2-40B4-BE49-F238E27FC236}">
                <a16:creationId xmlns:a16="http://schemas.microsoft.com/office/drawing/2014/main" id="{67C45FF9-3F61-EA49-86E2-D06C0053DD86}"/>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4" name="Text Placeholder 3">
            <a:extLst>
              <a:ext uri="{FF2B5EF4-FFF2-40B4-BE49-F238E27FC236}">
                <a16:creationId xmlns:a16="http://schemas.microsoft.com/office/drawing/2014/main" id="{7CA18746-395B-5540-93B4-3E842975EF4C}"/>
              </a:ext>
            </a:extLst>
          </p:cNvPr>
          <p:cNvSpPr>
            <a:spLocks noGrp="1"/>
          </p:cNvSpPr>
          <p:nvPr>
            <p:ph type="body" sz="quarter" idx="33"/>
          </p:nvPr>
        </p:nvSpPr>
        <p:spPr>
          <a:xfrm>
            <a:off x="8458200" y="5831432"/>
            <a:ext cx="183426" cy="182767"/>
          </a:xfrm>
        </p:spPr>
        <p:txBody>
          <a:bodyPr/>
          <a:lstStyle/>
          <a:p>
            <a:endParaRPr lang="en-US"/>
          </a:p>
        </p:txBody>
      </p:sp>
      <p:sp>
        <p:nvSpPr>
          <p:cNvPr id="5" name="Text Placeholder 4">
            <a:extLst>
              <a:ext uri="{FF2B5EF4-FFF2-40B4-BE49-F238E27FC236}">
                <a16:creationId xmlns:a16="http://schemas.microsoft.com/office/drawing/2014/main" id="{5AC9F43E-6251-634E-A8BE-B18C71272F8A}"/>
              </a:ext>
            </a:extLst>
          </p:cNvPr>
          <p:cNvSpPr>
            <a:spLocks noGrp="1"/>
          </p:cNvSpPr>
          <p:nvPr>
            <p:ph type="body" sz="quarter" idx="34"/>
          </p:nvPr>
        </p:nvSpPr>
        <p:spPr>
          <a:xfrm>
            <a:off x="1723339" y="6477000"/>
            <a:ext cx="858118" cy="179553"/>
          </a:xfrm>
        </p:spPr>
        <p:txBody>
          <a:bodyPr/>
          <a:lstStyle/>
          <a:p>
            <a:r>
              <a:rPr lang="en-US" dirty="0"/>
              <a:t>reading</a:t>
            </a:r>
          </a:p>
        </p:txBody>
      </p:sp>
      <p:sp>
        <p:nvSpPr>
          <p:cNvPr id="6" name="Text Placeholder 5">
            <a:extLst>
              <a:ext uri="{FF2B5EF4-FFF2-40B4-BE49-F238E27FC236}">
                <a16:creationId xmlns:a16="http://schemas.microsoft.com/office/drawing/2014/main" id="{511E6135-733B-2C47-86DB-AAF6A95A93DC}"/>
              </a:ext>
            </a:extLst>
          </p:cNvPr>
          <p:cNvSpPr>
            <a:spLocks noGrp="1"/>
          </p:cNvSpPr>
          <p:nvPr>
            <p:ph type="body" sz="quarter" idx="35"/>
          </p:nvPr>
        </p:nvSpPr>
        <p:spPr>
          <a:xfrm>
            <a:off x="2796182" y="6477000"/>
            <a:ext cx="858118" cy="179553"/>
          </a:xfrm>
        </p:spPr>
        <p:txBody>
          <a:bodyPr/>
          <a:lstStyle/>
          <a:p>
            <a:r>
              <a:rPr lang="en-US" dirty="0"/>
              <a:t>math</a:t>
            </a:r>
          </a:p>
        </p:txBody>
      </p:sp>
      <p:sp>
        <p:nvSpPr>
          <p:cNvPr id="7" name="Text Placeholder 6">
            <a:extLst>
              <a:ext uri="{FF2B5EF4-FFF2-40B4-BE49-F238E27FC236}">
                <a16:creationId xmlns:a16="http://schemas.microsoft.com/office/drawing/2014/main" id="{D0869F8F-CAE4-AE45-8DA9-5DA02321AD54}"/>
              </a:ext>
            </a:extLst>
          </p:cNvPr>
          <p:cNvSpPr>
            <a:spLocks noGrp="1"/>
          </p:cNvSpPr>
          <p:nvPr>
            <p:ph type="body" sz="quarter" idx="36"/>
          </p:nvPr>
        </p:nvSpPr>
        <p:spPr>
          <a:xfrm>
            <a:off x="1587500" y="6477000"/>
            <a:ext cx="197993" cy="197980"/>
          </a:xfrm>
        </p:spPr>
        <p:txBody>
          <a:bodyPr/>
          <a:lstStyle/>
          <a:p>
            <a:endParaRPr lang="en-US"/>
          </a:p>
        </p:txBody>
      </p:sp>
      <p:sp>
        <p:nvSpPr>
          <p:cNvPr id="8" name="Text Placeholder 7">
            <a:extLst>
              <a:ext uri="{FF2B5EF4-FFF2-40B4-BE49-F238E27FC236}">
                <a16:creationId xmlns:a16="http://schemas.microsoft.com/office/drawing/2014/main" id="{DB8B4AC7-FE7B-7642-8C4E-F4779D3E65C9}"/>
              </a:ext>
            </a:extLst>
          </p:cNvPr>
          <p:cNvSpPr>
            <a:spLocks noGrp="1"/>
          </p:cNvSpPr>
          <p:nvPr>
            <p:ph type="body" sz="quarter" idx="37"/>
          </p:nvPr>
        </p:nvSpPr>
        <p:spPr>
          <a:xfrm>
            <a:off x="2654300" y="6477000"/>
            <a:ext cx="197993" cy="197980"/>
          </a:xfrm>
        </p:spPr>
        <p:txBody>
          <a:bodyPr/>
          <a:lstStyle/>
          <a:p>
            <a:endParaRPr lang="en-US"/>
          </a:p>
        </p:txBody>
      </p:sp>
      <p:sp>
        <p:nvSpPr>
          <p:cNvPr id="10" name="Text Placeholder 9">
            <a:extLst>
              <a:ext uri="{FF2B5EF4-FFF2-40B4-BE49-F238E27FC236}">
                <a16:creationId xmlns:a16="http://schemas.microsoft.com/office/drawing/2014/main" id="{A7ED907D-81A6-9D45-9097-1F63369EE93F}"/>
              </a:ext>
            </a:extLst>
          </p:cNvPr>
          <p:cNvSpPr>
            <a:spLocks noGrp="1"/>
          </p:cNvSpPr>
          <p:nvPr>
            <p:ph type="body" sz="quarter" idx="10"/>
          </p:nvPr>
        </p:nvSpPr>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Student Subgroup Analysis</a:t>
            </a:r>
          </a:p>
        </p:txBody>
      </p:sp>
      <p:sp>
        <p:nvSpPr>
          <p:cNvPr id="11" name="Text Placeholder 10">
            <a:extLst>
              <a:ext uri="{FF2B5EF4-FFF2-40B4-BE49-F238E27FC236}">
                <a16:creationId xmlns:a16="http://schemas.microsoft.com/office/drawing/2014/main" id="{A38FA68D-8059-B44A-B9ED-7ED79CA5C3E7}"/>
              </a:ext>
            </a:extLst>
          </p:cNvPr>
          <p:cNvSpPr>
            <a:spLocks noGrp="1"/>
          </p:cNvSpPr>
          <p:nvPr>
            <p:ph type="body" sz="quarter" idx="11"/>
          </p:nvPr>
        </p:nvSpPr>
        <p:spPr>
          <a:xfrm>
            <a:off x="457597" y="864483"/>
            <a:ext cx="11276807" cy="553998"/>
          </a:xfrm>
        </p:spPr>
        <p:txBody>
          <a:bodyPr/>
          <a:lstStyle/>
          <a:p>
            <a:r>
              <a:rPr lang="en-US" dirty="0"/>
              <a:t>&gt; Male Students</a:t>
            </a:r>
          </a:p>
        </p:txBody>
      </p:sp>
      <p:sp>
        <p:nvSpPr>
          <p:cNvPr id="12" name="Text Placeholder 11">
            <a:extLst>
              <a:ext uri="{FF2B5EF4-FFF2-40B4-BE49-F238E27FC236}">
                <a16:creationId xmlns:a16="http://schemas.microsoft.com/office/drawing/2014/main" id="{F9E5DBBF-2490-B640-A90E-19D4D7D2F305}"/>
              </a:ext>
            </a:extLst>
          </p:cNvPr>
          <p:cNvSpPr>
            <a:spLocks noGrp="1"/>
          </p:cNvSpPr>
          <p:nvPr>
            <p:ph type="body" sz="quarter" idx="39"/>
          </p:nvPr>
        </p:nvSpPr>
        <p:spPr>
          <a:xfrm>
            <a:off x="457597" y="1390040"/>
            <a:ext cx="11276807" cy="323165"/>
          </a:xfrm>
        </p:spPr>
        <p:txBody>
          <a:bodyPr/>
          <a:lstStyle/>
          <a:p>
            <a:r>
              <a:rPr lang="en-US" dirty="0"/>
              <a:t>ALL VS. STATE</a:t>
            </a:r>
          </a:p>
        </p:txBody>
      </p:sp>
      <p:sp>
        <p:nvSpPr>
          <p:cNvPr id="14"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247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00000000-0008-0000-1900-000004000000}"/>
              </a:ext>
            </a:extLst>
          </p:cNvPr>
          <p:cNvGraphicFramePr>
            <a:graphicFrameLocks/>
          </p:cNvGraphicFramePr>
          <p:nvPr>
            <p:extLst>
              <p:ext uri="{D42A27DB-BD31-4B8C-83A1-F6EECF244321}">
                <p14:modId xmlns:p14="http://schemas.microsoft.com/office/powerpoint/2010/main" val="258009989"/>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DAD4C54E-A8CA-644A-8DB3-AF4F3BD8B549}"/>
              </a:ext>
            </a:extLst>
          </p:cNvPr>
          <p:cNvSpPr>
            <a:spLocks noGrp="1"/>
          </p:cNvSpPr>
          <p:nvPr>
            <p:ph type="body" sz="quarter" idx="31"/>
          </p:nvPr>
        </p:nvSpPr>
        <p:spPr>
          <a:xfrm>
            <a:off x="8593328" y="1701800"/>
            <a:ext cx="3127248" cy="646216"/>
          </a:xfrm>
        </p:spPr>
        <p:txBody>
          <a:bodyPr anchor="t" anchorCtr="0"/>
          <a:lstStyle/>
          <a:p>
            <a:r>
              <a:rPr lang="en-US" dirty="0"/>
              <a:t>Learning Gains for Male Students in Fort Worth Charter Schools and Male Students in Fort Worth District Schools Compared to the Average Learning Gains of Male Students Statewide, by Subject</a:t>
            </a:r>
          </a:p>
        </p:txBody>
      </p:sp>
      <p:sp>
        <p:nvSpPr>
          <p:cNvPr id="3" name="Text Placeholder 2">
            <a:extLst>
              <a:ext uri="{FF2B5EF4-FFF2-40B4-BE49-F238E27FC236}">
                <a16:creationId xmlns:a16="http://schemas.microsoft.com/office/drawing/2014/main" id="{67C45FF9-3F61-EA49-86E2-D06C0053DD86}"/>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4" name="Text Placeholder 3">
            <a:extLst>
              <a:ext uri="{FF2B5EF4-FFF2-40B4-BE49-F238E27FC236}">
                <a16:creationId xmlns:a16="http://schemas.microsoft.com/office/drawing/2014/main" id="{7CA18746-395B-5540-93B4-3E842975EF4C}"/>
              </a:ext>
            </a:extLst>
          </p:cNvPr>
          <p:cNvSpPr>
            <a:spLocks noGrp="1"/>
          </p:cNvSpPr>
          <p:nvPr>
            <p:ph type="body" sz="quarter" idx="33"/>
          </p:nvPr>
        </p:nvSpPr>
        <p:spPr>
          <a:xfrm>
            <a:off x="8458200" y="5831432"/>
            <a:ext cx="183426" cy="182767"/>
          </a:xfrm>
        </p:spPr>
        <p:txBody>
          <a:bodyPr/>
          <a:lstStyle/>
          <a:p>
            <a:endParaRPr lang="en-US"/>
          </a:p>
        </p:txBody>
      </p:sp>
      <p:sp>
        <p:nvSpPr>
          <p:cNvPr id="5" name="Text Placeholder 4">
            <a:extLst>
              <a:ext uri="{FF2B5EF4-FFF2-40B4-BE49-F238E27FC236}">
                <a16:creationId xmlns:a16="http://schemas.microsoft.com/office/drawing/2014/main" id="{5AC9F43E-6251-634E-A8BE-B18C71272F8A}"/>
              </a:ext>
            </a:extLst>
          </p:cNvPr>
          <p:cNvSpPr>
            <a:spLocks noGrp="1"/>
          </p:cNvSpPr>
          <p:nvPr>
            <p:ph type="body" sz="quarter" idx="34"/>
          </p:nvPr>
        </p:nvSpPr>
        <p:spPr>
          <a:xfrm>
            <a:off x="1723339" y="6477000"/>
            <a:ext cx="858118" cy="179553"/>
          </a:xfrm>
        </p:spPr>
        <p:txBody>
          <a:bodyPr/>
          <a:lstStyle/>
          <a:p>
            <a:r>
              <a:rPr lang="en-US" dirty="0"/>
              <a:t>reading</a:t>
            </a:r>
          </a:p>
        </p:txBody>
      </p:sp>
      <p:sp>
        <p:nvSpPr>
          <p:cNvPr id="6" name="Text Placeholder 5">
            <a:extLst>
              <a:ext uri="{FF2B5EF4-FFF2-40B4-BE49-F238E27FC236}">
                <a16:creationId xmlns:a16="http://schemas.microsoft.com/office/drawing/2014/main" id="{511E6135-733B-2C47-86DB-AAF6A95A93DC}"/>
              </a:ext>
            </a:extLst>
          </p:cNvPr>
          <p:cNvSpPr>
            <a:spLocks noGrp="1"/>
          </p:cNvSpPr>
          <p:nvPr>
            <p:ph type="body" sz="quarter" idx="35"/>
          </p:nvPr>
        </p:nvSpPr>
        <p:spPr>
          <a:xfrm>
            <a:off x="2796182" y="6477000"/>
            <a:ext cx="858118" cy="179553"/>
          </a:xfrm>
        </p:spPr>
        <p:txBody>
          <a:bodyPr/>
          <a:lstStyle/>
          <a:p>
            <a:r>
              <a:rPr lang="en-US" dirty="0"/>
              <a:t>math</a:t>
            </a:r>
          </a:p>
        </p:txBody>
      </p:sp>
      <p:sp>
        <p:nvSpPr>
          <p:cNvPr id="7" name="Text Placeholder 6">
            <a:extLst>
              <a:ext uri="{FF2B5EF4-FFF2-40B4-BE49-F238E27FC236}">
                <a16:creationId xmlns:a16="http://schemas.microsoft.com/office/drawing/2014/main" id="{D0869F8F-CAE4-AE45-8DA9-5DA02321AD54}"/>
              </a:ext>
            </a:extLst>
          </p:cNvPr>
          <p:cNvSpPr>
            <a:spLocks noGrp="1"/>
          </p:cNvSpPr>
          <p:nvPr>
            <p:ph type="body" sz="quarter" idx="36"/>
          </p:nvPr>
        </p:nvSpPr>
        <p:spPr>
          <a:xfrm>
            <a:off x="1587500" y="6477000"/>
            <a:ext cx="197993" cy="197980"/>
          </a:xfrm>
        </p:spPr>
        <p:txBody>
          <a:bodyPr/>
          <a:lstStyle/>
          <a:p>
            <a:endParaRPr lang="en-US"/>
          </a:p>
        </p:txBody>
      </p:sp>
      <p:sp>
        <p:nvSpPr>
          <p:cNvPr id="8" name="Text Placeholder 7">
            <a:extLst>
              <a:ext uri="{FF2B5EF4-FFF2-40B4-BE49-F238E27FC236}">
                <a16:creationId xmlns:a16="http://schemas.microsoft.com/office/drawing/2014/main" id="{DB8B4AC7-FE7B-7642-8C4E-F4779D3E65C9}"/>
              </a:ext>
            </a:extLst>
          </p:cNvPr>
          <p:cNvSpPr>
            <a:spLocks noGrp="1"/>
          </p:cNvSpPr>
          <p:nvPr>
            <p:ph type="body" sz="quarter" idx="37"/>
          </p:nvPr>
        </p:nvSpPr>
        <p:spPr>
          <a:xfrm>
            <a:off x="2654300" y="6477000"/>
            <a:ext cx="197993" cy="197980"/>
          </a:xfrm>
        </p:spPr>
        <p:txBody>
          <a:bodyPr/>
          <a:lstStyle/>
          <a:p>
            <a:endParaRPr lang="en-US"/>
          </a:p>
        </p:txBody>
      </p:sp>
      <p:sp>
        <p:nvSpPr>
          <p:cNvPr id="10" name="Text Placeholder 9">
            <a:extLst>
              <a:ext uri="{FF2B5EF4-FFF2-40B4-BE49-F238E27FC236}">
                <a16:creationId xmlns:a16="http://schemas.microsoft.com/office/drawing/2014/main" id="{A7ED907D-81A6-9D45-9097-1F63369EE93F}"/>
              </a:ext>
            </a:extLst>
          </p:cNvPr>
          <p:cNvSpPr>
            <a:spLocks noGrp="1"/>
          </p:cNvSpPr>
          <p:nvPr>
            <p:ph type="body" sz="quarter" idx="10"/>
          </p:nvPr>
        </p:nvSpPr>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Student Subgroup Analysis</a:t>
            </a:r>
          </a:p>
        </p:txBody>
      </p:sp>
      <p:sp>
        <p:nvSpPr>
          <p:cNvPr id="11" name="Text Placeholder 10">
            <a:extLst>
              <a:ext uri="{FF2B5EF4-FFF2-40B4-BE49-F238E27FC236}">
                <a16:creationId xmlns:a16="http://schemas.microsoft.com/office/drawing/2014/main" id="{A38FA68D-8059-B44A-B9ED-7ED79CA5C3E7}"/>
              </a:ext>
            </a:extLst>
          </p:cNvPr>
          <p:cNvSpPr>
            <a:spLocks noGrp="1"/>
          </p:cNvSpPr>
          <p:nvPr>
            <p:ph type="body" sz="quarter" idx="11"/>
          </p:nvPr>
        </p:nvSpPr>
        <p:spPr>
          <a:xfrm>
            <a:off x="457597" y="864483"/>
            <a:ext cx="11276807" cy="553998"/>
          </a:xfrm>
        </p:spPr>
        <p:txBody>
          <a:bodyPr/>
          <a:lstStyle/>
          <a:p>
            <a:r>
              <a:rPr lang="en-US" dirty="0"/>
              <a:t>&gt; Male Students</a:t>
            </a:r>
          </a:p>
        </p:txBody>
      </p:sp>
      <p:sp>
        <p:nvSpPr>
          <p:cNvPr id="12" name="Text Placeholder 11">
            <a:extLst>
              <a:ext uri="{FF2B5EF4-FFF2-40B4-BE49-F238E27FC236}">
                <a16:creationId xmlns:a16="http://schemas.microsoft.com/office/drawing/2014/main" id="{F9E5DBBF-2490-B640-A90E-19D4D7D2F305}"/>
              </a:ext>
            </a:extLst>
          </p:cNvPr>
          <p:cNvSpPr>
            <a:spLocks noGrp="1"/>
          </p:cNvSpPr>
          <p:nvPr>
            <p:ph type="body" sz="quarter" idx="39"/>
          </p:nvPr>
        </p:nvSpPr>
        <p:spPr>
          <a:xfrm>
            <a:off x="457597" y="1390040"/>
            <a:ext cx="11276807" cy="323165"/>
          </a:xfrm>
        </p:spPr>
        <p:txBody>
          <a:bodyPr/>
          <a:lstStyle/>
          <a:p>
            <a:r>
              <a:rPr lang="en-US" dirty="0"/>
              <a:t>VS. STATE BY SECTOR &amp; COMPARISON WITHIN FORT WORTH</a:t>
            </a:r>
          </a:p>
        </p:txBody>
      </p:sp>
      <p:sp>
        <p:nvSpPr>
          <p:cNvPr id="18"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8445500" y="2794000"/>
            <a:ext cx="3238500" cy="2308814"/>
          </a:xfrm>
          <a:prstGeom prst="rect">
            <a:avLst/>
          </a:prstGeom>
        </p:spPr>
      </p:pic>
    </p:spTree>
    <p:extLst>
      <p:ext uri="{BB962C8B-B14F-4D97-AF65-F5344CB8AC3E}">
        <p14:creationId xmlns:p14="http://schemas.microsoft.com/office/powerpoint/2010/main" val="1344216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1700-000005000000}"/>
              </a:ext>
            </a:extLst>
          </p:cNvPr>
          <p:cNvGraphicFramePr>
            <a:graphicFrameLocks/>
          </p:cNvGraphicFramePr>
          <p:nvPr>
            <p:extLst>
              <p:ext uri="{D42A27DB-BD31-4B8C-83A1-F6EECF244321}">
                <p14:modId xmlns:p14="http://schemas.microsoft.com/office/powerpoint/2010/main" val="2190293352"/>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DAD4C54E-A8CA-644A-8DB3-AF4F3BD8B549}"/>
              </a:ext>
            </a:extLst>
          </p:cNvPr>
          <p:cNvSpPr>
            <a:spLocks noGrp="1"/>
          </p:cNvSpPr>
          <p:nvPr>
            <p:ph type="body" sz="quarter" idx="31"/>
          </p:nvPr>
        </p:nvSpPr>
        <p:spPr>
          <a:xfrm>
            <a:off x="8593328" y="1701800"/>
            <a:ext cx="3127248" cy="646216"/>
          </a:xfrm>
        </p:spPr>
        <p:txBody>
          <a:bodyPr anchor="t" anchorCtr="0"/>
          <a:lstStyle/>
          <a:p>
            <a:r>
              <a:rPr lang="en-US" dirty="0"/>
              <a:t>Learning Gains for All Fort Worth Female Students Compared to the Average Learning Gains of Female Students Statewide, by Subject</a:t>
            </a:r>
          </a:p>
        </p:txBody>
      </p:sp>
      <p:sp>
        <p:nvSpPr>
          <p:cNvPr id="3" name="Text Placeholder 2">
            <a:extLst>
              <a:ext uri="{FF2B5EF4-FFF2-40B4-BE49-F238E27FC236}">
                <a16:creationId xmlns:a16="http://schemas.microsoft.com/office/drawing/2014/main" id="{67C45FF9-3F61-EA49-86E2-D06C0053DD86}"/>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4" name="Text Placeholder 3">
            <a:extLst>
              <a:ext uri="{FF2B5EF4-FFF2-40B4-BE49-F238E27FC236}">
                <a16:creationId xmlns:a16="http://schemas.microsoft.com/office/drawing/2014/main" id="{7CA18746-395B-5540-93B4-3E842975EF4C}"/>
              </a:ext>
            </a:extLst>
          </p:cNvPr>
          <p:cNvSpPr>
            <a:spLocks noGrp="1"/>
          </p:cNvSpPr>
          <p:nvPr>
            <p:ph type="body" sz="quarter" idx="33"/>
          </p:nvPr>
        </p:nvSpPr>
        <p:spPr>
          <a:xfrm>
            <a:off x="8458200" y="5831432"/>
            <a:ext cx="183426" cy="182767"/>
          </a:xfrm>
        </p:spPr>
        <p:txBody>
          <a:bodyPr/>
          <a:lstStyle/>
          <a:p>
            <a:endParaRPr lang="en-US"/>
          </a:p>
        </p:txBody>
      </p:sp>
      <p:sp>
        <p:nvSpPr>
          <p:cNvPr id="5" name="Text Placeholder 4">
            <a:extLst>
              <a:ext uri="{FF2B5EF4-FFF2-40B4-BE49-F238E27FC236}">
                <a16:creationId xmlns:a16="http://schemas.microsoft.com/office/drawing/2014/main" id="{5AC9F43E-6251-634E-A8BE-B18C71272F8A}"/>
              </a:ext>
            </a:extLst>
          </p:cNvPr>
          <p:cNvSpPr>
            <a:spLocks noGrp="1"/>
          </p:cNvSpPr>
          <p:nvPr>
            <p:ph type="body" sz="quarter" idx="34"/>
          </p:nvPr>
        </p:nvSpPr>
        <p:spPr>
          <a:xfrm>
            <a:off x="1723339" y="6477000"/>
            <a:ext cx="858118" cy="179553"/>
          </a:xfrm>
        </p:spPr>
        <p:txBody>
          <a:bodyPr/>
          <a:lstStyle/>
          <a:p>
            <a:r>
              <a:rPr lang="en-US" dirty="0"/>
              <a:t>reading</a:t>
            </a:r>
          </a:p>
        </p:txBody>
      </p:sp>
      <p:sp>
        <p:nvSpPr>
          <p:cNvPr id="6" name="Text Placeholder 5">
            <a:extLst>
              <a:ext uri="{FF2B5EF4-FFF2-40B4-BE49-F238E27FC236}">
                <a16:creationId xmlns:a16="http://schemas.microsoft.com/office/drawing/2014/main" id="{511E6135-733B-2C47-86DB-AAF6A95A93DC}"/>
              </a:ext>
            </a:extLst>
          </p:cNvPr>
          <p:cNvSpPr>
            <a:spLocks noGrp="1"/>
          </p:cNvSpPr>
          <p:nvPr>
            <p:ph type="body" sz="quarter" idx="35"/>
          </p:nvPr>
        </p:nvSpPr>
        <p:spPr>
          <a:xfrm>
            <a:off x="2796182" y="6477000"/>
            <a:ext cx="858118" cy="179553"/>
          </a:xfrm>
        </p:spPr>
        <p:txBody>
          <a:bodyPr/>
          <a:lstStyle/>
          <a:p>
            <a:r>
              <a:rPr lang="en-US" dirty="0"/>
              <a:t>math</a:t>
            </a:r>
          </a:p>
        </p:txBody>
      </p:sp>
      <p:sp>
        <p:nvSpPr>
          <p:cNvPr id="7" name="Text Placeholder 6">
            <a:extLst>
              <a:ext uri="{FF2B5EF4-FFF2-40B4-BE49-F238E27FC236}">
                <a16:creationId xmlns:a16="http://schemas.microsoft.com/office/drawing/2014/main" id="{D0869F8F-CAE4-AE45-8DA9-5DA02321AD54}"/>
              </a:ext>
            </a:extLst>
          </p:cNvPr>
          <p:cNvSpPr>
            <a:spLocks noGrp="1"/>
          </p:cNvSpPr>
          <p:nvPr>
            <p:ph type="body" sz="quarter" idx="36"/>
          </p:nvPr>
        </p:nvSpPr>
        <p:spPr>
          <a:xfrm>
            <a:off x="1587500" y="6477000"/>
            <a:ext cx="197993" cy="197980"/>
          </a:xfrm>
        </p:spPr>
        <p:txBody>
          <a:bodyPr/>
          <a:lstStyle/>
          <a:p>
            <a:endParaRPr lang="en-US"/>
          </a:p>
        </p:txBody>
      </p:sp>
      <p:sp>
        <p:nvSpPr>
          <p:cNvPr id="8" name="Text Placeholder 7">
            <a:extLst>
              <a:ext uri="{FF2B5EF4-FFF2-40B4-BE49-F238E27FC236}">
                <a16:creationId xmlns:a16="http://schemas.microsoft.com/office/drawing/2014/main" id="{DB8B4AC7-FE7B-7642-8C4E-F4779D3E65C9}"/>
              </a:ext>
            </a:extLst>
          </p:cNvPr>
          <p:cNvSpPr>
            <a:spLocks noGrp="1"/>
          </p:cNvSpPr>
          <p:nvPr>
            <p:ph type="body" sz="quarter" idx="37"/>
          </p:nvPr>
        </p:nvSpPr>
        <p:spPr>
          <a:xfrm>
            <a:off x="2654300" y="6477000"/>
            <a:ext cx="197993" cy="197980"/>
          </a:xfrm>
        </p:spPr>
        <p:txBody>
          <a:bodyPr/>
          <a:lstStyle/>
          <a:p>
            <a:endParaRPr lang="en-US"/>
          </a:p>
        </p:txBody>
      </p:sp>
      <p:sp>
        <p:nvSpPr>
          <p:cNvPr id="10" name="Text Placeholder 9">
            <a:extLst>
              <a:ext uri="{FF2B5EF4-FFF2-40B4-BE49-F238E27FC236}">
                <a16:creationId xmlns:a16="http://schemas.microsoft.com/office/drawing/2014/main" id="{A7ED907D-81A6-9D45-9097-1F63369EE93F}"/>
              </a:ext>
            </a:extLst>
          </p:cNvPr>
          <p:cNvSpPr>
            <a:spLocks noGrp="1"/>
          </p:cNvSpPr>
          <p:nvPr>
            <p:ph type="body" sz="quarter" idx="10"/>
          </p:nvPr>
        </p:nvSpPr>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Student Subgroup Analysis</a:t>
            </a:r>
          </a:p>
        </p:txBody>
      </p:sp>
      <p:sp>
        <p:nvSpPr>
          <p:cNvPr id="11" name="Text Placeholder 10">
            <a:extLst>
              <a:ext uri="{FF2B5EF4-FFF2-40B4-BE49-F238E27FC236}">
                <a16:creationId xmlns:a16="http://schemas.microsoft.com/office/drawing/2014/main" id="{A38FA68D-8059-B44A-B9ED-7ED79CA5C3E7}"/>
              </a:ext>
            </a:extLst>
          </p:cNvPr>
          <p:cNvSpPr>
            <a:spLocks noGrp="1"/>
          </p:cNvSpPr>
          <p:nvPr>
            <p:ph type="body" sz="quarter" idx="11"/>
          </p:nvPr>
        </p:nvSpPr>
        <p:spPr>
          <a:xfrm>
            <a:off x="457597" y="864483"/>
            <a:ext cx="11276807" cy="553998"/>
          </a:xfrm>
        </p:spPr>
        <p:txBody>
          <a:bodyPr/>
          <a:lstStyle/>
          <a:p>
            <a:r>
              <a:rPr lang="en-US" dirty="0"/>
              <a:t>&gt; Female Students</a:t>
            </a:r>
          </a:p>
        </p:txBody>
      </p:sp>
      <p:sp>
        <p:nvSpPr>
          <p:cNvPr id="12" name="Text Placeholder 11">
            <a:extLst>
              <a:ext uri="{FF2B5EF4-FFF2-40B4-BE49-F238E27FC236}">
                <a16:creationId xmlns:a16="http://schemas.microsoft.com/office/drawing/2014/main" id="{F9E5DBBF-2490-B640-A90E-19D4D7D2F305}"/>
              </a:ext>
            </a:extLst>
          </p:cNvPr>
          <p:cNvSpPr>
            <a:spLocks noGrp="1"/>
          </p:cNvSpPr>
          <p:nvPr>
            <p:ph type="body" sz="quarter" idx="39"/>
          </p:nvPr>
        </p:nvSpPr>
        <p:spPr>
          <a:xfrm>
            <a:off x="457597" y="1390040"/>
            <a:ext cx="11276807" cy="323165"/>
          </a:xfrm>
        </p:spPr>
        <p:txBody>
          <a:bodyPr/>
          <a:lstStyle/>
          <a:p>
            <a:r>
              <a:rPr lang="en-US" dirty="0"/>
              <a:t>ALL VS. STATE</a:t>
            </a:r>
          </a:p>
        </p:txBody>
      </p:sp>
      <p:sp>
        <p:nvSpPr>
          <p:cNvPr id="14"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159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1A00-000006000000}"/>
              </a:ext>
            </a:extLst>
          </p:cNvPr>
          <p:cNvGraphicFramePr>
            <a:graphicFrameLocks/>
          </p:cNvGraphicFramePr>
          <p:nvPr>
            <p:extLst>
              <p:ext uri="{D42A27DB-BD31-4B8C-83A1-F6EECF244321}">
                <p14:modId xmlns:p14="http://schemas.microsoft.com/office/powerpoint/2010/main" val="2490927738"/>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DAD4C54E-A8CA-644A-8DB3-AF4F3BD8B549}"/>
              </a:ext>
            </a:extLst>
          </p:cNvPr>
          <p:cNvSpPr>
            <a:spLocks noGrp="1"/>
          </p:cNvSpPr>
          <p:nvPr>
            <p:ph type="body" sz="quarter" idx="31"/>
          </p:nvPr>
        </p:nvSpPr>
        <p:spPr>
          <a:xfrm>
            <a:off x="8273653" y="1701800"/>
            <a:ext cx="3446923" cy="646216"/>
          </a:xfrm>
        </p:spPr>
        <p:txBody>
          <a:bodyPr/>
          <a:lstStyle/>
          <a:p>
            <a:r>
              <a:rPr lang="en-US" dirty="0"/>
              <a:t>Learning Gains for Female Students in Fort Worth Charter Schools and Female Students in Fort Worth District Schools Compared to the Average Learning Gains of Female Students Statewide, by Subject</a:t>
            </a:r>
          </a:p>
        </p:txBody>
      </p:sp>
      <p:sp>
        <p:nvSpPr>
          <p:cNvPr id="3" name="Text Placeholder 2">
            <a:extLst>
              <a:ext uri="{FF2B5EF4-FFF2-40B4-BE49-F238E27FC236}">
                <a16:creationId xmlns:a16="http://schemas.microsoft.com/office/drawing/2014/main" id="{67C45FF9-3F61-EA49-86E2-D06C0053DD86}"/>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4" name="Text Placeholder 3">
            <a:extLst>
              <a:ext uri="{FF2B5EF4-FFF2-40B4-BE49-F238E27FC236}">
                <a16:creationId xmlns:a16="http://schemas.microsoft.com/office/drawing/2014/main" id="{7CA18746-395B-5540-93B4-3E842975EF4C}"/>
              </a:ext>
            </a:extLst>
          </p:cNvPr>
          <p:cNvSpPr>
            <a:spLocks noGrp="1"/>
          </p:cNvSpPr>
          <p:nvPr>
            <p:ph type="body" sz="quarter" idx="33"/>
          </p:nvPr>
        </p:nvSpPr>
        <p:spPr>
          <a:xfrm>
            <a:off x="8458200" y="5831432"/>
            <a:ext cx="183426" cy="182767"/>
          </a:xfrm>
        </p:spPr>
        <p:txBody>
          <a:bodyPr/>
          <a:lstStyle/>
          <a:p>
            <a:endParaRPr lang="en-US"/>
          </a:p>
        </p:txBody>
      </p:sp>
      <p:sp>
        <p:nvSpPr>
          <p:cNvPr id="5" name="Text Placeholder 4">
            <a:extLst>
              <a:ext uri="{FF2B5EF4-FFF2-40B4-BE49-F238E27FC236}">
                <a16:creationId xmlns:a16="http://schemas.microsoft.com/office/drawing/2014/main" id="{5AC9F43E-6251-634E-A8BE-B18C71272F8A}"/>
              </a:ext>
            </a:extLst>
          </p:cNvPr>
          <p:cNvSpPr>
            <a:spLocks noGrp="1"/>
          </p:cNvSpPr>
          <p:nvPr>
            <p:ph type="body" sz="quarter" idx="34"/>
          </p:nvPr>
        </p:nvSpPr>
        <p:spPr>
          <a:xfrm>
            <a:off x="1723339" y="6477000"/>
            <a:ext cx="858118" cy="179553"/>
          </a:xfrm>
        </p:spPr>
        <p:txBody>
          <a:bodyPr/>
          <a:lstStyle/>
          <a:p>
            <a:r>
              <a:rPr lang="en-US" dirty="0"/>
              <a:t>reading</a:t>
            </a:r>
          </a:p>
        </p:txBody>
      </p:sp>
      <p:sp>
        <p:nvSpPr>
          <p:cNvPr id="6" name="Text Placeholder 5">
            <a:extLst>
              <a:ext uri="{FF2B5EF4-FFF2-40B4-BE49-F238E27FC236}">
                <a16:creationId xmlns:a16="http://schemas.microsoft.com/office/drawing/2014/main" id="{511E6135-733B-2C47-86DB-AAF6A95A93DC}"/>
              </a:ext>
            </a:extLst>
          </p:cNvPr>
          <p:cNvSpPr>
            <a:spLocks noGrp="1"/>
          </p:cNvSpPr>
          <p:nvPr>
            <p:ph type="body" sz="quarter" idx="35"/>
          </p:nvPr>
        </p:nvSpPr>
        <p:spPr>
          <a:xfrm>
            <a:off x="2796182" y="6477000"/>
            <a:ext cx="858118" cy="179553"/>
          </a:xfrm>
        </p:spPr>
        <p:txBody>
          <a:bodyPr/>
          <a:lstStyle/>
          <a:p>
            <a:r>
              <a:rPr lang="en-US" dirty="0"/>
              <a:t>math</a:t>
            </a:r>
          </a:p>
        </p:txBody>
      </p:sp>
      <p:sp>
        <p:nvSpPr>
          <p:cNvPr id="7" name="Text Placeholder 6">
            <a:extLst>
              <a:ext uri="{FF2B5EF4-FFF2-40B4-BE49-F238E27FC236}">
                <a16:creationId xmlns:a16="http://schemas.microsoft.com/office/drawing/2014/main" id="{D0869F8F-CAE4-AE45-8DA9-5DA02321AD54}"/>
              </a:ext>
            </a:extLst>
          </p:cNvPr>
          <p:cNvSpPr>
            <a:spLocks noGrp="1"/>
          </p:cNvSpPr>
          <p:nvPr>
            <p:ph type="body" sz="quarter" idx="36"/>
          </p:nvPr>
        </p:nvSpPr>
        <p:spPr>
          <a:xfrm>
            <a:off x="1587500" y="6477000"/>
            <a:ext cx="197993" cy="197980"/>
          </a:xfrm>
        </p:spPr>
        <p:txBody>
          <a:bodyPr/>
          <a:lstStyle/>
          <a:p>
            <a:endParaRPr lang="en-US"/>
          </a:p>
        </p:txBody>
      </p:sp>
      <p:sp>
        <p:nvSpPr>
          <p:cNvPr id="8" name="Text Placeholder 7">
            <a:extLst>
              <a:ext uri="{FF2B5EF4-FFF2-40B4-BE49-F238E27FC236}">
                <a16:creationId xmlns:a16="http://schemas.microsoft.com/office/drawing/2014/main" id="{DB8B4AC7-FE7B-7642-8C4E-F4779D3E65C9}"/>
              </a:ext>
            </a:extLst>
          </p:cNvPr>
          <p:cNvSpPr>
            <a:spLocks noGrp="1"/>
          </p:cNvSpPr>
          <p:nvPr>
            <p:ph type="body" sz="quarter" idx="37"/>
          </p:nvPr>
        </p:nvSpPr>
        <p:spPr>
          <a:xfrm>
            <a:off x="2654300" y="6477000"/>
            <a:ext cx="197993" cy="197980"/>
          </a:xfrm>
        </p:spPr>
        <p:txBody>
          <a:bodyPr/>
          <a:lstStyle/>
          <a:p>
            <a:endParaRPr lang="en-US"/>
          </a:p>
        </p:txBody>
      </p:sp>
      <p:sp>
        <p:nvSpPr>
          <p:cNvPr id="10" name="Text Placeholder 9">
            <a:extLst>
              <a:ext uri="{FF2B5EF4-FFF2-40B4-BE49-F238E27FC236}">
                <a16:creationId xmlns:a16="http://schemas.microsoft.com/office/drawing/2014/main" id="{A7ED907D-81A6-9D45-9097-1F63369EE93F}"/>
              </a:ext>
            </a:extLst>
          </p:cNvPr>
          <p:cNvSpPr>
            <a:spLocks noGrp="1"/>
          </p:cNvSpPr>
          <p:nvPr>
            <p:ph type="body" sz="quarter" idx="10"/>
          </p:nvPr>
        </p:nvSpPr>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Student Subgroup Analysis</a:t>
            </a:r>
          </a:p>
        </p:txBody>
      </p:sp>
      <p:sp>
        <p:nvSpPr>
          <p:cNvPr id="11" name="Text Placeholder 10">
            <a:extLst>
              <a:ext uri="{FF2B5EF4-FFF2-40B4-BE49-F238E27FC236}">
                <a16:creationId xmlns:a16="http://schemas.microsoft.com/office/drawing/2014/main" id="{A38FA68D-8059-B44A-B9ED-7ED79CA5C3E7}"/>
              </a:ext>
            </a:extLst>
          </p:cNvPr>
          <p:cNvSpPr>
            <a:spLocks noGrp="1"/>
          </p:cNvSpPr>
          <p:nvPr>
            <p:ph type="body" sz="quarter" idx="11"/>
          </p:nvPr>
        </p:nvSpPr>
        <p:spPr>
          <a:xfrm>
            <a:off x="457597" y="864483"/>
            <a:ext cx="11276807" cy="553998"/>
          </a:xfrm>
        </p:spPr>
        <p:txBody>
          <a:bodyPr/>
          <a:lstStyle/>
          <a:p>
            <a:r>
              <a:rPr lang="en-US" dirty="0"/>
              <a:t>&gt; Female Students</a:t>
            </a:r>
          </a:p>
        </p:txBody>
      </p:sp>
      <p:sp>
        <p:nvSpPr>
          <p:cNvPr id="12" name="Text Placeholder 11">
            <a:extLst>
              <a:ext uri="{FF2B5EF4-FFF2-40B4-BE49-F238E27FC236}">
                <a16:creationId xmlns:a16="http://schemas.microsoft.com/office/drawing/2014/main" id="{F9E5DBBF-2490-B640-A90E-19D4D7D2F305}"/>
              </a:ext>
            </a:extLst>
          </p:cNvPr>
          <p:cNvSpPr>
            <a:spLocks noGrp="1"/>
          </p:cNvSpPr>
          <p:nvPr>
            <p:ph type="body" sz="quarter" idx="39"/>
          </p:nvPr>
        </p:nvSpPr>
        <p:spPr>
          <a:xfrm>
            <a:off x="457597" y="1390040"/>
            <a:ext cx="11276807" cy="323165"/>
          </a:xfrm>
        </p:spPr>
        <p:txBody>
          <a:bodyPr/>
          <a:lstStyle/>
          <a:p>
            <a:r>
              <a:rPr lang="en-US" dirty="0"/>
              <a:t>VS. STATE BY SECTOR &amp; COMPARISON WITHIN FORT WORTH</a:t>
            </a:r>
          </a:p>
        </p:txBody>
      </p:sp>
      <p:sp>
        <p:nvSpPr>
          <p:cNvPr id="15"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8445500" y="2794000"/>
            <a:ext cx="3238500" cy="2439600"/>
          </a:xfrm>
          <a:prstGeom prst="rect">
            <a:avLst/>
          </a:prstGeom>
        </p:spPr>
      </p:pic>
    </p:spTree>
    <p:extLst>
      <p:ext uri="{BB962C8B-B14F-4D97-AF65-F5344CB8AC3E}">
        <p14:creationId xmlns:p14="http://schemas.microsoft.com/office/powerpoint/2010/main" val="3871925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B8C98C-EB46-9C4F-B818-E51CA8C3F8BA}"/>
              </a:ext>
            </a:extLst>
          </p:cNvPr>
          <p:cNvSpPr>
            <a:spLocks noGrp="1"/>
          </p:cNvSpPr>
          <p:nvPr>
            <p:ph type="body" sz="quarter" idx="10"/>
          </p:nvPr>
        </p:nvSpPr>
        <p:spPr/>
        <p:txBody>
          <a:bodyPr/>
          <a:lstStyle/>
          <a:p>
            <a:r>
              <a:rPr lang="en-US" sz="2800" dirty="0"/>
              <a:t>Summary of Findings</a:t>
            </a:r>
          </a:p>
        </p:txBody>
      </p:sp>
      <p:sp>
        <p:nvSpPr>
          <p:cNvPr id="7"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a:stretch>
            <a:fillRect/>
          </a:stretch>
        </p:blipFill>
        <p:spPr>
          <a:xfrm>
            <a:off x="1820427" y="2913216"/>
            <a:ext cx="515784" cy="515784"/>
          </a:xfrm>
          <a:prstGeom prst="rect">
            <a:avLst/>
          </a:prstGeom>
        </p:spPr>
      </p:pic>
      <p:sp>
        <p:nvSpPr>
          <p:cNvPr id="18" name="Text Placeholder 1">
            <a:extLst>
              <a:ext uri="{FF2B5EF4-FFF2-40B4-BE49-F238E27FC236}">
                <a16:creationId xmlns:a16="http://schemas.microsoft.com/office/drawing/2014/main" id="{42AB6DEC-C5E2-DE49-9FE6-05A48FDF850D}"/>
              </a:ext>
            </a:extLst>
          </p:cNvPr>
          <p:cNvSpPr>
            <a:spLocks noGrp="1"/>
          </p:cNvSpPr>
          <p:nvPr/>
        </p:nvSpPr>
        <p:spPr>
          <a:xfrm>
            <a:off x="2078319" y="3116580"/>
            <a:ext cx="10109327" cy="1005840"/>
          </a:xfrm>
          <a:prstGeom prst="rect">
            <a:avLst/>
          </a:prstGeom>
        </p:spPr>
        <p:txBody>
          <a:bodyPr>
            <a:noAutofit/>
          </a:bodyPr>
          <a:lstStyle>
            <a:lvl1pPr marL="0" indent="0" algn="just" defTabSz="914355" rtl="0" eaLnBrk="1" latinLnBrk="0" hangingPunct="1">
              <a:lnSpc>
                <a:spcPts val="1200"/>
              </a:lnSpc>
              <a:spcBef>
                <a:spcPts val="0"/>
              </a:spcBef>
              <a:spcAft>
                <a:spcPts val="1300"/>
              </a:spcAft>
              <a:buSzPct val="140000"/>
              <a:buFont typeface="Arial" panose="020B0604020202020204" pitchFamily="34" charset="0"/>
              <a:buNone/>
              <a:defRPr lang="en-ID" sz="800" b="0" i="0" u="none" strike="noStrike" kern="1200" spc="50" baseline="0" smtClean="0">
                <a:solidFill>
                  <a:srgbClr val="57BEED"/>
                </a:solidFill>
                <a:effectLst/>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ct val="20000"/>
              </a:spcBef>
              <a:spcAft>
                <a:spcPts val="600"/>
              </a:spcAft>
            </a:pPr>
            <a:r>
              <a:rPr lang="en-US" sz="1400" b="1" dirty="0"/>
              <a:t>The summary of the findings from the analysis of Fort Worth schools is presented </a:t>
            </a:r>
            <a:r>
              <a:rPr lang="en-US" sz="1400" b="1" u="sng" dirty="0">
                <a:solidFill>
                  <a:srgbClr val="007CBA"/>
                </a:solidFill>
              </a:rPr>
              <a:t>here</a:t>
            </a:r>
            <a:r>
              <a:rPr lang="en-US" sz="1400" b="1" dirty="0"/>
              <a:t>.</a:t>
            </a:r>
            <a:endParaRPr lang="en-US" sz="1400" b="1" dirty="0">
              <a:solidFill>
                <a:srgbClr val="00AEEF"/>
              </a:solidFill>
              <a:latin typeface="Source Sans Pro" pitchFamily="34" charset="0"/>
            </a:endParaRPr>
          </a:p>
        </p:txBody>
      </p:sp>
      <p:sp>
        <p:nvSpPr>
          <p:cNvPr id="9" name="Rectangle 8">
            <a:hlinkClick r:id="rId3"/>
          </p:cNvPr>
          <p:cNvSpPr/>
          <p:nvPr/>
        </p:nvSpPr>
        <p:spPr>
          <a:xfrm>
            <a:off x="5105400" y="4453128"/>
            <a:ext cx="685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4"/>
          </p:cNvPr>
          <p:cNvSpPr/>
          <p:nvPr/>
        </p:nvSpPr>
        <p:spPr>
          <a:xfrm>
            <a:off x="10873783" y="3129520"/>
            <a:ext cx="595036" cy="319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54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477C88-3F37-494F-9C86-FAA0BB4B33DD}"/>
              </a:ext>
            </a:extLst>
          </p:cNvPr>
          <p:cNvSpPr>
            <a:spLocks noGrp="1"/>
          </p:cNvSpPr>
          <p:nvPr>
            <p:ph type="body" sz="quarter" idx="10"/>
          </p:nvPr>
        </p:nvSpPr>
        <p:spPr/>
        <p:txBody>
          <a:bodyPr/>
          <a:lstStyle/>
          <a:p>
            <a:r>
              <a:rPr lang="en-US" dirty="0"/>
              <a:t>REPORT OVERVIEW</a:t>
            </a:r>
          </a:p>
        </p:txBody>
      </p:sp>
      <p:sp>
        <p:nvSpPr>
          <p:cNvPr id="3" name="Text Placeholder 2">
            <a:extLst>
              <a:ext uri="{FF2B5EF4-FFF2-40B4-BE49-F238E27FC236}">
                <a16:creationId xmlns:a16="http://schemas.microsoft.com/office/drawing/2014/main" id="{4A9DD6DF-FCAC-D647-8FC2-4DF9DB497A9E}"/>
              </a:ext>
            </a:extLst>
          </p:cNvPr>
          <p:cNvSpPr>
            <a:spLocks noGrp="1"/>
          </p:cNvSpPr>
          <p:nvPr>
            <p:ph type="body" sz="quarter" idx="11"/>
          </p:nvPr>
        </p:nvSpPr>
        <p:spPr/>
        <p:txBody>
          <a:bodyPr/>
          <a:lstStyle/>
          <a:p>
            <a:r>
              <a:rPr lang="en-US" dirty="0"/>
              <a:t>01</a:t>
            </a:r>
          </a:p>
        </p:txBody>
      </p:sp>
      <p:sp>
        <p:nvSpPr>
          <p:cNvPr id="8"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994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FAB611-5548-9748-96BF-D6A1C71D8651}"/>
              </a:ext>
            </a:extLst>
          </p:cNvPr>
          <p:cNvSpPr>
            <a:spLocks noGrp="1"/>
          </p:cNvSpPr>
          <p:nvPr>
            <p:ph type="body" sz="quarter" idx="10"/>
          </p:nvPr>
        </p:nvSpPr>
        <p:spPr/>
        <p:txBody>
          <a:bodyPr/>
          <a:lstStyle/>
          <a:p>
            <a:r>
              <a:rPr lang="en-US" dirty="0"/>
              <a:t>APPENDIXES</a:t>
            </a:r>
          </a:p>
        </p:txBody>
      </p:sp>
      <p:sp>
        <p:nvSpPr>
          <p:cNvPr id="3" name="Text Placeholder 2">
            <a:extLst>
              <a:ext uri="{FF2B5EF4-FFF2-40B4-BE49-F238E27FC236}">
                <a16:creationId xmlns:a16="http://schemas.microsoft.com/office/drawing/2014/main" id="{126BA5B6-9809-704B-86E5-72283E3A7D7B}"/>
              </a:ext>
            </a:extLst>
          </p:cNvPr>
          <p:cNvSpPr>
            <a:spLocks noGrp="1"/>
          </p:cNvSpPr>
          <p:nvPr>
            <p:ph type="body" sz="quarter" idx="11"/>
          </p:nvPr>
        </p:nvSpPr>
        <p:spPr/>
        <p:txBody>
          <a:bodyPr/>
          <a:lstStyle/>
          <a:p>
            <a:r>
              <a:rPr lang="en-US" dirty="0"/>
              <a:t>03</a:t>
            </a:r>
          </a:p>
        </p:txBody>
      </p:sp>
      <p:sp>
        <p:nvSpPr>
          <p:cNvPr id="8"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842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FB2ACD-152C-BC48-99FF-A4DCB08341FA}"/>
              </a:ext>
            </a:extLst>
          </p:cNvPr>
          <p:cNvSpPr>
            <a:spLocks noGrp="1"/>
          </p:cNvSpPr>
          <p:nvPr>
            <p:ph type="body" sz="quarter" idx="11"/>
          </p:nvPr>
        </p:nvSpPr>
        <p:spPr/>
        <p:txBody>
          <a:bodyPr/>
          <a:lstStyle/>
          <a:p>
            <a:r>
              <a:rPr lang="en-US" sz="2800" dirty="0"/>
              <a:t>Acknowledgments</a:t>
            </a:r>
          </a:p>
        </p:txBody>
      </p:sp>
      <p:sp>
        <p:nvSpPr>
          <p:cNvPr id="3" name="Text Placeholder 2">
            <a:extLst>
              <a:ext uri="{FF2B5EF4-FFF2-40B4-BE49-F238E27FC236}">
                <a16:creationId xmlns:a16="http://schemas.microsoft.com/office/drawing/2014/main" id="{22899C81-8690-9A48-B53D-9F8D2655C3A8}"/>
              </a:ext>
            </a:extLst>
          </p:cNvPr>
          <p:cNvSpPr>
            <a:spLocks noGrp="1"/>
          </p:cNvSpPr>
          <p:nvPr>
            <p:ph type="body" sz="quarter" idx="35"/>
          </p:nvPr>
        </p:nvSpPr>
        <p:spPr>
          <a:xfrm>
            <a:off x="1754751" y="3614732"/>
            <a:ext cx="3807850" cy="1245135"/>
          </a:xfrm>
        </p:spPr>
        <p:txBody>
          <a:bodyPr/>
          <a:lstStyle/>
          <a:p>
            <a:pPr algn="l"/>
            <a:r>
              <a:rPr lang="en-US" b="1" dirty="0"/>
              <a:t>Texas Education Agency, Texas Schools Project, and Texas Higher Education Advisory Board </a:t>
            </a:r>
            <a:r>
              <a:rPr lang="en-US" dirty="0"/>
              <a:t>provided supports in the acquisition of</a:t>
            </a:r>
            <a:r>
              <a:rPr lang="en-US" b="1" dirty="0"/>
              <a:t> </a:t>
            </a:r>
            <a:r>
              <a:rPr lang="en-US" dirty="0"/>
              <a:t>student-level data.</a:t>
            </a:r>
          </a:p>
        </p:txBody>
      </p:sp>
      <p:sp>
        <p:nvSpPr>
          <p:cNvPr id="4" name="Text Placeholder 3">
            <a:extLst>
              <a:ext uri="{FF2B5EF4-FFF2-40B4-BE49-F238E27FC236}">
                <a16:creationId xmlns:a16="http://schemas.microsoft.com/office/drawing/2014/main" id="{387808DE-B15A-0F45-94DA-5214428F652D}"/>
              </a:ext>
            </a:extLst>
          </p:cNvPr>
          <p:cNvSpPr>
            <a:spLocks noGrp="1"/>
          </p:cNvSpPr>
          <p:nvPr>
            <p:ph type="body" sz="quarter" idx="36"/>
          </p:nvPr>
        </p:nvSpPr>
        <p:spPr>
          <a:xfrm>
            <a:off x="1609728" y="3409842"/>
            <a:ext cx="450916" cy="449297"/>
          </a:xfrm>
        </p:spPr>
        <p:txBody>
          <a:bodyPr/>
          <a:lstStyle/>
          <a:p>
            <a:endParaRPr lang="en-US" dirty="0"/>
          </a:p>
        </p:txBody>
      </p:sp>
      <p:sp>
        <p:nvSpPr>
          <p:cNvPr id="5" name="Text Placeholder 4">
            <a:extLst>
              <a:ext uri="{FF2B5EF4-FFF2-40B4-BE49-F238E27FC236}">
                <a16:creationId xmlns:a16="http://schemas.microsoft.com/office/drawing/2014/main" id="{821135D4-D949-ED4A-8B93-471AE2665C2D}"/>
              </a:ext>
            </a:extLst>
          </p:cNvPr>
          <p:cNvSpPr>
            <a:spLocks noGrp="1"/>
          </p:cNvSpPr>
          <p:nvPr>
            <p:ph type="body" sz="quarter" idx="37"/>
          </p:nvPr>
        </p:nvSpPr>
        <p:spPr>
          <a:xfrm>
            <a:off x="6713822" y="3614732"/>
            <a:ext cx="4558334" cy="849691"/>
          </a:xfrm>
        </p:spPr>
        <p:txBody>
          <a:bodyPr/>
          <a:lstStyle/>
          <a:p>
            <a:pPr algn="l"/>
            <a:r>
              <a:rPr lang="en-US" b="1" dirty="0"/>
              <a:t>Fort Worth Education Partnership </a:t>
            </a:r>
            <a:r>
              <a:rPr lang="en-US" dirty="0"/>
              <a:t>assisted CREDO with verifying the list of public schools in </a:t>
            </a:r>
            <a:r>
              <a:rPr lang="en-US"/>
              <a:t>Fort Worth.</a:t>
            </a:r>
            <a:endParaRPr lang="en-US" dirty="0"/>
          </a:p>
        </p:txBody>
      </p:sp>
      <p:sp>
        <p:nvSpPr>
          <p:cNvPr id="6" name="Text Placeholder 5">
            <a:extLst>
              <a:ext uri="{FF2B5EF4-FFF2-40B4-BE49-F238E27FC236}">
                <a16:creationId xmlns:a16="http://schemas.microsoft.com/office/drawing/2014/main" id="{9BB6157D-6E2E-554C-B880-58C52E4CF001}"/>
              </a:ext>
            </a:extLst>
          </p:cNvPr>
          <p:cNvSpPr>
            <a:spLocks noGrp="1"/>
          </p:cNvSpPr>
          <p:nvPr>
            <p:ph type="body" sz="quarter" idx="38"/>
          </p:nvPr>
        </p:nvSpPr>
        <p:spPr/>
        <p:txBody>
          <a:bodyPr/>
          <a:lstStyle/>
          <a:p>
            <a:endParaRPr lang="en-US" dirty="0"/>
          </a:p>
        </p:txBody>
      </p:sp>
      <p:sp>
        <p:nvSpPr>
          <p:cNvPr id="12"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873" y="1649062"/>
            <a:ext cx="1352550" cy="7048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ort Worth Education Partn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2282283"/>
            <a:ext cx="790575" cy="8096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5962" y="1649062"/>
            <a:ext cx="1699574" cy="83385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4750" y="2585360"/>
            <a:ext cx="3490786" cy="608529"/>
          </a:xfrm>
          <a:prstGeom prst="rect">
            <a:avLst/>
          </a:prstGeom>
        </p:spPr>
      </p:pic>
      <p:sp>
        <p:nvSpPr>
          <p:cNvPr id="7" name="Rectangle 6"/>
          <p:cNvSpPr/>
          <p:nvPr/>
        </p:nvSpPr>
        <p:spPr>
          <a:xfrm>
            <a:off x="1754750" y="5524830"/>
            <a:ext cx="9156414" cy="646331"/>
          </a:xfrm>
          <a:prstGeom prst="rect">
            <a:avLst/>
          </a:prstGeom>
        </p:spPr>
        <p:txBody>
          <a:bodyPr wrap="square">
            <a:spAutoFit/>
          </a:bodyPr>
          <a:lstStyle/>
          <a:p>
            <a:r>
              <a:rPr lang="en-US" sz="1200" dirty="0"/>
              <a:t>Disclaimer: The conclusions of this research do not necessarily reflect the opinions or official position of the Texas Education Agency, the Texas Higher Education Coordinating Board, the Texas Workforce Commission or the State of Texas.</a:t>
            </a:r>
          </a:p>
        </p:txBody>
      </p:sp>
    </p:spTree>
    <p:extLst>
      <p:ext uri="{BB962C8B-B14F-4D97-AF65-F5344CB8AC3E}">
        <p14:creationId xmlns:p14="http://schemas.microsoft.com/office/powerpoint/2010/main" val="1335282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31F309-91D0-3140-82AA-C6133956DAC4}"/>
              </a:ext>
            </a:extLst>
          </p:cNvPr>
          <p:cNvSpPr>
            <a:spLocks noGrp="1"/>
          </p:cNvSpPr>
          <p:nvPr>
            <p:ph type="body" sz="quarter" idx="11"/>
          </p:nvPr>
        </p:nvSpPr>
        <p:spPr/>
        <p:txBody>
          <a:bodyPr/>
          <a:lstStyle/>
          <a:p>
            <a:r>
              <a:rPr lang="en-US" sz="2800" dirty="0"/>
              <a:t>Types of Charter Schools</a:t>
            </a:r>
          </a:p>
        </p:txBody>
      </p:sp>
      <p:sp>
        <p:nvSpPr>
          <p:cNvPr id="3" name="Text Placeholder 2">
            <a:extLst>
              <a:ext uri="{FF2B5EF4-FFF2-40B4-BE49-F238E27FC236}">
                <a16:creationId xmlns:a16="http://schemas.microsoft.com/office/drawing/2014/main" id="{BA722BE6-CC8E-D948-9E87-A1AB6BE52564}"/>
              </a:ext>
            </a:extLst>
          </p:cNvPr>
          <p:cNvSpPr>
            <a:spLocks noGrp="1"/>
          </p:cNvSpPr>
          <p:nvPr>
            <p:ph type="body" sz="quarter" idx="32"/>
          </p:nvPr>
        </p:nvSpPr>
        <p:spPr>
          <a:xfrm>
            <a:off x="7004685" y="3175890"/>
            <a:ext cx="3643226" cy="2158110"/>
          </a:xfrm>
        </p:spPr>
        <p:txBody>
          <a:bodyPr/>
          <a:lstStyle/>
          <a:p>
            <a:pPr lvl="0"/>
            <a:r>
              <a:rPr lang="en-US" dirty="0"/>
              <a:t>With more schools and students than a single charter school, CMOs have some operational advantages in their ability to spread administrative fixed costs, thus providing the possibility of greater efficiency. In addition, CMOs may be able to support additional programs and more robust staffing.</a:t>
            </a:r>
          </a:p>
          <a:p>
            <a:pPr lvl="0"/>
            <a:r>
              <a:rPr lang="en-US" dirty="0"/>
              <a:t>Whether CMOs lead to better student outcomes is a matter of interest across the country.</a:t>
            </a:r>
          </a:p>
          <a:p>
            <a:r>
              <a:rPr lang="en-US" dirty="0"/>
              <a:t>There are only two independent charter schools with student growth scores in Fort Worth during the span of this study; we redact the results for this type due to the small number of the schools.</a:t>
            </a:r>
          </a:p>
          <a:p>
            <a:pPr lvl="0"/>
            <a:endParaRPr lang="en-US" dirty="0"/>
          </a:p>
        </p:txBody>
      </p:sp>
      <p:sp>
        <p:nvSpPr>
          <p:cNvPr id="4" name="Text Placeholder 3">
            <a:extLst>
              <a:ext uri="{FF2B5EF4-FFF2-40B4-BE49-F238E27FC236}">
                <a16:creationId xmlns:a16="http://schemas.microsoft.com/office/drawing/2014/main" id="{C2F58B40-A4BE-414E-94A7-70071D816561}"/>
              </a:ext>
            </a:extLst>
          </p:cNvPr>
          <p:cNvSpPr>
            <a:spLocks noGrp="1"/>
          </p:cNvSpPr>
          <p:nvPr>
            <p:ph type="body" sz="quarter" idx="35"/>
          </p:nvPr>
        </p:nvSpPr>
        <p:spPr/>
        <p:txBody>
          <a:bodyPr/>
          <a:lstStyle/>
          <a:p>
            <a:pPr lvl="0"/>
            <a:r>
              <a:rPr lang="en-US" dirty="0"/>
              <a:t>OUR ANALYSES OF FORT WORTH CHARTER SCHOOLS INCLUDE A BREAKOUT OF CMOS AND INDEPENDENT CHARTERS.</a:t>
            </a:r>
          </a:p>
        </p:txBody>
      </p:sp>
      <p:sp>
        <p:nvSpPr>
          <p:cNvPr id="22" name="Text Placeholder 21">
            <a:extLst>
              <a:ext uri="{FF2B5EF4-FFF2-40B4-BE49-F238E27FC236}">
                <a16:creationId xmlns:a16="http://schemas.microsoft.com/office/drawing/2014/main" id="{DB688938-7CCA-964E-8667-685E8ABB7869}"/>
              </a:ext>
            </a:extLst>
          </p:cNvPr>
          <p:cNvSpPr>
            <a:spLocks noGrp="1"/>
          </p:cNvSpPr>
          <p:nvPr>
            <p:ph type="body" sz="quarter" idx="36"/>
          </p:nvPr>
        </p:nvSpPr>
        <p:spPr/>
        <p:txBody>
          <a:bodyPr/>
          <a:lstStyle/>
          <a:p>
            <a:endParaRPr lang="en-US" dirty="0"/>
          </a:p>
        </p:txBody>
      </p:sp>
      <p:sp>
        <p:nvSpPr>
          <p:cNvPr id="6" name="Text Placeholder 5">
            <a:extLst>
              <a:ext uri="{FF2B5EF4-FFF2-40B4-BE49-F238E27FC236}">
                <a16:creationId xmlns:a16="http://schemas.microsoft.com/office/drawing/2014/main" id="{C92925F6-A67B-2C48-960E-6135BB6D41E1}"/>
              </a:ext>
            </a:extLst>
          </p:cNvPr>
          <p:cNvSpPr>
            <a:spLocks noGrp="1"/>
          </p:cNvSpPr>
          <p:nvPr>
            <p:ph type="body" sz="quarter" idx="37"/>
          </p:nvPr>
        </p:nvSpPr>
        <p:spPr/>
        <p:txBody>
          <a:bodyPr/>
          <a:lstStyle/>
          <a:p>
            <a:r>
              <a:rPr lang="en-US" dirty="0"/>
              <a:t>There are two types of charter schools.</a:t>
            </a:r>
          </a:p>
        </p:txBody>
      </p:sp>
      <p:sp>
        <p:nvSpPr>
          <p:cNvPr id="7" name="Text Placeholder 6">
            <a:extLst>
              <a:ext uri="{FF2B5EF4-FFF2-40B4-BE49-F238E27FC236}">
                <a16:creationId xmlns:a16="http://schemas.microsoft.com/office/drawing/2014/main" id="{4DA4C173-C64B-EF40-A6C5-708712C34636}"/>
              </a:ext>
            </a:extLst>
          </p:cNvPr>
          <p:cNvSpPr>
            <a:spLocks noGrp="1"/>
          </p:cNvSpPr>
          <p:nvPr>
            <p:ph type="body" sz="quarter" idx="38"/>
          </p:nvPr>
        </p:nvSpPr>
        <p:spPr/>
        <p:txBody>
          <a:bodyPr/>
          <a:lstStyle/>
          <a:p>
            <a:r>
              <a:rPr lang="en-US" b="1" dirty="0">
                <a:solidFill>
                  <a:srgbClr val="0194D3"/>
                </a:solidFill>
              </a:rPr>
              <a:t>CHARTER MANAGEMENT ORGANIZATIONS (CMOS) </a:t>
            </a:r>
          </a:p>
          <a:p>
            <a:r>
              <a:rPr lang="en-US" dirty="0"/>
              <a:t>Organizations holding the charter and overseeing the operation of at least three charter schools.</a:t>
            </a:r>
          </a:p>
        </p:txBody>
      </p:sp>
      <p:sp>
        <p:nvSpPr>
          <p:cNvPr id="8" name="Text Placeholder 7">
            <a:extLst>
              <a:ext uri="{FF2B5EF4-FFF2-40B4-BE49-F238E27FC236}">
                <a16:creationId xmlns:a16="http://schemas.microsoft.com/office/drawing/2014/main" id="{1374C57B-6AFB-C14E-9D69-5D9435ECAE00}"/>
              </a:ext>
            </a:extLst>
          </p:cNvPr>
          <p:cNvSpPr>
            <a:spLocks noGrp="1"/>
          </p:cNvSpPr>
          <p:nvPr>
            <p:ph type="body" sz="quarter" idx="39"/>
          </p:nvPr>
        </p:nvSpPr>
        <p:spPr/>
        <p:txBody>
          <a:bodyPr/>
          <a:lstStyle/>
          <a:p>
            <a:r>
              <a:rPr lang="en-US" b="1" dirty="0">
                <a:solidFill>
                  <a:srgbClr val="0194D3"/>
                </a:solidFill>
              </a:rPr>
              <a:t>INDEPENDENT CHARTER SCHOOLS </a:t>
            </a:r>
          </a:p>
          <a:p>
            <a:r>
              <a:rPr lang="en-US" dirty="0"/>
              <a:t>Organization holding the charter and overseeing the operation of a single charter school. It may run the school directly or contract with an organization which provides services to one or two charter schools. </a:t>
            </a:r>
          </a:p>
          <a:p>
            <a:endParaRPr lang="en-US" dirty="0"/>
          </a:p>
        </p:txBody>
      </p:sp>
      <p:sp>
        <p:nvSpPr>
          <p:cNvPr id="10"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553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9D02F79-EF3F-2E4A-BCF1-2C7E5EFB4CC2}"/>
              </a:ext>
            </a:extLst>
          </p:cNvPr>
          <p:cNvSpPr>
            <a:spLocks noGrp="1"/>
          </p:cNvSpPr>
          <p:nvPr>
            <p:ph type="body" sz="quarter" idx="36"/>
          </p:nvPr>
        </p:nvSpPr>
        <p:spPr/>
        <p:txBody>
          <a:bodyPr/>
          <a:lstStyle/>
          <a:p>
            <a:endParaRPr lang="en-US" dirty="0"/>
          </a:p>
        </p:txBody>
      </p:sp>
      <p:sp>
        <p:nvSpPr>
          <p:cNvPr id="2" name="Text Placeholder 1">
            <a:extLst>
              <a:ext uri="{FF2B5EF4-FFF2-40B4-BE49-F238E27FC236}">
                <a16:creationId xmlns:a16="http://schemas.microsoft.com/office/drawing/2014/main" id="{FFB8C98C-EB46-9C4F-B818-E51CA8C3F8BA}"/>
              </a:ext>
            </a:extLst>
          </p:cNvPr>
          <p:cNvSpPr>
            <a:spLocks noGrp="1"/>
          </p:cNvSpPr>
          <p:nvPr>
            <p:ph type="body" sz="quarter" idx="11"/>
          </p:nvPr>
        </p:nvSpPr>
        <p:spPr/>
        <p:txBody>
          <a:bodyPr/>
          <a:lstStyle/>
          <a:p>
            <a:r>
              <a:rPr lang="en-US" sz="2800" dirty="0"/>
              <a:t>Methods</a:t>
            </a:r>
          </a:p>
        </p:txBody>
      </p:sp>
      <p:sp>
        <p:nvSpPr>
          <p:cNvPr id="5" name="Text Placeholder 1">
            <a:extLst>
              <a:ext uri="{FF2B5EF4-FFF2-40B4-BE49-F238E27FC236}">
                <a16:creationId xmlns:a16="http://schemas.microsoft.com/office/drawing/2014/main" id="{42AB6DEC-C5E2-DE49-9FE6-05A48FDF850D}"/>
              </a:ext>
            </a:extLst>
          </p:cNvPr>
          <p:cNvSpPr>
            <a:spLocks noGrp="1"/>
          </p:cNvSpPr>
          <p:nvPr/>
        </p:nvSpPr>
        <p:spPr>
          <a:xfrm>
            <a:off x="1777873" y="1922636"/>
            <a:ext cx="3790949" cy="1574428"/>
          </a:xfrm>
          <a:prstGeom prst="rect">
            <a:avLst/>
          </a:prstGeom>
        </p:spPr>
        <p:txBody>
          <a:bodyPr>
            <a:noAutofit/>
          </a:bodyPr>
          <a:lstStyle>
            <a:lvl1pPr marL="0" indent="0" algn="just" defTabSz="914355" rtl="0" eaLnBrk="1" latinLnBrk="0" hangingPunct="1">
              <a:lnSpc>
                <a:spcPts val="1200"/>
              </a:lnSpc>
              <a:spcBef>
                <a:spcPts val="0"/>
              </a:spcBef>
              <a:spcAft>
                <a:spcPts val="1300"/>
              </a:spcAft>
              <a:buSzPct val="140000"/>
              <a:buFont typeface="Arial" panose="020B0604020202020204" pitchFamily="34" charset="0"/>
              <a:buNone/>
              <a:defRPr lang="en-ID" sz="800" b="0" i="0" u="none" strike="noStrike" kern="1200" spc="50" baseline="0" smtClean="0">
                <a:solidFill>
                  <a:srgbClr val="57BEED"/>
                </a:solidFill>
                <a:effectLst/>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20000"/>
              </a:spcBef>
              <a:spcAft>
                <a:spcPts val="600"/>
              </a:spcAft>
            </a:pPr>
            <a:r>
              <a:rPr lang="en-US" sz="1000" dirty="0">
                <a:solidFill>
                  <a:srgbClr val="00AEEF"/>
                </a:solidFill>
                <a:latin typeface="Source Sans Pro" pitchFamily="34" charset="0"/>
              </a:rPr>
              <a:t>The annual academic growth of students in Fort Worth from 2014-15 to 2017-18, overall and by sector, is benchmarked to the state average growth, accounting for student characteristics.</a:t>
            </a:r>
          </a:p>
          <a:p>
            <a:pPr lvl="0">
              <a:spcBef>
                <a:spcPct val="20000"/>
              </a:spcBef>
              <a:spcAft>
                <a:spcPts val="600"/>
              </a:spcAft>
            </a:pPr>
            <a:r>
              <a:rPr lang="en-US" sz="1000" dirty="0">
                <a:solidFill>
                  <a:srgbClr val="00AEEF"/>
                </a:solidFill>
                <a:latin typeface="Source Sans Pro" pitchFamily="34" charset="0"/>
              </a:rPr>
              <a:t>We also explore how one-year growth of Fort Worth students for the period ending in Spring 2018 differs by school type, race, poverty status, English language learner status, special education status, and gender. </a:t>
            </a:r>
          </a:p>
          <a:p>
            <a:pPr lvl="0">
              <a:spcBef>
                <a:spcPct val="20000"/>
              </a:spcBef>
              <a:spcAft>
                <a:spcPts val="600"/>
              </a:spcAft>
            </a:pPr>
            <a:endParaRPr lang="en-US" sz="1000" dirty="0">
              <a:solidFill>
                <a:srgbClr val="00AEEF"/>
              </a:solidFill>
              <a:latin typeface="Source Sans Pro" pitchFamily="34" charset="0"/>
            </a:endParaRPr>
          </a:p>
        </p:txBody>
      </p:sp>
      <p:sp>
        <p:nvSpPr>
          <p:cNvPr id="8"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48211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2490C6-15E8-024E-9796-76C261C410CE}"/>
              </a:ext>
            </a:extLst>
          </p:cNvPr>
          <p:cNvSpPr>
            <a:spLocks noGrp="1"/>
          </p:cNvSpPr>
          <p:nvPr>
            <p:ph type="body" sz="quarter" idx="11"/>
          </p:nvPr>
        </p:nvSpPr>
        <p:spPr/>
        <p:txBody>
          <a:bodyPr/>
          <a:lstStyle/>
          <a:p>
            <a:r>
              <a:rPr lang="en-US" sz="2800" dirty="0"/>
              <a:t>Days of Learning</a:t>
            </a:r>
          </a:p>
        </p:txBody>
      </p:sp>
      <p:sp>
        <p:nvSpPr>
          <p:cNvPr id="3" name="Text Placeholder 2">
            <a:extLst>
              <a:ext uri="{FF2B5EF4-FFF2-40B4-BE49-F238E27FC236}">
                <a16:creationId xmlns:a16="http://schemas.microsoft.com/office/drawing/2014/main" id="{E4D06B7E-CFE7-784A-8465-A3D3947F3899}"/>
              </a:ext>
            </a:extLst>
          </p:cNvPr>
          <p:cNvSpPr>
            <a:spLocks noGrp="1"/>
          </p:cNvSpPr>
          <p:nvPr>
            <p:ph type="body" sz="quarter" idx="32"/>
          </p:nvPr>
        </p:nvSpPr>
        <p:spPr/>
        <p:txBody>
          <a:bodyPr/>
          <a:lstStyle/>
          <a:p>
            <a:pPr lvl="0"/>
            <a:r>
              <a:rPr lang="en-US" dirty="0"/>
              <a:t>While these tools create precise and reliable answers, they are presented in technical terms that are not user-friendly to a general audience. To translate the technical results into terms that are accessible to non-technical audiences, CREDO developed Days of Learning.</a:t>
            </a:r>
          </a:p>
        </p:txBody>
      </p:sp>
      <p:sp>
        <p:nvSpPr>
          <p:cNvPr id="4" name="Text Placeholder 3">
            <a:extLst>
              <a:ext uri="{FF2B5EF4-FFF2-40B4-BE49-F238E27FC236}">
                <a16:creationId xmlns:a16="http://schemas.microsoft.com/office/drawing/2014/main" id="{283C5EAC-3900-7349-B01B-E69C9E66F174}"/>
              </a:ext>
            </a:extLst>
          </p:cNvPr>
          <p:cNvSpPr>
            <a:spLocks noGrp="1"/>
          </p:cNvSpPr>
          <p:nvPr>
            <p:ph type="body" sz="quarter" idx="35"/>
          </p:nvPr>
        </p:nvSpPr>
        <p:spPr/>
        <p:txBody>
          <a:bodyPr/>
          <a:lstStyle/>
          <a:p>
            <a:pPr lvl="0"/>
            <a:r>
              <a:rPr lang="en-US" dirty="0"/>
              <a:t>CREDO USES ADVANCED</a:t>
            </a:r>
            <a:br>
              <a:rPr lang="en-US" dirty="0"/>
            </a:br>
            <a:r>
              <a:rPr lang="en-US" dirty="0"/>
              <a:t>TECHNOLOGY AND SOPHISTICATED STATISTICAL TOOLS TO MEASURE STUDENTS, SCHOOLS AND THE EDUCATION LANDSCAPE.</a:t>
            </a:r>
          </a:p>
        </p:txBody>
      </p:sp>
      <p:sp>
        <p:nvSpPr>
          <p:cNvPr id="5" name="Text Placeholder 4">
            <a:extLst>
              <a:ext uri="{FF2B5EF4-FFF2-40B4-BE49-F238E27FC236}">
                <a16:creationId xmlns:a16="http://schemas.microsoft.com/office/drawing/2014/main" id="{A4F5D668-8691-8A40-9304-294E7811C0BD}"/>
              </a:ext>
            </a:extLst>
          </p:cNvPr>
          <p:cNvSpPr>
            <a:spLocks noGrp="1"/>
          </p:cNvSpPr>
          <p:nvPr>
            <p:ph type="body" sz="quarter" idx="36"/>
          </p:nvPr>
        </p:nvSpPr>
        <p:spPr/>
        <p:txBody>
          <a:bodyPr/>
          <a:lstStyle/>
          <a:p>
            <a:endParaRPr lang="en-US"/>
          </a:p>
        </p:txBody>
      </p:sp>
      <p:sp>
        <p:nvSpPr>
          <p:cNvPr id="6" name="Text Placeholder 5">
            <a:extLst>
              <a:ext uri="{FF2B5EF4-FFF2-40B4-BE49-F238E27FC236}">
                <a16:creationId xmlns:a16="http://schemas.microsoft.com/office/drawing/2014/main" id="{42A03B02-374F-AF49-8BAA-CF7322447A3D}"/>
              </a:ext>
            </a:extLst>
          </p:cNvPr>
          <p:cNvSpPr>
            <a:spLocks noGrp="1"/>
          </p:cNvSpPr>
          <p:nvPr>
            <p:ph type="body" sz="quarter" idx="37"/>
          </p:nvPr>
        </p:nvSpPr>
        <p:spPr/>
        <p:txBody>
          <a:bodyPr/>
          <a:lstStyle/>
          <a:p>
            <a:pPr lvl="0"/>
            <a:r>
              <a:rPr lang="en-US" b="1" dirty="0"/>
              <a:t>Think about the students in your state’s public schools. </a:t>
            </a:r>
            <a:r>
              <a:rPr lang="en-US" dirty="0"/>
              <a:t>For many of their years of schooling, they take achievement tests to measure what they know at the end of the school year. We can identify the average score for each test each year.</a:t>
            </a:r>
          </a:p>
        </p:txBody>
      </p:sp>
      <p:sp>
        <p:nvSpPr>
          <p:cNvPr id="7" name="Text Placeholder 6">
            <a:extLst>
              <a:ext uri="{FF2B5EF4-FFF2-40B4-BE49-F238E27FC236}">
                <a16:creationId xmlns:a16="http://schemas.microsoft.com/office/drawing/2014/main" id="{118B7D4A-1C12-AC49-AEB6-88703B705E9F}"/>
              </a:ext>
            </a:extLst>
          </p:cNvPr>
          <p:cNvSpPr>
            <a:spLocks noGrp="1"/>
          </p:cNvSpPr>
          <p:nvPr>
            <p:ph type="body" sz="quarter" idx="38"/>
          </p:nvPr>
        </p:nvSpPr>
        <p:spPr/>
        <p:txBody>
          <a:bodyPr/>
          <a:lstStyle/>
          <a:p>
            <a:pPr lvl="0"/>
            <a:r>
              <a:rPr lang="en-US" b="1" dirty="0"/>
              <a:t>Imagine a student who scores exactly at the average in one year</a:t>
            </a:r>
            <a:r>
              <a:rPr lang="en-US" dirty="0"/>
              <a:t>, say 4th grade, and then in the following year, scores exactly at the average again on the 5th-grade test. The amount of year-to-year learning for that student show us what the average learning is for all the students who took both tests.</a:t>
            </a:r>
          </a:p>
        </p:txBody>
      </p:sp>
      <p:sp>
        <p:nvSpPr>
          <p:cNvPr id="8" name="Text Placeholder 7">
            <a:extLst>
              <a:ext uri="{FF2B5EF4-FFF2-40B4-BE49-F238E27FC236}">
                <a16:creationId xmlns:a16="http://schemas.microsoft.com/office/drawing/2014/main" id="{CEB6F143-94F3-D045-90FD-99097BB15347}"/>
              </a:ext>
            </a:extLst>
          </p:cNvPr>
          <p:cNvSpPr>
            <a:spLocks noGrp="1"/>
          </p:cNvSpPr>
          <p:nvPr>
            <p:ph type="body" sz="quarter" idx="39"/>
          </p:nvPr>
        </p:nvSpPr>
        <p:spPr>
          <a:xfrm>
            <a:off x="6360940" y="2997055"/>
            <a:ext cx="5156168" cy="379699"/>
          </a:xfrm>
        </p:spPr>
        <p:txBody>
          <a:bodyPr/>
          <a:lstStyle/>
          <a:p>
            <a:pPr lvl="0"/>
            <a:r>
              <a:rPr lang="en-US" b="1" dirty="0"/>
              <a:t>We do that calculation for every grade the state tests: </a:t>
            </a:r>
            <a:r>
              <a:rPr lang="en-US" dirty="0"/>
              <a:t>4th to 5th, 5th to 6th, and so on.</a:t>
            </a:r>
          </a:p>
        </p:txBody>
      </p:sp>
      <p:sp>
        <p:nvSpPr>
          <p:cNvPr id="9" name="Text Placeholder 8">
            <a:extLst>
              <a:ext uri="{FF2B5EF4-FFF2-40B4-BE49-F238E27FC236}">
                <a16:creationId xmlns:a16="http://schemas.microsoft.com/office/drawing/2014/main" id="{EF7116FB-3ECA-0146-93E7-D993CEEC6116}"/>
              </a:ext>
            </a:extLst>
          </p:cNvPr>
          <p:cNvSpPr>
            <a:spLocks noGrp="1"/>
          </p:cNvSpPr>
          <p:nvPr>
            <p:ph type="body" sz="quarter" idx="40"/>
          </p:nvPr>
        </p:nvSpPr>
        <p:spPr/>
        <p:txBody>
          <a:bodyPr/>
          <a:lstStyle/>
          <a:p>
            <a:pPr lvl="0"/>
            <a:r>
              <a:rPr lang="en-US" b="1" dirty="0"/>
              <a:t>CREDO uses those annual measures of average learning </a:t>
            </a:r>
            <a:r>
              <a:rPr lang="en-US" dirty="0"/>
              <a:t>to represent a typical year of learning, and equates that to a typical 180-day school year. We say that the student in our example has gained 180 days of learning.</a:t>
            </a:r>
          </a:p>
        </p:txBody>
      </p:sp>
      <p:sp>
        <p:nvSpPr>
          <p:cNvPr id="10" name="Text Placeholder 9">
            <a:extLst>
              <a:ext uri="{FF2B5EF4-FFF2-40B4-BE49-F238E27FC236}">
                <a16:creationId xmlns:a16="http://schemas.microsoft.com/office/drawing/2014/main" id="{D889AF20-D397-4842-AC45-D4BBC25742EA}"/>
              </a:ext>
            </a:extLst>
          </p:cNvPr>
          <p:cNvSpPr>
            <a:spLocks noGrp="1"/>
          </p:cNvSpPr>
          <p:nvPr>
            <p:ph type="body" sz="quarter" idx="41"/>
          </p:nvPr>
        </p:nvSpPr>
        <p:spPr/>
        <p:txBody>
          <a:bodyPr/>
          <a:lstStyle/>
          <a:p>
            <a:pPr lvl="0"/>
            <a:r>
              <a:rPr lang="en-US" b="1" dirty="0"/>
              <a:t>If a student makes more progress than the average student, </a:t>
            </a:r>
            <a:r>
              <a:rPr lang="en-US" dirty="0"/>
              <a:t>we take the amount of extra achievement and translate it into 180-days of learning plus “X” extra days. We are creating a measure of student learning as if the student went to school for 180 days plus X days. The size of “X” depends on how much more the student learns than the average student — if it’s a lot more, then “X” will be a large number, and if it’s a small amount more, “X” will be a small number.</a:t>
            </a:r>
          </a:p>
        </p:txBody>
      </p:sp>
      <p:sp>
        <p:nvSpPr>
          <p:cNvPr id="11" name="Text Placeholder 10">
            <a:extLst>
              <a:ext uri="{FF2B5EF4-FFF2-40B4-BE49-F238E27FC236}">
                <a16:creationId xmlns:a16="http://schemas.microsoft.com/office/drawing/2014/main" id="{A9AF475D-72DC-E241-BC32-21E27457ABC2}"/>
              </a:ext>
            </a:extLst>
          </p:cNvPr>
          <p:cNvSpPr>
            <a:spLocks noGrp="1"/>
          </p:cNvSpPr>
          <p:nvPr>
            <p:ph type="body" sz="quarter" idx="42"/>
          </p:nvPr>
        </p:nvSpPr>
        <p:spPr/>
        <p:txBody>
          <a:bodyPr/>
          <a:lstStyle/>
          <a:p>
            <a:pPr lvl="0"/>
            <a:r>
              <a:rPr lang="en-US" b="1" dirty="0"/>
              <a:t>The same is true for students who do not learn as much as the average student. </a:t>
            </a:r>
            <a:r>
              <a:rPr lang="en-US" dirty="0"/>
              <a:t>Instead of adding to the 180-days-of-learning average, we subtract from that base to reflect the smaller-than-average advances that those students realize. In these cases, the difference leads to numbers such a “165 days of learning” or “152 days of learning”. Against the average standard of 180 days, these smaller days show that students learned as if they had only attended school for 180 days minus X days during the school year.</a:t>
            </a:r>
          </a:p>
        </p:txBody>
      </p:sp>
      <p:sp>
        <p:nvSpPr>
          <p:cNvPr id="12" name="Text Placeholder 11">
            <a:extLst>
              <a:ext uri="{FF2B5EF4-FFF2-40B4-BE49-F238E27FC236}">
                <a16:creationId xmlns:a16="http://schemas.microsoft.com/office/drawing/2014/main" id="{073B58EC-F133-3147-9132-ECC47554522F}"/>
              </a:ext>
            </a:extLst>
          </p:cNvPr>
          <p:cNvSpPr>
            <a:spLocks noGrp="1"/>
          </p:cNvSpPr>
          <p:nvPr>
            <p:ph type="body" sz="quarter" idx="43"/>
          </p:nvPr>
        </p:nvSpPr>
        <p:spPr/>
        <p:txBody>
          <a:bodyPr/>
          <a:lstStyle/>
          <a:p>
            <a:r>
              <a:rPr lang="en-US" dirty="0"/>
              <a:t>01</a:t>
            </a:r>
          </a:p>
        </p:txBody>
      </p:sp>
      <p:sp>
        <p:nvSpPr>
          <p:cNvPr id="13" name="Text Placeholder 12">
            <a:extLst>
              <a:ext uri="{FF2B5EF4-FFF2-40B4-BE49-F238E27FC236}">
                <a16:creationId xmlns:a16="http://schemas.microsoft.com/office/drawing/2014/main" id="{74153A5A-68C1-BA42-BFD2-429834088979}"/>
              </a:ext>
            </a:extLst>
          </p:cNvPr>
          <p:cNvSpPr>
            <a:spLocks noGrp="1"/>
          </p:cNvSpPr>
          <p:nvPr>
            <p:ph type="body" sz="quarter" idx="44"/>
          </p:nvPr>
        </p:nvSpPr>
        <p:spPr/>
        <p:txBody>
          <a:bodyPr/>
          <a:lstStyle/>
          <a:p>
            <a:r>
              <a:rPr lang="en-US" dirty="0"/>
              <a:t>02</a:t>
            </a:r>
          </a:p>
        </p:txBody>
      </p:sp>
      <p:sp>
        <p:nvSpPr>
          <p:cNvPr id="14" name="Text Placeholder 13">
            <a:extLst>
              <a:ext uri="{FF2B5EF4-FFF2-40B4-BE49-F238E27FC236}">
                <a16:creationId xmlns:a16="http://schemas.microsoft.com/office/drawing/2014/main" id="{9BEBB572-55EA-974F-BDD6-F341D8C450C8}"/>
              </a:ext>
            </a:extLst>
          </p:cNvPr>
          <p:cNvSpPr>
            <a:spLocks noGrp="1"/>
          </p:cNvSpPr>
          <p:nvPr>
            <p:ph type="body" sz="quarter" idx="45"/>
          </p:nvPr>
        </p:nvSpPr>
        <p:spPr/>
        <p:txBody>
          <a:bodyPr/>
          <a:lstStyle/>
          <a:p>
            <a:r>
              <a:rPr lang="en-US" dirty="0"/>
              <a:t>03</a:t>
            </a:r>
          </a:p>
        </p:txBody>
      </p:sp>
      <p:sp>
        <p:nvSpPr>
          <p:cNvPr id="15" name="Text Placeholder 14">
            <a:extLst>
              <a:ext uri="{FF2B5EF4-FFF2-40B4-BE49-F238E27FC236}">
                <a16:creationId xmlns:a16="http://schemas.microsoft.com/office/drawing/2014/main" id="{61BC9A5A-C3AD-2C47-AACF-1C08418B282D}"/>
              </a:ext>
            </a:extLst>
          </p:cNvPr>
          <p:cNvSpPr>
            <a:spLocks noGrp="1"/>
          </p:cNvSpPr>
          <p:nvPr>
            <p:ph type="body" sz="quarter" idx="46"/>
          </p:nvPr>
        </p:nvSpPr>
        <p:spPr/>
        <p:txBody>
          <a:bodyPr/>
          <a:lstStyle/>
          <a:p>
            <a:r>
              <a:rPr lang="en-US" dirty="0"/>
              <a:t>04</a:t>
            </a:r>
          </a:p>
        </p:txBody>
      </p:sp>
      <p:sp>
        <p:nvSpPr>
          <p:cNvPr id="16" name="Text Placeholder 15">
            <a:extLst>
              <a:ext uri="{FF2B5EF4-FFF2-40B4-BE49-F238E27FC236}">
                <a16:creationId xmlns:a16="http://schemas.microsoft.com/office/drawing/2014/main" id="{4AED0C25-C48C-E147-9523-FFCF696D370D}"/>
              </a:ext>
            </a:extLst>
          </p:cNvPr>
          <p:cNvSpPr>
            <a:spLocks noGrp="1"/>
          </p:cNvSpPr>
          <p:nvPr>
            <p:ph type="body" sz="quarter" idx="47"/>
          </p:nvPr>
        </p:nvSpPr>
        <p:spPr/>
        <p:txBody>
          <a:bodyPr/>
          <a:lstStyle/>
          <a:p>
            <a:r>
              <a:rPr lang="en-US" dirty="0"/>
              <a:t>05</a:t>
            </a:r>
          </a:p>
        </p:txBody>
      </p:sp>
      <p:sp>
        <p:nvSpPr>
          <p:cNvPr id="17" name="Text Placeholder 16">
            <a:extLst>
              <a:ext uri="{FF2B5EF4-FFF2-40B4-BE49-F238E27FC236}">
                <a16:creationId xmlns:a16="http://schemas.microsoft.com/office/drawing/2014/main" id="{171CE33A-8538-894B-A380-7AA41E28D409}"/>
              </a:ext>
            </a:extLst>
          </p:cNvPr>
          <p:cNvSpPr>
            <a:spLocks noGrp="1"/>
          </p:cNvSpPr>
          <p:nvPr>
            <p:ph type="body" sz="quarter" idx="48"/>
          </p:nvPr>
        </p:nvSpPr>
        <p:spPr/>
        <p:txBody>
          <a:bodyPr/>
          <a:lstStyle/>
          <a:p>
            <a:r>
              <a:rPr lang="en-US" dirty="0"/>
              <a:t>06</a:t>
            </a:r>
          </a:p>
        </p:txBody>
      </p:sp>
      <p:sp>
        <p:nvSpPr>
          <p:cNvPr id="18" name="Text Placeholder 17">
            <a:extLst>
              <a:ext uri="{FF2B5EF4-FFF2-40B4-BE49-F238E27FC236}">
                <a16:creationId xmlns:a16="http://schemas.microsoft.com/office/drawing/2014/main" id="{FB83C3E6-BB4C-D44D-9689-4D60A507A914}"/>
              </a:ext>
            </a:extLst>
          </p:cNvPr>
          <p:cNvSpPr>
            <a:spLocks noGrp="1"/>
          </p:cNvSpPr>
          <p:nvPr>
            <p:ph type="body" sz="quarter" idx="49"/>
          </p:nvPr>
        </p:nvSpPr>
        <p:spPr/>
        <p:txBody>
          <a:bodyPr/>
          <a:lstStyle/>
          <a:p>
            <a:r>
              <a:rPr lang="en-US" dirty="0"/>
              <a:t>3rd Grade</a:t>
            </a:r>
          </a:p>
        </p:txBody>
      </p:sp>
      <p:sp>
        <p:nvSpPr>
          <p:cNvPr id="19" name="Text Placeholder 18">
            <a:extLst>
              <a:ext uri="{FF2B5EF4-FFF2-40B4-BE49-F238E27FC236}">
                <a16:creationId xmlns:a16="http://schemas.microsoft.com/office/drawing/2014/main" id="{5F08F9BF-E06B-304B-84D8-ED035823077D}"/>
              </a:ext>
            </a:extLst>
          </p:cNvPr>
          <p:cNvSpPr>
            <a:spLocks noGrp="1"/>
          </p:cNvSpPr>
          <p:nvPr>
            <p:ph type="body" sz="quarter" idx="50"/>
          </p:nvPr>
        </p:nvSpPr>
        <p:spPr/>
        <p:txBody>
          <a:bodyPr/>
          <a:lstStyle/>
          <a:p>
            <a:pPr lvl="0"/>
            <a:r>
              <a:rPr lang="en-US" dirty="0"/>
              <a:t>4th Grade</a:t>
            </a:r>
          </a:p>
        </p:txBody>
      </p:sp>
      <p:sp>
        <p:nvSpPr>
          <p:cNvPr id="20" name="Text Placeholder 19">
            <a:extLst>
              <a:ext uri="{FF2B5EF4-FFF2-40B4-BE49-F238E27FC236}">
                <a16:creationId xmlns:a16="http://schemas.microsoft.com/office/drawing/2014/main" id="{9A1B8489-8DE8-1541-9B43-385B7A44F825}"/>
              </a:ext>
            </a:extLst>
          </p:cNvPr>
          <p:cNvSpPr>
            <a:spLocks noGrp="1"/>
          </p:cNvSpPr>
          <p:nvPr>
            <p:ph type="body" sz="quarter" idx="51"/>
          </p:nvPr>
        </p:nvSpPr>
        <p:spPr/>
        <p:txBody>
          <a:bodyPr/>
          <a:lstStyle/>
          <a:p>
            <a:pPr lvl="0"/>
            <a:r>
              <a:rPr lang="en-US" dirty="0"/>
              <a:t>= 180 days</a:t>
            </a:r>
          </a:p>
        </p:txBody>
      </p:sp>
      <p:sp>
        <p:nvSpPr>
          <p:cNvPr id="21" name="Text Placeholder 20">
            <a:extLst>
              <a:ext uri="{FF2B5EF4-FFF2-40B4-BE49-F238E27FC236}">
                <a16:creationId xmlns:a16="http://schemas.microsoft.com/office/drawing/2014/main" id="{18A03F14-F02F-3344-8067-C163DB4BF6CC}"/>
              </a:ext>
            </a:extLst>
          </p:cNvPr>
          <p:cNvSpPr>
            <a:spLocks noGrp="1"/>
          </p:cNvSpPr>
          <p:nvPr>
            <p:ph type="body" sz="quarter" idx="52"/>
          </p:nvPr>
        </p:nvSpPr>
        <p:spPr/>
        <p:txBody>
          <a:bodyPr/>
          <a:lstStyle/>
          <a:p>
            <a:pPr lvl="0"/>
            <a:r>
              <a:rPr lang="en-US" dirty="0"/>
              <a:t>More than 180 days</a:t>
            </a:r>
          </a:p>
        </p:txBody>
      </p:sp>
      <p:sp>
        <p:nvSpPr>
          <p:cNvPr id="22" name="Text Placeholder 21">
            <a:extLst>
              <a:ext uri="{FF2B5EF4-FFF2-40B4-BE49-F238E27FC236}">
                <a16:creationId xmlns:a16="http://schemas.microsoft.com/office/drawing/2014/main" id="{05AFFDDE-B0AB-4C41-800C-E102992179FC}"/>
              </a:ext>
            </a:extLst>
          </p:cNvPr>
          <p:cNvSpPr>
            <a:spLocks noGrp="1"/>
          </p:cNvSpPr>
          <p:nvPr>
            <p:ph type="body" sz="quarter" idx="53"/>
          </p:nvPr>
        </p:nvSpPr>
        <p:spPr/>
        <p:txBody>
          <a:bodyPr/>
          <a:lstStyle/>
          <a:p>
            <a:pPr lvl="0"/>
            <a:r>
              <a:rPr lang="en-US" dirty="0"/>
              <a:t>Less than 180 days</a:t>
            </a:r>
          </a:p>
        </p:txBody>
      </p:sp>
      <p:sp>
        <p:nvSpPr>
          <p:cNvPr id="23" name="Text Placeholder 22">
            <a:extLst>
              <a:ext uri="{FF2B5EF4-FFF2-40B4-BE49-F238E27FC236}">
                <a16:creationId xmlns:a16="http://schemas.microsoft.com/office/drawing/2014/main" id="{9F67BDA2-DA39-F34E-AFDE-644E5D1C8A96}"/>
              </a:ext>
            </a:extLst>
          </p:cNvPr>
          <p:cNvSpPr>
            <a:spLocks noGrp="1"/>
          </p:cNvSpPr>
          <p:nvPr>
            <p:ph type="body" sz="quarter" idx="54"/>
          </p:nvPr>
        </p:nvSpPr>
        <p:spPr>
          <a:xfrm>
            <a:off x="3430598" y="4806416"/>
            <a:ext cx="442443" cy="134521"/>
          </a:xfrm>
        </p:spPr>
        <p:txBody>
          <a:bodyPr/>
          <a:lstStyle/>
          <a:p>
            <a:pPr lvl="0"/>
            <a:r>
              <a:rPr lang="en-US" dirty="0"/>
              <a:t>Student A</a:t>
            </a:r>
          </a:p>
        </p:txBody>
      </p:sp>
      <p:sp>
        <p:nvSpPr>
          <p:cNvPr id="24" name="Text Placeholder 23">
            <a:extLst>
              <a:ext uri="{FF2B5EF4-FFF2-40B4-BE49-F238E27FC236}">
                <a16:creationId xmlns:a16="http://schemas.microsoft.com/office/drawing/2014/main" id="{FE0217BE-15D7-4648-B74C-B2FA35472BD4}"/>
              </a:ext>
            </a:extLst>
          </p:cNvPr>
          <p:cNvSpPr>
            <a:spLocks noGrp="1"/>
          </p:cNvSpPr>
          <p:nvPr>
            <p:ph type="body" sz="quarter" idx="55"/>
          </p:nvPr>
        </p:nvSpPr>
        <p:spPr/>
        <p:txBody>
          <a:bodyPr/>
          <a:lstStyle/>
          <a:p>
            <a:pPr lvl="0"/>
            <a:r>
              <a:rPr lang="en-US" dirty="0"/>
              <a:t>Student A</a:t>
            </a:r>
          </a:p>
        </p:txBody>
      </p:sp>
      <p:sp>
        <p:nvSpPr>
          <p:cNvPr id="27"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452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90047-0CDE-4446-98C7-D276DD7298C0}"/>
              </a:ext>
            </a:extLst>
          </p:cNvPr>
          <p:cNvSpPr>
            <a:spLocks noGrp="1"/>
          </p:cNvSpPr>
          <p:nvPr>
            <p:ph type="body" sz="quarter" idx="10"/>
          </p:nvPr>
        </p:nvSpPr>
        <p:spPr>
          <a:xfrm>
            <a:off x="1546660" y="346523"/>
            <a:ext cx="10367831" cy="512122"/>
          </a:xfrm>
        </p:spPr>
        <p:txBody>
          <a:bodyPr/>
          <a:lstStyle/>
          <a:p>
            <a:r>
              <a:rPr lang="en-US" sz="2800" dirty="0"/>
              <a:t>Overall Fort Worth Results</a:t>
            </a:r>
          </a:p>
        </p:txBody>
      </p:sp>
      <p:sp>
        <p:nvSpPr>
          <p:cNvPr id="8" name="Text Placeholder 7">
            <a:extLst>
              <a:ext uri="{FF2B5EF4-FFF2-40B4-BE49-F238E27FC236}">
                <a16:creationId xmlns:a16="http://schemas.microsoft.com/office/drawing/2014/main" id="{3E8DD6BC-3DC1-E442-B710-A9F6904B7310}"/>
              </a:ext>
            </a:extLst>
          </p:cNvPr>
          <p:cNvSpPr>
            <a:spLocks noGrp="1"/>
          </p:cNvSpPr>
          <p:nvPr>
            <p:ph type="body" sz="quarter" idx="12"/>
          </p:nvPr>
        </p:nvSpPr>
        <p:spPr>
          <a:xfrm>
            <a:off x="9372600" y="3897218"/>
            <a:ext cx="1669127" cy="512122"/>
          </a:xfrm>
        </p:spPr>
        <p:txBody>
          <a:bodyPr/>
          <a:lstStyle/>
          <a:p>
            <a:pPr lvl="0"/>
            <a:r>
              <a:rPr lang="en-US" dirty="0"/>
              <a:t>Significant at p &lt; 0.05*</a:t>
            </a:r>
          </a:p>
          <a:p>
            <a:pPr lvl="0"/>
            <a:r>
              <a:rPr lang="en-US" dirty="0"/>
              <a:t>Significant at p &lt; 0.01**</a:t>
            </a:r>
          </a:p>
        </p:txBody>
      </p:sp>
      <p:graphicFrame>
        <p:nvGraphicFramePr>
          <p:cNvPr id="5" name="Table 5">
            <a:extLst>
              <a:ext uri="{FF2B5EF4-FFF2-40B4-BE49-F238E27FC236}">
                <a16:creationId xmlns:a16="http://schemas.microsoft.com/office/drawing/2014/main" id="{31AC32AF-F7A5-EA40-869A-DE11D4EF669D}"/>
              </a:ext>
            </a:extLst>
          </p:cNvPr>
          <p:cNvGraphicFramePr>
            <a:graphicFrameLocks noGrp="1"/>
          </p:cNvGraphicFramePr>
          <p:nvPr>
            <p:extLst>
              <p:ext uri="{D42A27DB-BD31-4B8C-83A1-F6EECF244321}">
                <p14:modId xmlns:p14="http://schemas.microsoft.com/office/powerpoint/2010/main" val="3349643843"/>
              </p:ext>
            </p:extLst>
          </p:nvPr>
        </p:nvGraphicFramePr>
        <p:xfrm>
          <a:off x="1320010" y="1981200"/>
          <a:ext cx="9551980" cy="1662706"/>
        </p:xfrm>
        <a:graphic>
          <a:graphicData uri="http://schemas.openxmlformats.org/drawingml/2006/table">
            <a:tbl>
              <a:tblPr bandRow="1">
                <a:tableStyleId>{5C22544A-7EE6-4342-B048-85BDC9FD1C3A}</a:tableStyleId>
              </a:tblPr>
              <a:tblGrid>
                <a:gridCol w="4664602">
                  <a:extLst>
                    <a:ext uri="{9D8B030D-6E8A-4147-A177-3AD203B41FA5}">
                      <a16:colId xmlns:a16="http://schemas.microsoft.com/office/drawing/2014/main" val="3849847690"/>
                    </a:ext>
                  </a:extLst>
                </a:gridCol>
                <a:gridCol w="1224761">
                  <a:extLst>
                    <a:ext uri="{9D8B030D-6E8A-4147-A177-3AD203B41FA5}">
                      <a16:colId xmlns:a16="http://schemas.microsoft.com/office/drawing/2014/main" val="3474351210"/>
                    </a:ext>
                  </a:extLst>
                </a:gridCol>
                <a:gridCol w="1213096">
                  <a:extLst>
                    <a:ext uri="{9D8B030D-6E8A-4147-A177-3AD203B41FA5}">
                      <a16:colId xmlns:a16="http://schemas.microsoft.com/office/drawing/2014/main" val="2443118827"/>
                    </a:ext>
                  </a:extLst>
                </a:gridCol>
                <a:gridCol w="1224761">
                  <a:extLst>
                    <a:ext uri="{9D8B030D-6E8A-4147-A177-3AD203B41FA5}">
                      <a16:colId xmlns:a16="http://schemas.microsoft.com/office/drawing/2014/main" val="3676078071"/>
                    </a:ext>
                  </a:extLst>
                </a:gridCol>
                <a:gridCol w="1224760">
                  <a:extLst>
                    <a:ext uri="{9D8B030D-6E8A-4147-A177-3AD203B41FA5}">
                      <a16:colId xmlns:a16="http://schemas.microsoft.com/office/drawing/2014/main" val="1388044972"/>
                    </a:ext>
                  </a:extLst>
                </a:gridCol>
              </a:tblGrid>
              <a:tr h="297712">
                <a:tc rowSpan="2">
                  <a:txBody>
                    <a:bodyPr/>
                    <a:lstStyle/>
                    <a:p>
                      <a:endParaRPr lang="en-US" sz="1200" spc="200" baseline="0" dirty="0"/>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sz="1200" b="1" spc="200" baseline="0" dirty="0">
                          <a:solidFill>
                            <a:schemeClr val="bg1"/>
                          </a:solidFill>
                        </a:rPr>
                        <a:t>READING</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200" b="1" spc="200" baseline="0" dirty="0">
                          <a:solidFill>
                            <a:schemeClr val="bg1"/>
                          </a:solidFill>
                        </a:rPr>
                        <a:t>MATH</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298582"/>
                  </a:ext>
                </a:extLst>
              </a:tr>
              <a:tr h="510363">
                <a:tc vMerge="1">
                  <a:txBody>
                    <a:bodyPr/>
                    <a:lstStyle/>
                    <a:p>
                      <a:endParaRPr lang="en-US" sz="2300" spc="200" baseline="0" dirty="0"/>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415161350"/>
                  </a:ext>
                </a:extLst>
              </a:tr>
              <a:tr h="284877">
                <a:tc>
                  <a:txBody>
                    <a:bodyPr/>
                    <a:lstStyle/>
                    <a:p>
                      <a:r>
                        <a:rPr lang="en-US" sz="900" spc="200" baseline="0" dirty="0">
                          <a:solidFill>
                            <a:schemeClr val="tx2"/>
                          </a:solidFill>
                        </a:rPr>
                        <a:t>Fort Worth Overall 2015-16</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-0.04**</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-25**</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-0.06**</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-36**</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374583883"/>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Overall 2016-17</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0.05**</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27**</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0.04*</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21*</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495023372"/>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Overall 2017-18</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-4</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-7</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178163227"/>
                  </a:ext>
                </a:extLst>
              </a:tr>
            </a:tbl>
          </a:graphicData>
        </a:graphic>
      </p:graphicFrame>
      <p:sp>
        <p:nvSpPr>
          <p:cNvPr id="9"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86491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90047-0CDE-4446-98C7-D276DD7298C0}"/>
              </a:ext>
            </a:extLst>
          </p:cNvPr>
          <p:cNvSpPr>
            <a:spLocks noGrp="1"/>
          </p:cNvSpPr>
          <p:nvPr>
            <p:ph type="body" sz="quarter" idx="10"/>
          </p:nvPr>
        </p:nvSpPr>
        <p:spPr>
          <a:xfrm>
            <a:off x="1546660" y="346523"/>
            <a:ext cx="10367831" cy="512122"/>
          </a:xfrm>
        </p:spPr>
        <p:txBody>
          <a:bodyPr/>
          <a:lstStyle/>
          <a:p>
            <a:r>
              <a:rPr lang="en-US" sz="2800" dirty="0"/>
              <a:t>Fort Worth School Sectors Compared </a:t>
            </a:r>
            <a:br>
              <a:rPr lang="en-US" sz="2800" dirty="0"/>
            </a:br>
            <a:r>
              <a:rPr lang="en-US" sz="2800" dirty="0"/>
              <a:t>to State Average</a:t>
            </a:r>
          </a:p>
        </p:txBody>
      </p:sp>
      <p:sp>
        <p:nvSpPr>
          <p:cNvPr id="8" name="Text Placeholder 7">
            <a:extLst>
              <a:ext uri="{FF2B5EF4-FFF2-40B4-BE49-F238E27FC236}">
                <a16:creationId xmlns:a16="http://schemas.microsoft.com/office/drawing/2014/main" id="{3E8DD6BC-3DC1-E442-B710-A9F6904B7310}"/>
              </a:ext>
            </a:extLst>
          </p:cNvPr>
          <p:cNvSpPr>
            <a:spLocks noGrp="1"/>
          </p:cNvSpPr>
          <p:nvPr>
            <p:ph type="body" sz="quarter" idx="12"/>
          </p:nvPr>
        </p:nvSpPr>
        <p:spPr>
          <a:xfrm>
            <a:off x="9372600" y="6345878"/>
            <a:ext cx="1669127" cy="512122"/>
          </a:xfrm>
        </p:spPr>
        <p:txBody>
          <a:bodyPr/>
          <a:lstStyle/>
          <a:p>
            <a:pPr lvl="0"/>
            <a:r>
              <a:rPr lang="en-US" dirty="0"/>
              <a:t>Significant at p &lt; 0.05*</a:t>
            </a:r>
          </a:p>
          <a:p>
            <a:pPr lvl="0"/>
            <a:r>
              <a:rPr lang="en-US" dirty="0"/>
              <a:t>Significant at p &lt; 0.01**</a:t>
            </a:r>
          </a:p>
        </p:txBody>
      </p:sp>
      <p:graphicFrame>
        <p:nvGraphicFramePr>
          <p:cNvPr id="5" name="Table 5">
            <a:extLst>
              <a:ext uri="{FF2B5EF4-FFF2-40B4-BE49-F238E27FC236}">
                <a16:creationId xmlns:a16="http://schemas.microsoft.com/office/drawing/2014/main" id="{31AC32AF-F7A5-EA40-869A-DE11D4EF669D}"/>
              </a:ext>
            </a:extLst>
          </p:cNvPr>
          <p:cNvGraphicFramePr>
            <a:graphicFrameLocks noGrp="1"/>
          </p:cNvGraphicFramePr>
          <p:nvPr>
            <p:extLst>
              <p:ext uri="{D42A27DB-BD31-4B8C-83A1-F6EECF244321}">
                <p14:modId xmlns:p14="http://schemas.microsoft.com/office/powerpoint/2010/main" val="2745336478"/>
              </p:ext>
            </p:extLst>
          </p:nvPr>
        </p:nvGraphicFramePr>
        <p:xfrm>
          <a:off x="1320010" y="1981200"/>
          <a:ext cx="9551980" cy="3371968"/>
        </p:xfrm>
        <a:graphic>
          <a:graphicData uri="http://schemas.openxmlformats.org/drawingml/2006/table">
            <a:tbl>
              <a:tblPr bandRow="1">
                <a:tableStyleId>{5C22544A-7EE6-4342-B048-85BDC9FD1C3A}</a:tableStyleId>
              </a:tblPr>
              <a:tblGrid>
                <a:gridCol w="4664602">
                  <a:extLst>
                    <a:ext uri="{9D8B030D-6E8A-4147-A177-3AD203B41FA5}">
                      <a16:colId xmlns:a16="http://schemas.microsoft.com/office/drawing/2014/main" val="3849847690"/>
                    </a:ext>
                  </a:extLst>
                </a:gridCol>
                <a:gridCol w="1224761">
                  <a:extLst>
                    <a:ext uri="{9D8B030D-6E8A-4147-A177-3AD203B41FA5}">
                      <a16:colId xmlns:a16="http://schemas.microsoft.com/office/drawing/2014/main" val="3474351210"/>
                    </a:ext>
                  </a:extLst>
                </a:gridCol>
                <a:gridCol w="1213096">
                  <a:extLst>
                    <a:ext uri="{9D8B030D-6E8A-4147-A177-3AD203B41FA5}">
                      <a16:colId xmlns:a16="http://schemas.microsoft.com/office/drawing/2014/main" val="2443118827"/>
                    </a:ext>
                  </a:extLst>
                </a:gridCol>
                <a:gridCol w="1224761">
                  <a:extLst>
                    <a:ext uri="{9D8B030D-6E8A-4147-A177-3AD203B41FA5}">
                      <a16:colId xmlns:a16="http://schemas.microsoft.com/office/drawing/2014/main" val="3676078071"/>
                    </a:ext>
                  </a:extLst>
                </a:gridCol>
                <a:gridCol w="1224760">
                  <a:extLst>
                    <a:ext uri="{9D8B030D-6E8A-4147-A177-3AD203B41FA5}">
                      <a16:colId xmlns:a16="http://schemas.microsoft.com/office/drawing/2014/main" val="1388044972"/>
                    </a:ext>
                  </a:extLst>
                </a:gridCol>
              </a:tblGrid>
              <a:tr h="297712">
                <a:tc rowSpan="2">
                  <a:txBody>
                    <a:bodyPr/>
                    <a:lstStyle/>
                    <a:p>
                      <a:endParaRPr lang="en-US" sz="1200" spc="200" baseline="0" dirty="0"/>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sz="1200" b="1" spc="200" baseline="0" dirty="0">
                          <a:solidFill>
                            <a:schemeClr val="bg1"/>
                          </a:solidFill>
                        </a:rPr>
                        <a:t>READING</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200" b="1" spc="200" baseline="0" dirty="0">
                          <a:solidFill>
                            <a:schemeClr val="bg1"/>
                          </a:solidFill>
                        </a:rPr>
                        <a:t>MATH</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298582"/>
                  </a:ext>
                </a:extLst>
              </a:tr>
              <a:tr h="510363">
                <a:tc vMerge="1">
                  <a:txBody>
                    <a:bodyPr/>
                    <a:lstStyle/>
                    <a:p>
                      <a:endParaRPr lang="en-US" sz="2300" spc="200" baseline="0" dirty="0"/>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415161350"/>
                  </a:ext>
                </a:extLst>
              </a:tr>
              <a:tr h="284877">
                <a:tc>
                  <a:txBody>
                    <a:bodyPr/>
                    <a:lstStyle/>
                    <a:p>
                      <a:r>
                        <a:rPr lang="en-US" sz="900" spc="200" baseline="0" dirty="0">
                          <a:solidFill>
                            <a:srgbClr val="0194D3"/>
                          </a:solidFill>
                        </a:rPr>
                        <a:t>Charter Schools 2015-16</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0.04</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24</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7</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374583883"/>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rgbClr val="0194D3"/>
                          </a:solidFill>
                        </a:rPr>
                        <a:t>Charter Schools 2016-17</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0.06*</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36*</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0.05</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26</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495023372"/>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rgbClr val="0194D3"/>
                          </a:solidFill>
                        </a:rPr>
                        <a:t>Charter Schools 2017-18</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3</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-0.05</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-27</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178163227"/>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rgbClr val="0194D3"/>
                          </a:solidFill>
                        </a:rPr>
                        <a:t>District Schools 2015-16</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solidFill>
                      <a:schemeClr val="bg1">
                        <a:lumMod val="95000"/>
                      </a:schemeClr>
                    </a:solidFill>
                  </a:tcPr>
                </a:tc>
                <a:tc>
                  <a:txBody>
                    <a:bodyPr/>
                    <a:lstStyle/>
                    <a:p>
                      <a:pPr algn="ctr" fontAlgn="t"/>
                      <a:r>
                        <a:rPr lang="en-US" sz="900" b="0" i="0" u="none" strike="noStrike">
                          <a:solidFill>
                            <a:srgbClr val="007CBA"/>
                          </a:solidFill>
                          <a:effectLst/>
                          <a:latin typeface="+mn-lt"/>
                        </a:rPr>
                        <a:t>-0.05**</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solidFill>
                      <a:schemeClr val="bg1">
                        <a:lumMod val="95000"/>
                      </a:schemeClr>
                    </a:solidFill>
                  </a:tcPr>
                </a:tc>
                <a:tc>
                  <a:txBody>
                    <a:bodyPr/>
                    <a:lstStyle/>
                    <a:p>
                      <a:pPr algn="ctr" fontAlgn="t"/>
                      <a:r>
                        <a:rPr lang="en-US" sz="900" b="0" i="0" u="none" strike="noStrike">
                          <a:solidFill>
                            <a:srgbClr val="007CBA"/>
                          </a:solidFill>
                          <a:effectLst/>
                          <a:latin typeface="+mn-lt"/>
                        </a:rPr>
                        <a:t>-27**</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solidFill>
                      <a:schemeClr val="bg1">
                        <a:lumMod val="95000"/>
                      </a:schemeClr>
                    </a:solidFill>
                  </a:tcPr>
                </a:tc>
                <a:tc>
                  <a:txBody>
                    <a:bodyPr/>
                    <a:lstStyle/>
                    <a:p>
                      <a:pPr algn="ctr" fontAlgn="t"/>
                      <a:r>
                        <a:rPr lang="en-US" sz="900" b="0" i="0" u="none" strike="noStrike" dirty="0">
                          <a:solidFill>
                            <a:srgbClr val="007CBA"/>
                          </a:solidFill>
                          <a:effectLst/>
                          <a:latin typeface="+mn-lt"/>
                        </a:rPr>
                        <a:t>-0.06**</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solidFill>
                      <a:schemeClr val="bg1">
                        <a:lumMod val="95000"/>
                      </a:schemeClr>
                    </a:solidFill>
                  </a:tcPr>
                </a:tc>
                <a:tc>
                  <a:txBody>
                    <a:bodyPr/>
                    <a:lstStyle/>
                    <a:p>
                      <a:pPr algn="ctr" fontAlgn="t"/>
                      <a:r>
                        <a:rPr lang="en-US" sz="900" b="0" i="0" u="none" strike="noStrike">
                          <a:solidFill>
                            <a:srgbClr val="007CBA"/>
                          </a:solidFill>
                          <a:effectLst/>
                          <a:latin typeface="+mn-lt"/>
                        </a:rPr>
                        <a:t>-38**</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1330527"/>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rgbClr val="0194D3"/>
                          </a:solidFill>
                        </a:rPr>
                        <a:t>District Schools 2016-17</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solidFill>
                      <a:schemeClr val="bg1">
                        <a:lumMod val="95000"/>
                      </a:schemeClr>
                    </a:solidFill>
                  </a:tcPr>
                </a:tc>
                <a:tc>
                  <a:txBody>
                    <a:bodyPr/>
                    <a:lstStyle/>
                    <a:p>
                      <a:pPr algn="ctr" fontAlgn="t"/>
                      <a:r>
                        <a:rPr lang="en-US" sz="900" b="0" i="0" u="none" strike="noStrike">
                          <a:solidFill>
                            <a:srgbClr val="007CBA"/>
                          </a:solidFill>
                          <a:effectLst/>
                          <a:latin typeface="+mn-lt"/>
                        </a:rPr>
                        <a:t>0.05**</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solidFill>
                      <a:schemeClr val="bg1">
                        <a:lumMod val="95000"/>
                      </a:schemeClr>
                    </a:solidFill>
                  </a:tcPr>
                </a:tc>
                <a:tc>
                  <a:txBody>
                    <a:bodyPr/>
                    <a:lstStyle/>
                    <a:p>
                      <a:pPr algn="ctr" fontAlgn="t"/>
                      <a:r>
                        <a:rPr lang="en-US" sz="900" b="0" i="0" u="none" strike="noStrike">
                          <a:solidFill>
                            <a:srgbClr val="007CBA"/>
                          </a:solidFill>
                          <a:effectLst/>
                          <a:latin typeface="+mn-lt"/>
                        </a:rPr>
                        <a:t>26**</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solidFill>
                      <a:schemeClr val="bg1">
                        <a:lumMod val="95000"/>
                      </a:schemeClr>
                    </a:solidFill>
                  </a:tcPr>
                </a:tc>
                <a:tc>
                  <a:txBody>
                    <a:bodyPr/>
                    <a:lstStyle/>
                    <a:p>
                      <a:pPr algn="ctr" fontAlgn="t"/>
                      <a:r>
                        <a:rPr lang="en-US" sz="900" b="0" i="0" u="none" strike="noStrike" dirty="0">
                          <a:solidFill>
                            <a:srgbClr val="007CBA"/>
                          </a:solidFill>
                          <a:effectLst/>
                          <a:latin typeface="+mn-lt"/>
                        </a:rPr>
                        <a:t>0.04*</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solidFill>
                      <a:schemeClr val="bg1">
                        <a:lumMod val="95000"/>
                      </a:schemeClr>
                    </a:solidFill>
                  </a:tcPr>
                </a:tc>
                <a:tc>
                  <a:txBody>
                    <a:bodyPr/>
                    <a:lstStyle/>
                    <a:p>
                      <a:pPr algn="ctr" fontAlgn="t"/>
                      <a:r>
                        <a:rPr lang="en-US" sz="900" b="0" i="0" u="none" strike="noStrike" dirty="0">
                          <a:solidFill>
                            <a:srgbClr val="007CBA"/>
                          </a:solidFill>
                          <a:effectLst/>
                          <a:latin typeface="+mn-lt"/>
                        </a:rPr>
                        <a:t>21*</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7872304"/>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rgbClr val="0194D3"/>
                          </a:solidFill>
                        </a:rPr>
                        <a:t>District Schools 2017-18</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solidFill>
                      <a:schemeClr val="bg1">
                        <a:lumMod val="95000"/>
                      </a:schemeClr>
                    </a:solid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solidFill>
                      <a:schemeClr val="bg1">
                        <a:lumMod val="95000"/>
                      </a:schemeClr>
                    </a:solidFill>
                  </a:tcPr>
                </a:tc>
                <a:tc>
                  <a:txBody>
                    <a:bodyPr/>
                    <a:lstStyle/>
                    <a:p>
                      <a:pPr algn="ctr" fontAlgn="t"/>
                      <a:r>
                        <a:rPr lang="en-US" sz="900" b="0" i="0" u="none" strike="noStrike">
                          <a:solidFill>
                            <a:srgbClr val="007CBA"/>
                          </a:solidFill>
                          <a:effectLst/>
                          <a:latin typeface="+mn-lt"/>
                        </a:rPr>
                        <a:t>-5</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solidFill>
                      <a:schemeClr val="bg1">
                        <a:lumMod val="95000"/>
                      </a:schemeClr>
                    </a:solid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solidFill>
                      <a:schemeClr val="bg1">
                        <a:lumMod val="95000"/>
                      </a:schemeClr>
                    </a:solidFill>
                  </a:tcPr>
                </a:tc>
                <a:tc>
                  <a:txBody>
                    <a:bodyPr/>
                    <a:lstStyle/>
                    <a:p>
                      <a:pPr algn="ctr" fontAlgn="t"/>
                      <a:r>
                        <a:rPr lang="en-US" sz="900" b="0" i="0" u="none" strike="noStrike" dirty="0">
                          <a:solidFill>
                            <a:srgbClr val="007CBA"/>
                          </a:solidFill>
                          <a:effectLst/>
                          <a:latin typeface="+mn-lt"/>
                        </a:rPr>
                        <a:t>-6</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91373768"/>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rgbClr val="0194D3"/>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77625287"/>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rgbClr val="0194D3"/>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74565562"/>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rgbClr val="0194D3"/>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16721065"/>
                  </a:ext>
                </a:extLst>
              </a:tr>
            </a:tbl>
          </a:graphicData>
        </a:graphic>
      </p:graphicFrame>
      <p:sp>
        <p:nvSpPr>
          <p:cNvPr id="9"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98034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90047-0CDE-4446-98C7-D276DD7298C0}"/>
              </a:ext>
            </a:extLst>
          </p:cNvPr>
          <p:cNvSpPr>
            <a:spLocks noGrp="1"/>
          </p:cNvSpPr>
          <p:nvPr>
            <p:ph type="body" sz="quarter" idx="10"/>
          </p:nvPr>
        </p:nvSpPr>
        <p:spPr>
          <a:xfrm>
            <a:off x="1546660" y="346523"/>
            <a:ext cx="10367831" cy="512122"/>
          </a:xfrm>
        </p:spPr>
        <p:txBody>
          <a:bodyPr/>
          <a:lstStyle/>
          <a:p>
            <a:r>
              <a:rPr lang="en-US" sz="2800" dirty="0"/>
              <a:t>Comparison of School Sectors within Fort Worth</a:t>
            </a:r>
          </a:p>
        </p:txBody>
      </p:sp>
      <p:sp>
        <p:nvSpPr>
          <p:cNvPr id="8" name="Text Placeholder 7">
            <a:extLst>
              <a:ext uri="{FF2B5EF4-FFF2-40B4-BE49-F238E27FC236}">
                <a16:creationId xmlns:a16="http://schemas.microsoft.com/office/drawing/2014/main" id="{3E8DD6BC-3DC1-E442-B710-A9F6904B7310}"/>
              </a:ext>
            </a:extLst>
          </p:cNvPr>
          <p:cNvSpPr>
            <a:spLocks noGrp="1"/>
          </p:cNvSpPr>
          <p:nvPr>
            <p:ph type="body" sz="quarter" idx="12"/>
          </p:nvPr>
        </p:nvSpPr>
        <p:spPr>
          <a:xfrm>
            <a:off x="9372600" y="5638800"/>
            <a:ext cx="1669127" cy="512122"/>
          </a:xfrm>
        </p:spPr>
        <p:txBody>
          <a:bodyPr/>
          <a:lstStyle/>
          <a:p>
            <a:pPr lvl="0"/>
            <a:r>
              <a:rPr lang="en-US" dirty="0"/>
              <a:t>Significant at p &lt; 0.05*</a:t>
            </a:r>
          </a:p>
          <a:p>
            <a:pPr lvl="0"/>
            <a:r>
              <a:rPr lang="en-US" dirty="0"/>
              <a:t>Significant at p &lt; 0.01**</a:t>
            </a:r>
          </a:p>
        </p:txBody>
      </p:sp>
      <p:graphicFrame>
        <p:nvGraphicFramePr>
          <p:cNvPr id="5" name="Table 5">
            <a:extLst>
              <a:ext uri="{FF2B5EF4-FFF2-40B4-BE49-F238E27FC236}">
                <a16:creationId xmlns:a16="http://schemas.microsoft.com/office/drawing/2014/main" id="{31AC32AF-F7A5-EA40-869A-DE11D4EF669D}"/>
              </a:ext>
            </a:extLst>
          </p:cNvPr>
          <p:cNvGraphicFramePr>
            <a:graphicFrameLocks noGrp="1"/>
          </p:cNvGraphicFramePr>
          <p:nvPr>
            <p:extLst>
              <p:ext uri="{D42A27DB-BD31-4B8C-83A1-F6EECF244321}">
                <p14:modId xmlns:p14="http://schemas.microsoft.com/office/powerpoint/2010/main" val="1810757092"/>
              </p:ext>
            </p:extLst>
          </p:nvPr>
        </p:nvGraphicFramePr>
        <p:xfrm>
          <a:off x="1320010" y="1981200"/>
          <a:ext cx="9551980" cy="2517337"/>
        </p:xfrm>
        <a:graphic>
          <a:graphicData uri="http://schemas.openxmlformats.org/drawingml/2006/table">
            <a:tbl>
              <a:tblPr bandRow="1">
                <a:tableStyleId>{5C22544A-7EE6-4342-B048-85BDC9FD1C3A}</a:tableStyleId>
              </a:tblPr>
              <a:tblGrid>
                <a:gridCol w="4664602">
                  <a:extLst>
                    <a:ext uri="{9D8B030D-6E8A-4147-A177-3AD203B41FA5}">
                      <a16:colId xmlns:a16="http://schemas.microsoft.com/office/drawing/2014/main" val="3849847690"/>
                    </a:ext>
                  </a:extLst>
                </a:gridCol>
                <a:gridCol w="1224761">
                  <a:extLst>
                    <a:ext uri="{9D8B030D-6E8A-4147-A177-3AD203B41FA5}">
                      <a16:colId xmlns:a16="http://schemas.microsoft.com/office/drawing/2014/main" val="3474351210"/>
                    </a:ext>
                  </a:extLst>
                </a:gridCol>
                <a:gridCol w="1213096">
                  <a:extLst>
                    <a:ext uri="{9D8B030D-6E8A-4147-A177-3AD203B41FA5}">
                      <a16:colId xmlns:a16="http://schemas.microsoft.com/office/drawing/2014/main" val="2443118827"/>
                    </a:ext>
                  </a:extLst>
                </a:gridCol>
                <a:gridCol w="1224761">
                  <a:extLst>
                    <a:ext uri="{9D8B030D-6E8A-4147-A177-3AD203B41FA5}">
                      <a16:colId xmlns:a16="http://schemas.microsoft.com/office/drawing/2014/main" val="3676078071"/>
                    </a:ext>
                  </a:extLst>
                </a:gridCol>
                <a:gridCol w="1224760">
                  <a:extLst>
                    <a:ext uri="{9D8B030D-6E8A-4147-A177-3AD203B41FA5}">
                      <a16:colId xmlns:a16="http://schemas.microsoft.com/office/drawing/2014/main" val="1388044972"/>
                    </a:ext>
                  </a:extLst>
                </a:gridCol>
              </a:tblGrid>
              <a:tr h="297712">
                <a:tc rowSpan="2">
                  <a:txBody>
                    <a:bodyPr/>
                    <a:lstStyle/>
                    <a:p>
                      <a:endParaRPr lang="en-US" sz="1200" spc="200" baseline="0" dirty="0"/>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sz="1200" b="1" spc="200" baseline="0" dirty="0">
                          <a:solidFill>
                            <a:schemeClr val="bg1"/>
                          </a:solidFill>
                        </a:rPr>
                        <a:t>READING</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200" b="1" spc="200" baseline="0" dirty="0">
                          <a:solidFill>
                            <a:schemeClr val="bg1"/>
                          </a:solidFill>
                        </a:rPr>
                        <a:t>MATH</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298582"/>
                  </a:ext>
                </a:extLst>
              </a:tr>
              <a:tr h="510363">
                <a:tc vMerge="1">
                  <a:txBody>
                    <a:bodyPr/>
                    <a:lstStyle/>
                    <a:p>
                      <a:endParaRPr lang="en-US" sz="2300" spc="200" baseline="0" dirty="0"/>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415161350"/>
                  </a:ext>
                </a:extLst>
              </a:tr>
              <a:tr h="284877">
                <a:tc>
                  <a:txBody>
                    <a:bodyPr/>
                    <a:lstStyle/>
                    <a:p>
                      <a:r>
                        <a:rPr lang="en-US" sz="900" spc="200" baseline="0" dirty="0">
                          <a:solidFill>
                            <a:schemeClr val="tx2"/>
                          </a:solidFill>
                        </a:rPr>
                        <a:t>Charter Schools vs. District Schools 2015-16</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0.09**</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51**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0.08</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44</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374583883"/>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Charter Schools vs. District Schools 2016-17</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0.02</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10</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5</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495023372"/>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Charter Schools vs. District Schools 2017-18</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7</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-0.04</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-22</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178163227"/>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chemeClr val="bg1"/>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endParaRPr lang="en-US" sz="900" b="0" i="0" u="none" strike="noStrike" dirty="0">
                        <a:solidFill>
                          <a:schemeClr val="bg1"/>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endParaRPr lang="en-US" sz="900" b="0" i="0" u="none" strike="noStrike" dirty="0">
                        <a:solidFill>
                          <a:schemeClr val="bg1"/>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endParaRPr lang="en-US" sz="900" b="0" i="0" u="none" strike="noStrike" dirty="0">
                        <a:solidFill>
                          <a:schemeClr val="bg1"/>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endParaRPr lang="en-US" sz="900" b="0" i="0" u="none" strike="noStrike" dirty="0">
                        <a:solidFill>
                          <a:schemeClr val="bg1"/>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571330527"/>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chemeClr val="bg1"/>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endParaRPr lang="en-US" sz="900" b="0" i="0" u="none" strike="noStrike" dirty="0">
                        <a:solidFill>
                          <a:schemeClr val="bg1"/>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endParaRPr lang="en-US" sz="900" b="0" i="0" u="none" strike="noStrike" dirty="0">
                        <a:solidFill>
                          <a:schemeClr val="bg1"/>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endParaRPr lang="en-US" sz="900" b="0" i="0" u="none" strike="noStrike" dirty="0">
                        <a:solidFill>
                          <a:schemeClr val="bg1"/>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endParaRPr lang="en-US" sz="900" b="0" i="0" u="none" strike="noStrike" dirty="0">
                        <a:solidFill>
                          <a:schemeClr val="bg1"/>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076332134"/>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chemeClr val="bg1"/>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endParaRPr lang="en-US" sz="900" b="0" i="0" u="none" strike="noStrike">
                        <a:solidFill>
                          <a:schemeClr val="bg1"/>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endParaRPr lang="en-US" sz="900" b="0" i="0" u="none" strike="noStrike">
                        <a:solidFill>
                          <a:schemeClr val="bg1"/>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endParaRPr lang="en-US" sz="900" b="0" i="0" u="none" strike="noStrike">
                        <a:solidFill>
                          <a:schemeClr val="bg1"/>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endParaRPr lang="en-US" sz="900" b="0" i="0" u="none" strike="noStrike" dirty="0">
                        <a:solidFill>
                          <a:schemeClr val="bg1"/>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822157714"/>
                  </a:ext>
                </a:extLst>
              </a:tr>
            </a:tbl>
          </a:graphicData>
        </a:graphic>
      </p:graphicFrame>
      <p:sp>
        <p:nvSpPr>
          <p:cNvPr id="9"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77194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90047-0CDE-4446-98C7-D276DD7298C0}"/>
              </a:ext>
            </a:extLst>
          </p:cNvPr>
          <p:cNvSpPr>
            <a:spLocks noGrp="1"/>
          </p:cNvSpPr>
          <p:nvPr>
            <p:ph type="body" sz="quarter" idx="10"/>
          </p:nvPr>
        </p:nvSpPr>
        <p:spPr>
          <a:xfrm>
            <a:off x="1546660" y="346523"/>
            <a:ext cx="10367831" cy="512122"/>
          </a:xfrm>
        </p:spPr>
        <p:txBody>
          <a:bodyPr/>
          <a:lstStyle/>
          <a:p>
            <a:r>
              <a:rPr lang="en-US" sz="2800" dirty="0"/>
              <a:t>Charter Subsector Analysis</a:t>
            </a:r>
          </a:p>
        </p:txBody>
      </p:sp>
      <p:sp>
        <p:nvSpPr>
          <p:cNvPr id="8" name="Text Placeholder 7">
            <a:extLst>
              <a:ext uri="{FF2B5EF4-FFF2-40B4-BE49-F238E27FC236}">
                <a16:creationId xmlns:a16="http://schemas.microsoft.com/office/drawing/2014/main" id="{3E8DD6BC-3DC1-E442-B710-A9F6904B7310}"/>
              </a:ext>
            </a:extLst>
          </p:cNvPr>
          <p:cNvSpPr>
            <a:spLocks noGrp="1"/>
          </p:cNvSpPr>
          <p:nvPr>
            <p:ph type="body" sz="quarter" idx="12"/>
          </p:nvPr>
        </p:nvSpPr>
        <p:spPr>
          <a:xfrm>
            <a:off x="9372600" y="3897218"/>
            <a:ext cx="1669127" cy="512122"/>
          </a:xfrm>
        </p:spPr>
        <p:txBody>
          <a:bodyPr/>
          <a:lstStyle/>
          <a:p>
            <a:pPr lvl="0"/>
            <a:r>
              <a:rPr lang="en-US" dirty="0"/>
              <a:t>Significant at p &lt; 0.05*</a:t>
            </a:r>
          </a:p>
          <a:p>
            <a:pPr lvl="0"/>
            <a:r>
              <a:rPr lang="en-US" dirty="0"/>
              <a:t>Significant at p &lt; 0.01**</a:t>
            </a:r>
          </a:p>
        </p:txBody>
      </p:sp>
      <p:graphicFrame>
        <p:nvGraphicFramePr>
          <p:cNvPr id="5" name="Table 5">
            <a:extLst>
              <a:ext uri="{FF2B5EF4-FFF2-40B4-BE49-F238E27FC236}">
                <a16:creationId xmlns:a16="http://schemas.microsoft.com/office/drawing/2014/main" id="{31AC32AF-F7A5-EA40-869A-DE11D4EF669D}"/>
              </a:ext>
            </a:extLst>
          </p:cNvPr>
          <p:cNvGraphicFramePr>
            <a:graphicFrameLocks noGrp="1"/>
          </p:cNvGraphicFramePr>
          <p:nvPr>
            <p:extLst>
              <p:ext uri="{D42A27DB-BD31-4B8C-83A1-F6EECF244321}">
                <p14:modId xmlns:p14="http://schemas.microsoft.com/office/powerpoint/2010/main" val="1180609008"/>
              </p:ext>
            </p:extLst>
          </p:nvPr>
        </p:nvGraphicFramePr>
        <p:xfrm>
          <a:off x="1320010" y="1981200"/>
          <a:ext cx="9551980" cy="1662706"/>
        </p:xfrm>
        <a:graphic>
          <a:graphicData uri="http://schemas.openxmlformats.org/drawingml/2006/table">
            <a:tbl>
              <a:tblPr bandRow="1">
                <a:tableStyleId>{5C22544A-7EE6-4342-B048-85BDC9FD1C3A}</a:tableStyleId>
              </a:tblPr>
              <a:tblGrid>
                <a:gridCol w="4664602">
                  <a:extLst>
                    <a:ext uri="{9D8B030D-6E8A-4147-A177-3AD203B41FA5}">
                      <a16:colId xmlns:a16="http://schemas.microsoft.com/office/drawing/2014/main" val="3849847690"/>
                    </a:ext>
                  </a:extLst>
                </a:gridCol>
                <a:gridCol w="1224761">
                  <a:extLst>
                    <a:ext uri="{9D8B030D-6E8A-4147-A177-3AD203B41FA5}">
                      <a16:colId xmlns:a16="http://schemas.microsoft.com/office/drawing/2014/main" val="3474351210"/>
                    </a:ext>
                  </a:extLst>
                </a:gridCol>
                <a:gridCol w="1213096">
                  <a:extLst>
                    <a:ext uri="{9D8B030D-6E8A-4147-A177-3AD203B41FA5}">
                      <a16:colId xmlns:a16="http://schemas.microsoft.com/office/drawing/2014/main" val="2443118827"/>
                    </a:ext>
                  </a:extLst>
                </a:gridCol>
                <a:gridCol w="1224761">
                  <a:extLst>
                    <a:ext uri="{9D8B030D-6E8A-4147-A177-3AD203B41FA5}">
                      <a16:colId xmlns:a16="http://schemas.microsoft.com/office/drawing/2014/main" val="3676078071"/>
                    </a:ext>
                  </a:extLst>
                </a:gridCol>
                <a:gridCol w="1224760">
                  <a:extLst>
                    <a:ext uri="{9D8B030D-6E8A-4147-A177-3AD203B41FA5}">
                      <a16:colId xmlns:a16="http://schemas.microsoft.com/office/drawing/2014/main" val="1388044972"/>
                    </a:ext>
                  </a:extLst>
                </a:gridCol>
              </a:tblGrid>
              <a:tr h="297712">
                <a:tc rowSpan="2">
                  <a:txBody>
                    <a:bodyPr/>
                    <a:lstStyle/>
                    <a:p>
                      <a:endParaRPr lang="en-US" sz="1200" spc="200" baseline="0" dirty="0"/>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sz="1200" b="1" spc="200" baseline="0" dirty="0">
                          <a:solidFill>
                            <a:schemeClr val="bg1"/>
                          </a:solidFill>
                        </a:rPr>
                        <a:t>READING</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200" b="1" spc="200" baseline="0" dirty="0">
                          <a:solidFill>
                            <a:schemeClr val="bg1"/>
                          </a:solidFill>
                        </a:rPr>
                        <a:t>MATH</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298582"/>
                  </a:ext>
                </a:extLst>
              </a:tr>
              <a:tr h="510363">
                <a:tc vMerge="1">
                  <a:txBody>
                    <a:bodyPr/>
                    <a:lstStyle/>
                    <a:p>
                      <a:endParaRPr lang="en-US" sz="2300" spc="200" baseline="0" dirty="0"/>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415161350"/>
                  </a:ext>
                </a:extLst>
              </a:tr>
              <a:tr h="284877">
                <a:tc>
                  <a:txBody>
                    <a:bodyPr/>
                    <a:lstStyle/>
                    <a:p>
                      <a:r>
                        <a:rPr lang="en-US" sz="900" spc="200" baseline="0" dirty="0">
                          <a:solidFill>
                            <a:schemeClr val="tx2"/>
                          </a:solidFill>
                        </a:rPr>
                        <a:t>Fort Worth CMOs vs. State Average</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0.00</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-0.05</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-32</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374583883"/>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Independent Charters vs. State Average</a:t>
                      </a:r>
                      <a:r>
                        <a:rPr kumimoji="0" lang="en-US" sz="900" b="1" i="0" u="none" strike="noStrike" kern="1200" cap="none" spc="200" normalizeH="0" baseline="0" noProof="0" dirty="0">
                          <a:ln>
                            <a:noFill/>
                          </a:ln>
                          <a:solidFill>
                            <a:srgbClr val="007CBA"/>
                          </a:solidFill>
                          <a:effectLst/>
                          <a:uLnTx/>
                          <a:uFillTx/>
                          <a:latin typeface="+mn-lt"/>
                          <a:ea typeface="+mn-ea"/>
                          <a:cs typeface="+mn-cs"/>
                        </a:rPr>
                        <a:t>§</a:t>
                      </a: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chemeClr val="tx2"/>
                          </a:solidFill>
                          <a:effectLst/>
                          <a:latin typeface="Verdana (Body)"/>
                        </a:rPr>
                        <a:t>-</a:t>
                      </a:r>
                    </a:p>
                  </a:txBody>
                  <a:tcPr marL="9525" marR="9525" marT="9525"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chemeClr val="tx2"/>
                          </a:solidFill>
                          <a:effectLst/>
                          <a:latin typeface="Verdana (Body)"/>
                        </a:rPr>
                        <a:t>-</a:t>
                      </a:r>
                    </a:p>
                  </a:txBody>
                  <a:tcPr marL="9525" marR="9525" marT="9525"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chemeClr val="tx2"/>
                          </a:solidFill>
                          <a:effectLst/>
                          <a:latin typeface="Verdana (Body)"/>
                        </a:rPr>
                        <a:t>-</a:t>
                      </a:r>
                    </a:p>
                  </a:txBody>
                  <a:tcPr marL="9525" marR="9525" marT="9525"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chemeClr val="tx2"/>
                          </a:solidFill>
                          <a:effectLst/>
                          <a:latin typeface="Verdana (Body)"/>
                        </a:rPr>
                        <a:t>-</a:t>
                      </a:r>
                    </a:p>
                  </a:txBody>
                  <a:tcPr marL="9525" marR="9525" marT="9525"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495023372"/>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CMOs vs. Fort Worth Independent Charters</a:t>
                      </a:r>
                      <a:r>
                        <a:rPr lang="en-US" sz="900" b="1" spc="200" baseline="0" dirty="0">
                          <a:solidFill>
                            <a:schemeClr val="tx2"/>
                          </a:solidFill>
                        </a:rPr>
                        <a:t>§</a:t>
                      </a:r>
                      <a:r>
                        <a:rPr lang="en-US" sz="900" spc="200" baseline="0" dirty="0">
                          <a:solidFill>
                            <a:schemeClr val="tx2"/>
                          </a:solidFill>
                        </a:rPr>
                        <a:t> </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chemeClr val="tx2"/>
                          </a:solidFill>
                          <a:effectLst/>
                          <a:latin typeface="Verdana (Body)"/>
                        </a:rPr>
                        <a:t>-</a:t>
                      </a:r>
                    </a:p>
                  </a:txBody>
                  <a:tcPr marL="9525" marR="9525" marT="9525"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chemeClr val="tx2"/>
                          </a:solidFill>
                          <a:effectLst/>
                          <a:latin typeface="Verdana (Body)"/>
                        </a:rPr>
                        <a:t>-</a:t>
                      </a:r>
                    </a:p>
                  </a:txBody>
                  <a:tcPr marL="9525" marR="9525" marT="9525"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chemeClr val="tx2"/>
                          </a:solidFill>
                          <a:effectLst/>
                          <a:latin typeface="Verdana (Body)"/>
                        </a:rPr>
                        <a:t>-</a:t>
                      </a:r>
                    </a:p>
                  </a:txBody>
                  <a:tcPr marL="9525" marR="9525" marT="9525"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chemeClr val="tx2"/>
                          </a:solidFill>
                          <a:effectLst/>
                          <a:latin typeface="Verdana (Body)"/>
                        </a:rPr>
                        <a:t>-</a:t>
                      </a:r>
                    </a:p>
                  </a:txBody>
                  <a:tcPr marL="9525" marR="9525" marT="9525"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178163227"/>
                  </a:ext>
                </a:extLst>
              </a:tr>
            </a:tbl>
          </a:graphicData>
        </a:graphic>
      </p:graphicFrame>
      <p:sp>
        <p:nvSpPr>
          <p:cNvPr id="9"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19200" y="3878633"/>
            <a:ext cx="7988084" cy="215444"/>
          </a:xfrm>
          <a:prstGeom prst="rect">
            <a:avLst/>
          </a:prstGeom>
        </p:spPr>
        <p:txBody>
          <a:bodyPr wrap="none">
            <a:spAutoFit/>
          </a:bodyPr>
          <a:lstStyle/>
          <a:p>
            <a:r>
              <a:rPr lang="en-US" sz="800" spc="200" dirty="0">
                <a:latin typeface="Arial" panose="020B0604020202020204" pitchFamily="34" charset="0"/>
                <a:cs typeface="Arial" panose="020B0604020202020204" pitchFamily="34" charset="0"/>
              </a:rPr>
              <a:t>§</a:t>
            </a:r>
            <a:r>
              <a:rPr lang="en-US" sz="700" spc="200" dirty="0">
                <a:cs typeface="Arial" panose="020B0604020202020204" pitchFamily="34" charset="0"/>
              </a:rPr>
              <a:t>Redacted because too small number of Fort Worth independent charter schools are involved in the estimation</a:t>
            </a:r>
            <a:r>
              <a:rPr lang="en-US" sz="800" spc="200" dirty="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1726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90047-0CDE-4446-98C7-D276DD7298C0}"/>
              </a:ext>
            </a:extLst>
          </p:cNvPr>
          <p:cNvSpPr>
            <a:spLocks noGrp="1"/>
          </p:cNvSpPr>
          <p:nvPr>
            <p:ph type="body" sz="quarter" idx="10"/>
          </p:nvPr>
        </p:nvSpPr>
        <p:spPr>
          <a:xfrm>
            <a:off x="1546660" y="346523"/>
            <a:ext cx="10367831" cy="512122"/>
          </a:xfrm>
        </p:spPr>
        <p:txBody>
          <a:bodyPr/>
          <a:lstStyle/>
          <a:p>
            <a:r>
              <a:rPr lang="en-US" sz="2800" dirty="0"/>
              <a:t>Student Subgroup Analysis&gt; </a:t>
            </a:r>
            <a:r>
              <a:rPr lang="en-US" sz="2800" b="0" dirty="0"/>
              <a:t>Black Students</a:t>
            </a:r>
          </a:p>
        </p:txBody>
      </p:sp>
      <p:sp>
        <p:nvSpPr>
          <p:cNvPr id="8" name="Text Placeholder 7">
            <a:extLst>
              <a:ext uri="{FF2B5EF4-FFF2-40B4-BE49-F238E27FC236}">
                <a16:creationId xmlns:a16="http://schemas.microsoft.com/office/drawing/2014/main" id="{3E8DD6BC-3DC1-E442-B710-A9F6904B7310}"/>
              </a:ext>
            </a:extLst>
          </p:cNvPr>
          <p:cNvSpPr>
            <a:spLocks noGrp="1"/>
          </p:cNvSpPr>
          <p:nvPr>
            <p:ph type="body" sz="quarter" idx="12"/>
          </p:nvPr>
        </p:nvSpPr>
        <p:spPr>
          <a:xfrm>
            <a:off x="9372600" y="5638800"/>
            <a:ext cx="1669127" cy="512122"/>
          </a:xfrm>
        </p:spPr>
        <p:txBody>
          <a:bodyPr/>
          <a:lstStyle/>
          <a:p>
            <a:pPr lvl="0"/>
            <a:r>
              <a:rPr lang="en-US" dirty="0"/>
              <a:t>Significant at p &lt; 0.05*</a:t>
            </a:r>
          </a:p>
          <a:p>
            <a:pPr lvl="0"/>
            <a:r>
              <a:rPr lang="en-US" dirty="0"/>
              <a:t>Significant at p &lt; 0.01**</a:t>
            </a:r>
          </a:p>
        </p:txBody>
      </p:sp>
      <p:graphicFrame>
        <p:nvGraphicFramePr>
          <p:cNvPr id="5" name="Table 5">
            <a:extLst>
              <a:ext uri="{FF2B5EF4-FFF2-40B4-BE49-F238E27FC236}">
                <a16:creationId xmlns:a16="http://schemas.microsoft.com/office/drawing/2014/main" id="{31AC32AF-F7A5-EA40-869A-DE11D4EF669D}"/>
              </a:ext>
            </a:extLst>
          </p:cNvPr>
          <p:cNvGraphicFramePr>
            <a:graphicFrameLocks noGrp="1"/>
          </p:cNvGraphicFramePr>
          <p:nvPr>
            <p:extLst>
              <p:ext uri="{D42A27DB-BD31-4B8C-83A1-F6EECF244321}">
                <p14:modId xmlns:p14="http://schemas.microsoft.com/office/powerpoint/2010/main" val="1738506229"/>
              </p:ext>
            </p:extLst>
          </p:nvPr>
        </p:nvGraphicFramePr>
        <p:xfrm>
          <a:off x="1320010" y="1981200"/>
          <a:ext cx="9551980" cy="3202800"/>
        </p:xfrm>
        <a:graphic>
          <a:graphicData uri="http://schemas.openxmlformats.org/drawingml/2006/table">
            <a:tbl>
              <a:tblPr bandRow="1">
                <a:tableStyleId>{5C22544A-7EE6-4342-B048-85BDC9FD1C3A}</a:tableStyleId>
              </a:tblPr>
              <a:tblGrid>
                <a:gridCol w="4664602">
                  <a:extLst>
                    <a:ext uri="{9D8B030D-6E8A-4147-A177-3AD203B41FA5}">
                      <a16:colId xmlns:a16="http://schemas.microsoft.com/office/drawing/2014/main" val="3849847690"/>
                    </a:ext>
                  </a:extLst>
                </a:gridCol>
                <a:gridCol w="1224761">
                  <a:extLst>
                    <a:ext uri="{9D8B030D-6E8A-4147-A177-3AD203B41FA5}">
                      <a16:colId xmlns:a16="http://schemas.microsoft.com/office/drawing/2014/main" val="3474351210"/>
                    </a:ext>
                  </a:extLst>
                </a:gridCol>
                <a:gridCol w="1213096">
                  <a:extLst>
                    <a:ext uri="{9D8B030D-6E8A-4147-A177-3AD203B41FA5}">
                      <a16:colId xmlns:a16="http://schemas.microsoft.com/office/drawing/2014/main" val="2443118827"/>
                    </a:ext>
                  </a:extLst>
                </a:gridCol>
                <a:gridCol w="1224761">
                  <a:extLst>
                    <a:ext uri="{9D8B030D-6E8A-4147-A177-3AD203B41FA5}">
                      <a16:colId xmlns:a16="http://schemas.microsoft.com/office/drawing/2014/main" val="3676078071"/>
                    </a:ext>
                  </a:extLst>
                </a:gridCol>
                <a:gridCol w="1224760">
                  <a:extLst>
                    <a:ext uri="{9D8B030D-6E8A-4147-A177-3AD203B41FA5}">
                      <a16:colId xmlns:a16="http://schemas.microsoft.com/office/drawing/2014/main" val="1388044972"/>
                    </a:ext>
                  </a:extLst>
                </a:gridCol>
              </a:tblGrid>
              <a:tr h="297712">
                <a:tc rowSpan="2">
                  <a:txBody>
                    <a:bodyPr/>
                    <a:lstStyle/>
                    <a:p>
                      <a:endParaRPr lang="en-US" sz="1200" spc="200" baseline="0" dirty="0"/>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sz="1200" b="1" spc="200" baseline="0" dirty="0">
                          <a:solidFill>
                            <a:schemeClr val="bg1"/>
                          </a:solidFill>
                        </a:rPr>
                        <a:t>READING</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200" b="1" spc="200" baseline="0" dirty="0">
                          <a:solidFill>
                            <a:schemeClr val="bg1"/>
                          </a:solidFill>
                        </a:rPr>
                        <a:t>MATH</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298582"/>
                  </a:ext>
                </a:extLst>
              </a:tr>
              <a:tr h="510363">
                <a:tc vMerge="1">
                  <a:txBody>
                    <a:bodyPr/>
                    <a:lstStyle/>
                    <a:p>
                      <a:endParaRPr lang="en-US" sz="2300" spc="200" baseline="0" dirty="0"/>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415161350"/>
                  </a:ext>
                </a:extLst>
              </a:tr>
              <a:tr h="306000">
                <a:tc>
                  <a:txBody>
                    <a:bodyPr/>
                    <a:lstStyle/>
                    <a:p>
                      <a:r>
                        <a:rPr lang="en-US" sz="900" b="1" spc="100" baseline="0" dirty="0">
                          <a:solidFill>
                            <a:schemeClr val="tx2"/>
                          </a:solidFill>
                        </a:rPr>
                        <a:t>Compared with Statewide Average of Black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gridSpan="4">
                  <a:txBody>
                    <a:bodyPr/>
                    <a:lstStyle/>
                    <a:p>
                      <a:pPr algn="ct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283220486"/>
                  </a:ext>
                </a:extLst>
              </a:tr>
              <a:tr h="284877">
                <a:tc>
                  <a:txBody>
                    <a:bodyPr/>
                    <a:lstStyle/>
                    <a:p>
                      <a:r>
                        <a:rPr lang="en-US" sz="900" spc="200" baseline="0" dirty="0">
                          <a:solidFill>
                            <a:schemeClr val="tx2"/>
                          </a:solidFill>
                        </a:rPr>
                        <a:t>Fort Worth Black Students Overall</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-0.03*</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-20*</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-6</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374583883"/>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Charter School Black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-0.03</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-16</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-0.07</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-44</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495023372"/>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District School Black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-0.03*</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-20*</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0.00</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-3</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178163227"/>
                  </a:ext>
                </a:extLst>
              </a:tr>
              <a:tr h="88694">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71330527"/>
                  </a:ext>
                </a:extLst>
              </a:tr>
              <a:tr h="439214">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b="1" spc="100" baseline="0" dirty="0">
                          <a:solidFill>
                            <a:schemeClr val="tx2"/>
                          </a:solidFill>
                        </a:rPr>
                        <a:t>Compared with Black Students in District Schools in </a:t>
                      </a:r>
                    </a:p>
                    <a:p>
                      <a:pPr marL="0" marR="0" lvl="0" indent="0" algn="l" defTabSz="1828709" rtl="0" eaLnBrk="1" fontAlgn="auto" latinLnBrk="0" hangingPunct="1">
                        <a:lnSpc>
                          <a:spcPct val="100000"/>
                        </a:lnSpc>
                        <a:spcBef>
                          <a:spcPts val="0"/>
                        </a:spcBef>
                        <a:spcAft>
                          <a:spcPts val="0"/>
                        </a:spcAft>
                        <a:buClrTx/>
                        <a:buSzTx/>
                        <a:buFontTx/>
                        <a:buNone/>
                        <a:tabLst/>
                        <a:defRPr/>
                      </a:pPr>
                      <a:r>
                        <a:rPr lang="en-US" sz="900" b="1" spc="100" baseline="0" dirty="0">
                          <a:solidFill>
                            <a:schemeClr val="tx2"/>
                          </a:solidFill>
                        </a:rPr>
                        <a:t>Fort Worth</a:t>
                      </a:r>
                    </a:p>
                  </a:txBody>
                  <a:tcPr marL="45720" marR="45720" marT="22860" marB="228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gridSpan="4">
                  <a:txBody>
                    <a:bodyPr/>
                    <a:lstStyle/>
                    <a:p>
                      <a:pPr algn="ctr"/>
                      <a:endParaRPr lang="en-US" sz="900" spc="200" baseline="0" dirty="0">
                        <a:solidFill>
                          <a:srgbClr val="007CBA"/>
                        </a:solidFill>
                        <a:latin typeface="+mn-lt"/>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661028950"/>
                  </a:ext>
                </a:extLst>
              </a:tr>
              <a:tr h="306000">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Charter School Black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3</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-0.07</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-42</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82250175"/>
                  </a:ext>
                </a:extLst>
              </a:tr>
              <a:tr h="306000">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76443257"/>
                  </a:ext>
                </a:extLst>
              </a:tr>
            </a:tbl>
          </a:graphicData>
        </a:graphic>
      </p:graphicFrame>
      <p:sp>
        <p:nvSpPr>
          <p:cNvPr id="9"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2248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545AC7-C6D7-0C44-85CB-F839D030CB7B}"/>
              </a:ext>
            </a:extLst>
          </p:cNvPr>
          <p:cNvSpPr>
            <a:spLocks noGrp="1"/>
          </p:cNvSpPr>
          <p:nvPr>
            <p:ph type="body" sz="quarter" idx="10"/>
          </p:nvPr>
        </p:nvSpPr>
        <p:spPr>
          <a:xfrm>
            <a:off x="1563950" y="333328"/>
            <a:ext cx="9364800" cy="512122"/>
          </a:xfrm>
        </p:spPr>
        <p:txBody>
          <a:bodyPr/>
          <a:lstStyle/>
          <a:p>
            <a:r>
              <a:rPr lang="en-US" sz="2800" dirty="0"/>
              <a:t>About The City Studies Project</a:t>
            </a:r>
          </a:p>
        </p:txBody>
      </p:sp>
      <p:sp>
        <p:nvSpPr>
          <p:cNvPr id="3" name="Text Placeholder 2">
            <a:extLst>
              <a:ext uri="{FF2B5EF4-FFF2-40B4-BE49-F238E27FC236}">
                <a16:creationId xmlns:a16="http://schemas.microsoft.com/office/drawing/2014/main" id="{76280662-6748-E44B-8187-C3C78A3B73D4}"/>
              </a:ext>
            </a:extLst>
          </p:cNvPr>
          <p:cNvSpPr>
            <a:spLocks noGrp="1"/>
          </p:cNvSpPr>
          <p:nvPr>
            <p:ph type="body" sz="quarter" idx="13"/>
          </p:nvPr>
        </p:nvSpPr>
        <p:spPr>
          <a:xfrm>
            <a:off x="1555928" y="5579003"/>
            <a:ext cx="450916" cy="449297"/>
          </a:xfrm>
        </p:spPr>
        <p:txBody>
          <a:bodyPr/>
          <a:lstStyle/>
          <a:p>
            <a:endParaRPr lang="en-US" dirty="0"/>
          </a:p>
        </p:txBody>
      </p:sp>
      <p:sp>
        <p:nvSpPr>
          <p:cNvPr id="15" name="Text Placeholder 5">
            <a:extLst>
              <a:ext uri="{FF2B5EF4-FFF2-40B4-BE49-F238E27FC236}">
                <a16:creationId xmlns:a16="http://schemas.microsoft.com/office/drawing/2014/main" id="{BCD0D917-F47C-6446-9334-4F2D61BEF0CA}"/>
              </a:ext>
            </a:extLst>
          </p:cNvPr>
          <p:cNvSpPr>
            <a:spLocks noGrp="1"/>
          </p:cNvSpPr>
          <p:nvPr/>
        </p:nvSpPr>
        <p:spPr>
          <a:xfrm>
            <a:off x="10973266" y="6124011"/>
            <a:ext cx="197993" cy="197980"/>
          </a:xfrm>
          <a:custGeom>
            <a:avLst/>
            <a:gdLst>
              <a:gd name="connsiteX0" fmla="*/ 197980 w 395960"/>
              <a:gd name="connsiteY0" fmla="*/ 0 h 395960"/>
              <a:gd name="connsiteX1" fmla="*/ 395960 w 395960"/>
              <a:gd name="connsiteY1" fmla="*/ 197980 h 395960"/>
              <a:gd name="connsiteX2" fmla="*/ 197980 w 395960"/>
              <a:gd name="connsiteY2" fmla="*/ 395960 h 395960"/>
              <a:gd name="connsiteX3" fmla="*/ 0 w 395960"/>
              <a:gd name="connsiteY3" fmla="*/ 197980 h 395960"/>
              <a:gd name="connsiteX4" fmla="*/ 197980 w 395960"/>
              <a:gd name="connsiteY4" fmla="*/ 0 h 39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960" h="395960">
                <a:moveTo>
                  <a:pt x="197980" y="0"/>
                </a:moveTo>
                <a:cubicBezTo>
                  <a:pt x="307322" y="0"/>
                  <a:pt x="395960" y="88639"/>
                  <a:pt x="395960" y="197980"/>
                </a:cubicBezTo>
                <a:cubicBezTo>
                  <a:pt x="395960" y="307321"/>
                  <a:pt x="307322" y="395960"/>
                  <a:pt x="197980" y="395960"/>
                </a:cubicBezTo>
                <a:cubicBezTo>
                  <a:pt x="88638" y="395960"/>
                  <a:pt x="0" y="307321"/>
                  <a:pt x="0" y="197980"/>
                </a:cubicBezTo>
                <a:cubicBezTo>
                  <a:pt x="0" y="88639"/>
                  <a:pt x="88638" y="0"/>
                  <a:pt x="197980" y="0"/>
                </a:cubicBezTo>
                <a:close/>
              </a:path>
            </a:pathLst>
          </a:custGeom>
          <a:solidFill>
            <a:srgbClr val="77787B"/>
          </a:solidFill>
          <a:ln w="0">
            <a:solidFill>
              <a:srgbClr val="231F20">
                <a:alpha val="0"/>
              </a:srgbClr>
            </a:solidFill>
          </a:ln>
        </p:spPr>
        <p:txBody>
          <a:bodyPr wrap="square">
            <a:noAutofit/>
          </a:bodyPr>
          <a:lstStyle>
            <a:lvl1pPr marL="0" indent="0" algn="l" defTabSz="914355" rtl="0" eaLnBrk="1" latinLnBrk="0" hangingPunct="1">
              <a:lnSpc>
                <a:spcPct val="100000"/>
              </a:lnSpc>
              <a:spcBef>
                <a:spcPts val="0"/>
              </a:spcBef>
              <a:spcAft>
                <a:spcPts val="400"/>
              </a:spcAft>
              <a:buSzPct val="400000"/>
              <a:buFont typeface="Arial" panose="020B0604020202020204" pitchFamily="34" charset="0"/>
              <a:buNone/>
              <a:defRPr sz="800" i="0" kern="1200" spc="0" baseline="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6" name="Text Placeholder 7">
            <a:extLst>
              <a:ext uri="{FF2B5EF4-FFF2-40B4-BE49-F238E27FC236}">
                <a16:creationId xmlns:a16="http://schemas.microsoft.com/office/drawing/2014/main" id="{C32B23AC-1D22-9E48-8BE2-5EAD0ED2AAAA}"/>
              </a:ext>
            </a:extLst>
          </p:cNvPr>
          <p:cNvSpPr>
            <a:spLocks noGrp="1"/>
          </p:cNvSpPr>
          <p:nvPr/>
        </p:nvSpPr>
        <p:spPr>
          <a:xfrm>
            <a:off x="10109570" y="6136221"/>
            <a:ext cx="858118" cy="179553"/>
          </a:xfrm>
          <a:prstGeom prst="rect">
            <a:avLst/>
          </a:prstGeom>
        </p:spPr>
        <p:txBody>
          <a:bodyPr>
            <a:noAutofit/>
          </a:bodyPr>
          <a:lstStyle>
            <a:lvl1pPr marL="0" indent="0" algn="l" defTabSz="914355" rtl="0" eaLnBrk="1" latinLnBrk="0" hangingPunct="1">
              <a:lnSpc>
                <a:spcPct val="100000"/>
              </a:lnSpc>
              <a:spcBef>
                <a:spcPts val="0"/>
              </a:spcBef>
              <a:spcAft>
                <a:spcPts val="400"/>
              </a:spcAft>
              <a:buSzPct val="400000"/>
              <a:buFont typeface="Arial" panose="020B0604020202020204" pitchFamily="34" charset="0"/>
              <a:buNone/>
              <a:defRPr sz="800" i="0" kern="1200" spc="0" baseline="0">
                <a:solidFill>
                  <a:srgbClr val="0A527D"/>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CBD"/>
                </a:solidFill>
              </a:rPr>
              <a:t>Cohort 1</a:t>
            </a:r>
          </a:p>
        </p:txBody>
      </p:sp>
      <p:sp>
        <p:nvSpPr>
          <p:cNvPr id="17" name="Text Placeholder 8">
            <a:extLst>
              <a:ext uri="{FF2B5EF4-FFF2-40B4-BE49-F238E27FC236}">
                <a16:creationId xmlns:a16="http://schemas.microsoft.com/office/drawing/2014/main" id="{5F056DB7-309C-0D44-B8FF-8A85D095722B}"/>
              </a:ext>
            </a:extLst>
          </p:cNvPr>
          <p:cNvSpPr>
            <a:spLocks noGrp="1"/>
          </p:cNvSpPr>
          <p:nvPr/>
        </p:nvSpPr>
        <p:spPr>
          <a:xfrm>
            <a:off x="9906000" y="6124011"/>
            <a:ext cx="197993" cy="197980"/>
          </a:xfrm>
          <a:custGeom>
            <a:avLst/>
            <a:gdLst>
              <a:gd name="connsiteX0" fmla="*/ 197980 w 395960"/>
              <a:gd name="connsiteY0" fmla="*/ 0 h 395960"/>
              <a:gd name="connsiteX1" fmla="*/ 395960 w 395960"/>
              <a:gd name="connsiteY1" fmla="*/ 197980 h 395960"/>
              <a:gd name="connsiteX2" fmla="*/ 197980 w 395960"/>
              <a:gd name="connsiteY2" fmla="*/ 395960 h 395960"/>
              <a:gd name="connsiteX3" fmla="*/ 0 w 395960"/>
              <a:gd name="connsiteY3" fmla="*/ 197980 h 395960"/>
              <a:gd name="connsiteX4" fmla="*/ 197980 w 395960"/>
              <a:gd name="connsiteY4" fmla="*/ 0 h 39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960" h="395960">
                <a:moveTo>
                  <a:pt x="197980" y="0"/>
                </a:moveTo>
                <a:cubicBezTo>
                  <a:pt x="307322" y="0"/>
                  <a:pt x="395960" y="88639"/>
                  <a:pt x="395960" y="197980"/>
                </a:cubicBezTo>
                <a:cubicBezTo>
                  <a:pt x="395960" y="307321"/>
                  <a:pt x="307322" y="395960"/>
                  <a:pt x="197980" y="395960"/>
                </a:cubicBezTo>
                <a:cubicBezTo>
                  <a:pt x="88638" y="395960"/>
                  <a:pt x="0" y="307321"/>
                  <a:pt x="0" y="197980"/>
                </a:cubicBezTo>
                <a:cubicBezTo>
                  <a:pt x="0" y="88639"/>
                  <a:pt x="88638" y="0"/>
                  <a:pt x="197980" y="0"/>
                </a:cubicBezTo>
                <a:close/>
              </a:path>
            </a:pathLst>
          </a:custGeom>
          <a:solidFill>
            <a:srgbClr val="007CBD"/>
          </a:solidFill>
          <a:ln w="0">
            <a:solidFill>
              <a:srgbClr val="231F20">
                <a:alpha val="0"/>
              </a:srgbClr>
            </a:solidFill>
          </a:ln>
        </p:spPr>
        <p:txBody>
          <a:bodyPr wrap="square">
            <a:noAutofit/>
          </a:bodyPr>
          <a:lstStyle>
            <a:lvl1pPr marL="0" indent="0" algn="l" defTabSz="914355" rtl="0" eaLnBrk="1" latinLnBrk="0" hangingPunct="1">
              <a:lnSpc>
                <a:spcPct val="100000"/>
              </a:lnSpc>
              <a:spcBef>
                <a:spcPts val="0"/>
              </a:spcBef>
              <a:spcAft>
                <a:spcPts val="400"/>
              </a:spcAft>
              <a:buSzPct val="400000"/>
              <a:buFont typeface="Arial" panose="020B0604020202020204" pitchFamily="34" charset="0"/>
              <a:buNone/>
              <a:defRPr sz="800" i="0" kern="1200" spc="0" baseline="0">
                <a:solidFill>
                  <a:schemeClr val="tx1"/>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7CBD"/>
              </a:solidFill>
            </a:endParaRPr>
          </a:p>
        </p:txBody>
      </p:sp>
      <p:sp>
        <p:nvSpPr>
          <p:cNvPr id="18" name="Text Placeholder 9">
            <a:extLst>
              <a:ext uri="{FF2B5EF4-FFF2-40B4-BE49-F238E27FC236}">
                <a16:creationId xmlns:a16="http://schemas.microsoft.com/office/drawing/2014/main" id="{C7F1CB1F-E1B0-2342-9B66-C23B60491B92}"/>
              </a:ext>
            </a:extLst>
          </p:cNvPr>
          <p:cNvSpPr>
            <a:spLocks noGrp="1"/>
          </p:cNvSpPr>
          <p:nvPr/>
        </p:nvSpPr>
        <p:spPr>
          <a:xfrm>
            <a:off x="11176836" y="6136221"/>
            <a:ext cx="660125" cy="179553"/>
          </a:xfrm>
          <a:prstGeom prst="rect">
            <a:avLst/>
          </a:prstGeom>
        </p:spPr>
        <p:txBody>
          <a:bodyPr>
            <a:noAutofit/>
          </a:bodyPr>
          <a:lstStyle>
            <a:lvl1pPr marL="0" indent="0" algn="l" defTabSz="914355" rtl="0" eaLnBrk="1" latinLnBrk="0" hangingPunct="1">
              <a:lnSpc>
                <a:spcPct val="100000"/>
              </a:lnSpc>
              <a:spcBef>
                <a:spcPts val="0"/>
              </a:spcBef>
              <a:spcAft>
                <a:spcPts val="400"/>
              </a:spcAft>
              <a:buSzPct val="400000"/>
              <a:buFont typeface="Arial" panose="020B0604020202020204" pitchFamily="34" charset="0"/>
              <a:buNone/>
              <a:defRPr sz="800" i="0" kern="1200" spc="0" baseline="0">
                <a:solidFill>
                  <a:srgbClr val="A8A9AD"/>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77787B"/>
                </a:solidFill>
              </a:rPr>
              <a:t>Cohort 2</a:t>
            </a:r>
          </a:p>
        </p:txBody>
      </p:sp>
      <p:sp>
        <p:nvSpPr>
          <p:cNvPr id="11"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951" y="837402"/>
            <a:ext cx="7998648" cy="5190898"/>
          </a:xfrm>
          <a:prstGeom prst="rect">
            <a:avLst/>
          </a:prstGeom>
        </p:spPr>
      </p:pic>
      <p:pic>
        <p:nvPicPr>
          <p:cNvPr id="96" name="Picture 95" descr="Icon&#10;&#10;Description automatically generated">
            <a:extLst>
              <a:ext uri="{FF2B5EF4-FFF2-40B4-BE49-F238E27FC236}">
                <a16:creationId xmlns:a16="http://schemas.microsoft.com/office/drawing/2014/main" id="{0E6AED6E-F312-D548-9929-C840A3AD32B5}"/>
              </a:ext>
            </a:extLst>
          </p:cNvPr>
          <p:cNvPicPr>
            <a:picLocks noChangeAspect="1"/>
          </p:cNvPicPr>
          <p:nvPr/>
        </p:nvPicPr>
        <p:blipFill>
          <a:blip r:embed="rId4"/>
          <a:stretch>
            <a:fillRect/>
          </a:stretch>
        </p:blipFill>
        <p:spPr>
          <a:xfrm>
            <a:off x="9348274" y="2940324"/>
            <a:ext cx="229199" cy="305599"/>
          </a:xfrm>
          <a:prstGeom prst="rect">
            <a:avLst/>
          </a:prstGeom>
        </p:spPr>
      </p:pic>
      <p:pic>
        <p:nvPicPr>
          <p:cNvPr id="98" name="Picture 97" descr="Icon&#10;&#10;Description automatically generated">
            <a:extLst>
              <a:ext uri="{FF2B5EF4-FFF2-40B4-BE49-F238E27FC236}">
                <a16:creationId xmlns:a16="http://schemas.microsoft.com/office/drawing/2014/main" id="{54A7CFEE-0571-5244-A38C-957F28936768}"/>
              </a:ext>
            </a:extLst>
          </p:cNvPr>
          <p:cNvPicPr>
            <a:picLocks noChangeAspect="1"/>
          </p:cNvPicPr>
          <p:nvPr/>
        </p:nvPicPr>
        <p:blipFill>
          <a:blip r:embed="rId4"/>
          <a:stretch>
            <a:fillRect/>
          </a:stretch>
        </p:blipFill>
        <p:spPr>
          <a:xfrm>
            <a:off x="10746743" y="2547730"/>
            <a:ext cx="229199" cy="305599"/>
          </a:xfrm>
          <a:prstGeom prst="rect">
            <a:avLst/>
          </a:prstGeom>
        </p:spPr>
      </p:pic>
      <p:pic>
        <p:nvPicPr>
          <p:cNvPr id="101" name="Picture 100" descr="Icon&#10;&#10;Description automatically generated">
            <a:extLst>
              <a:ext uri="{FF2B5EF4-FFF2-40B4-BE49-F238E27FC236}">
                <a16:creationId xmlns:a16="http://schemas.microsoft.com/office/drawing/2014/main" id="{1FC469CF-0F16-4441-97F9-14D693A8F51F}"/>
              </a:ext>
            </a:extLst>
          </p:cNvPr>
          <p:cNvPicPr>
            <a:picLocks noChangeAspect="1"/>
          </p:cNvPicPr>
          <p:nvPr/>
        </p:nvPicPr>
        <p:blipFill>
          <a:blip r:embed="rId5"/>
          <a:stretch>
            <a:fillRect/>
          </a:stretch>
        </p:blipFill>
        <p:spPr>
          <a:xfrm>
            <a:off x="10843063" y="2388826"/>
            <a:ext cx="229199" cy="305599"/>
          </a:xfrm>
          <a:prstGeom prst="rect">
            <a:avLst/>
          </a:prstGeom>
        </p:spPr>
      </p:pic>
      <p:pic>
        <p:nvPicPr>
          <p:cNvPr id="106" name="Picture 105" descr="Icon&#10;&#10;Description automatically generated">
            <a:extLst>
              <a:ext uri="{FF2B5EF4-FFF2-40B4-BE49-F238E27FC236}">
                <a16:creationId xmlns:a16="http://schemas.microsoft.com/office/drawing/2014/main" id="{12B98304-4538-C245-B4E6-33EBB0038B2C}"/>
              </a:ext>
            </a:extLst>
          </p:cNvPr>
          <p:cNvPicPr>
            <a:picLocks noChangeAspect="1"/>
          </p:cNvPicPr>
          <p:nvPr/>
        </p:nvPicPr>
        <p:blipFill>
          <a:blip r:embed="rId4"/>
          <a:stretch>
            <a:fillRect/>
          </a:stretch>
        </p:blipFill>
        <p:spPr>
          <a:xfrm>
            <a:off x="10630773" y="2747928"/>
            <a:ext cx="229199" cy="305599"/>
          </a:xfrm>
          <a:prstGeom prst="rect">
            <a:avLst/>
          </a:prstGeom>
        </p:spPr>
      </p:pic>
      <p:pic>
        <p:nvPicPr>
          <p:cNvPr id="107" name="Picture 106" descr="Icon&#10;&#10;Description automatically generated">
            <a:extLst>
              <a:ext uri="{FF2B5EF4-FFF2-40B4-BE49-F238E27FC236}">
                <a16:creationId xmlns:a16="http://schemas.microsoft.com/office/drawing/2014/main" id="{12B98304-4538-C245-B4E6-33EBB0038B2C}"/>
              </a:ext>
            </a:extLst>
          </p:cNvPr>
          <p:cNvPicPr>
            <a:picLocks noChangeAspect="1"/>
          </p:cNvPicPr>
          <p:nvPr/>
        </p:nvPicPr>
        <p:blipFill>
          <a:blip r:embed="rId4"/>
          <a:stretch>
            <a:fillRect/>
          </a:stretch>
        </p:blipFill>
        <p:spPr>
          <a:xfrm>
            <a:off x="10111613" y="2060998"/>
            <a:ext cx="229199" cy="305599"/>
          </a:xfrm>
          <a:prstGeom prst="rect">
            <a:avLst/>
          </a:prstGeom>
        </p:spPr>
      </p:pic>
      <p:pic>
        <p:nvPicPr>
          <p:cNvPr id="108" name="Picture 107" descr="Icon&#10;&#10;Description automatically generated">
            <a:extLst>
              <a:ext uri="{FF2B5EF4-FFF2-40B4-BE49-F238E27FC236}">
                <a16:creationId xmlns:a16="http://schemas.microsoft.com/office/drawing/2014/main" id="{C37E8B0C-2F75-FB44-8DC3-326622B53497}"/>
              </a:ext>
            </a:extLst>
          </p:cNvPr>
          <p:cNvPicPr>
            <a:picLocks noChangeAspect="1"/>
          </p:cNvPicPr>
          <p:nvPr/>
        </p:nvPicPr>
        <p:blipFill>
          <a:blip r:embed="rId5"/>
          <a:stretch>
            <a:fillRect/>
          </a:stretch>
        </p:blipFill>
        <p:spPr>
          <a:xfrm>
            <a:off x="7435527" y="4535320"/>
            <a:ext cx="229199" cy="305599"/>
          </a:xfrm>
          <a:prstGeom prst="rect">
            <a:avLst/>
          </a:prstGeom>
        </p:spPr>
      </p:pic>
      <p:pic>
        <p:nvPicPr>
          <p:cNvPr id="109" name="Picture 108" descr="Icon&#10;&#10;Description automatically generated">
            <a:extLst>
              <a:ext uri="{FF2B5EF4-FFF2-40B4-BE49-F238E27FC236}">
                <a16:creationId xmlns:a16="http://schemas.microsoft.com/office/drawing/2014/main" id="{12B98304-4538-C245-B4E6-33EBB0038B2C}"/>
              </a:ext>
            </a:extLst>
          </p:cNvPr>
          <p:cNvPicPr>
            <a:picLocks noChangeAspect="1"/>
          </p:cNvPicPr>
          <p:nvPr/>
        </p:nvPicPr>
        <p:blipFill>
          <a:blip r:embed="rId4"/>
          <a:stretch>
            <a:fillRect/>
          </a:stretch>
        </p:blipFill>
        <p:spPr>
          <a:xfrm>
            <a:off x="8012564" y="2970601"/>
            <a:ext cx="229199" cy="305599"/>
          </a:xfrm>
          <a:prstGeom prst="rect">
            <a:avLst/>
          </a:prstGeom>
        </p:spPr>
      </p:pic>
      <p:pic>
        <p:nvPicPr>
          <p:cNvPr id="110" name="Picture 109" descr="Icon&#10;&#10;Description automatically generated">
            <a:extLst>
              <a:ext uri="{FF2B5EF4-FFF2-40B4-BE49-F238E27FC236}">
                <a16:creationId xmlns:a16="http://schemas.microsoft.com/office/drawing/2014/main" id="{C37E8B0C-2F75-FB44-8DC3-326622B53497}"/>
              </a:ext>
            </a:extLst>
          </p:cNvPr>
          <p:cNvPicPr>
            <a:picLocks noChangeAspect="1"/>
          </p:cNvPicPr>
          <p:nvPr/>
        </p:nvPicPr>
        <p:blipFill>
          <a:blip r:embed="rId5"/>
          <a:stretch>
            <a:fillRect/>
          </a:stretch>
        </p:blipFill>
        <p:spPr>
          <a:xfrm>
            <a:off x="7886668" y="4719482"/>
            <a:ext cx="229199" cy="305599"/>
          </a:xfrm>
          <a:prstGeom prst="rect">
            <a:avLst/>
          </a:prstGeom>
        </p:spPr>
      </p:pic>
      <p:pic>
        <p:nvPicPr>
          <p:cNvPr id="111" name="Picture 110" descr="Icon&#10;&#10;Description automatically generated">
            <a:extLst>
              <a:ext uri="{FF2B5EF4-FFF2-40B4-BE49-F238E27FC236}">
                <a16:creationId xmlns:a16="http://schemas.microsoft.com/office/drawing/2014/main" id="{C37E8B0C-2F75-FB44-8DC3-326622B53497}"/>
              </a:ext>
            </a:extLst>
          </p:cNvPr>
          <p:cNvPicPr>
            <a:picLocks noChangeAspect="1"/>
          </p:cNvPicPr>
          <p:nvPr/>
        </p:nvPicPr>
        <p:blipFill>
          <a:blip r:embed="rId5"/>
          <a:stretch>
            <a:fillRect/>
          </a:stretch>
        </p:blipFill>
        <p:spPr>
          <a:xfrm>
            <a:off x="7755275" y="4208830"/>
            <a:ext cx="229199" cy="305599"/>
          </a:xfrm>
          <a:prstGeom prst="rect">
            <a:avLst/>
          </a:prstGeom>
        </p:spPr>
      </p:pic>
      <p:pic>
        <p:nvPicPr>
          <p:cNvPr id="116" name="Picture 115" descr="Icon&#10;&#10;Description automatically generated">
            <a:extLst>
              <a:ext uri="{FF2B5EF4-FFF2-40B4-BE49-F238E27FC236}">
                <a16:creationId xmlns:a16="http://schemas.microsoft.com/office/drawing/2014/main" id="{12B98304-4538-C245-B4E6-33EBB0038B2C}"/>
              </a:ext>
            </a:extLst>
          </p:cNvPr>
          <p:cNvPicPr>
            <a:picLocks noChangeAspect="1"/>
          </p:cNvPicPr>
          <p:nvPr/>
        </p:nvPicPr>
        <p:blipFill>
          <a:blip r:embed="rId4"/>
          <a:stretch>
            <a:fillRect/>
          </a:stretch>
        </p:blipFill>
        <p:spPr>
          <a:xfrm>
            <a:off x="8627104" y="3038220"/>
            <a:ext cx="229199" cy="305599"/>
          </a:xfrm>
          <a:prstGeom prst="rect">
            <a:avLst/>
          </a:prstGeom>
        </p:spPr>
      </p:pic>
      <p:pic>
        <p:nvPicPr>
          <p:cNvPr id="118" name="Picture 117" descr="Icon&#10;&#10;Description automatically generated">
            <a:extLst>
              <a:ext uri="{FF2B5EF4-FFF2-40B4-BE49-F238E27FC236}">
                <a16:creationId xmlns:a16="http://schemas.microsoft.com/office/drawing/2014/main" id="{12B98304-4538-C245-B4E6-33EBB0038B2C}"/>
              </a:ext>
            </a:extLst>
          </p:cNvPr>
          <p:cNvPicPr>
            <a:picLocks noChangeAspect="1"/>
          </p:cNvPicPr>
          <p:nvPr/>
        </p:nvPicPr>
        <p:blipFill>
          <a:blip r:embed="rId4"/>
          <a:stretch>
            <a:fillRect/>
          </a:stretch>
        </p:blipFill>
        <p:spPr>
          <a:xfrm>
            <a:off x="8744733" y="3702394"/>
            <a:ext cx="229199" cy="305599"/>
          </a:xfrm>
          <a:prstGeom prst="rect">
            <a:avLst/>
          </a:prstGeom>
        </p:spPr>
      </p:pic>
      <p:pic>
        <p:nvPicPr>
          <p:cNvPr id="119" name="Picture 118" descr="Icon&#10;&#10;Description automatically generated">
            <a:extLst>
              <a:ext uri="{FF2B5EF4-FFF2-40B4-BE49-F238E27FC236}">
                <a16:creationId xmlns:a16="http://schemas.microsoft.com/office/drawing/2014/main" id="{12B98304-4538-C245-B4E6-33EBB0038B2C}"/>
              </a:ext>
            </a:extLst>
          </p:cNvPr>
          <p:cNvPicPr>
            <a:picLocks noChangeAspect="1"/>
          </p:cNvPicPr>
          <p:nvPr/>
        </p:nvPicPr>
        <p:blipFill>
          <a:blip r:embed="rId4"/>
          <a:stretch>
            <a:fillRect/>
          </a:stretch>
        </p:blipFill>
        <p:spPr>
          <a:xfrm>
            <a:off x="7354067" y="4624176"/>
            <a:ext cx="229199" cy="305599"/>
          </a:xfrm>
          <a:prstGeom prst="rect">
            <a:avLst/>
          </a:prstGeom>
        </p:spPr>
      </p:pic>
      <p:pic>
        <p:nvPicPr>
          <p:cNvPr id="120" name="Picture 119" descr="Icon&#10;&#10;Description automatically generated">
            <a:extLst>
              <a:ext uri="{FF2B5EF4-FFF2-40B4-BE49-F238E27FC236}">
                <a16:creationId xmlns:a16="http://schemas.microsoft.com/office/drawing/2014/main" id="{12B98304-4538-C245-B4E6-33EBB0038B2C}"/>
              </a:ext>
            </a:extLst>
          </p:cNvPr>
          <p:cNvPicPr>
            <a:picLocks noChangeAspect="1"/>
          </p:cNvPicPr>
          <p:nvPr/>
        </p:nvPicPr>
        <p:blipFill>
          <a:blip r:embed="rId4"/>
          <a:stretch>
            <a:fillRect/>
          </a:stretch>
        </p:blipFill>
        <p:spPr>
          <a:xfrm>
            <a:off x="6344859" y="2851618"/>
            <a:ext cx="229199" cy="305599"/>
          </a:xfrm>
          <a:prstGeom prst="rect">
            <a:avLst/>
          </a:prstGeom>
        </p:spPr>
      </p:pic>
      <p:pic>
        <p:nvPicPr>
          <p:cNvPr id="121" name="Picture 120" descr="Icon&#10;&#10;Description automatically generated">
            <a:extLst>
              <a:ext uri="{FF2B5EF4-FFF2-40B4-BE49-F238E27FC236}">
                <a16:creationId xmlns:a16="http://schemas.microsoft.com/office/drawing/2014/main" id="{12B98304-4538-C245-B4E6-33EBB0038B2C}"/>
              </a:ext>
            </a:extLst>
          </p:cNvPr>
          <p:cNvPicPr>
            <a:picLocks noChangeAspect="1"/>
          </p:cNvPicPr>
          <p:nvPr/>
        </p:nvPicPr>
        <p:blipFill>
          <a:blip r:embed="rId4"/>
          <a:stretch>
            <a:fillRect/>
          </a:stretch>
        </p:blipFill>
        <p:spPr>
          <a:xfrm>
            <a:off x="8515533" y="4660301"/>
            <a:ext cx="229199" cy="305599"/>
          </a:xfrm>
          <a:prstGeom prst="rect">
            <a:avLst/>
          </a:prstGeom>
        </p:spPr>
      </p:pic>
      <p:pic>
        <p:nvPicPr>
          <p:cNvPr id="122" name="Picture 121" descr="Icon&#10;&#10;Description automatically generated">
            <a:extLst>
              <a:ext uri="{FF2B5EF4-FFF2-40B4-BE49-F238E27FC236}">
                <a16:creationId xmlns:a16="http://schemas.microsoft.com/office/drawing/2014/main" id="{12B98304-4538-C245-B4E6-33EBB0038B2C}"/>
              </a:ext>
            </a:extLst>
          </p:cNvPr>
          <p:cNvPicPr>
            <a:picLocks noChangeAspect="1"/>
          </p:cNvPicPr>
          <p:nvPr/>
        </p:nvPicPr>
        <p:blipFill>
          <a:blip r:embed="rId4"/>
          <a:stretch>
            <a:fillRect/>
          </a:stretch>
        </p:blipFill>
        <p:spPr>
          <a:xfrm>
            <a:off x="8775243" y="4810000"/>
            <a:ext cx="229199" cy="305599"/>
          </a:xfrm>
          <a:prstGeom prst="rect">
            <a:avLst/>
          </a:prstGeom>
        </p:spPr>
      </p:pic>
      <p:sp>
        <p:nvSpPr>
          <p:cNvPr id="125" name="Text Placeholder 3">
            <a:extLst>
              <a:ext uri="{FF2B5EF4-FFF2-40B4-BE49-F238E27FC236}">
                <a16:creationId xmlns:a16="http://schemas.microsoft.com/office/drawing/2014/main" id="{33556711-FE1A-3845-97F2-EAC4FDA52511}"/>
              </a:ext>
            </a:extLst>
          </p:cNvPr>
          <p:cNvSpPr txBox="1">
            <a:spLocks/>
          </p:cNvSpPr>
          <p:nvPr/>
        </p:nvSpPr>
        <p:spPr>
          <a:xfrm>
            <a:off x="1771966" y="5746504"/>
            <a:ext cx="5380179" cy="952993"/>
          </a:xfrm>
          <a:prstGeom prst="rect">
            <a:avLst/>
          </a:prstGeom>
        </p:spPr>
        <p:txBody>
          <a:bodyPr>
            <a:noAutofit/>
          </a:bodyPr>
          <a:lstStyle>
            <a:lvl1pPr marL="0" indent="0" algn="just" defTabSz="914355" rtl="0" eaLnBrk="1" latinLnBrk="0" hangingPunct="1">
              <a:lnSpc>
                <a:spcPts val="1200"/>
              </a:lnSpc>
              <a:spcBef>
                <a:spcPts val="0"/>
              </a:spcBef>
              <a:spcAft>
                <a:spcPts val="400"/>
              </a:spcAft>
              <a:buSzPct val="140000"/>
              <a:buFont typeface="Arial" panose="020B0604020202020204" pitchFamily="34" charset="0"/>
              <a:buNone/>
              <a:defRPr lang="en-ID" sz="800" b="0" i="0" u="none" strike="noStrike" kern="1200" spc="50" baseline="0" smtClean="0">
                <a:solidFill>
                  <a:srgbClr val="57BEED"/>
                </a:solidFill>
                <a:effectLst/>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City Studies project examines the performance of schools in select U.S. cities, including Fort Worth. We study the academic progress of students as the measure of school performance.</a:t>
            </a:r>
          </a:p>
        </p:txBody>
      </p:sp>
    </p:spTree>
    <p:custDataLst>
      <p:tags r:id="rId1"/>
    </p:custDataLst>
    <p:extLst>
      <p:ext uri="{BB962C8B-B14F-4D97-AF65-F5344CB8AC3E}">
        <p14:creationId xmlns:p14="http://schemas.microsoft.com/office/powerpoint/2010/main" val="2226546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90047-0CDE-4446-98C7-D276DD7298C0}"/>
              </a:ext>
            </a:extLst>
          </p:cNvPr>
          <p:cNvSpPr>
            <a:spLocks noGrp="1"/>
          </p:cNvSpPr>
          <p:nvPr>
            <p:ph type="body" sz="quarter" idx="10"/>
          </p:nvPr>
        </p:nvSpPr>
        <p:spPr>
          <a:xfrm>
            <a:off x="1546660" y="346523"/>
            <a:ext cx="10367831" cy="512122"/>
          </a:xfrm>
        </p:spPr>
        <p:txBody>
          <a:bodyPr/>
          <a:lstStyle/>
          <a:p>
            <a:r>
              <a:rPr lang="en-US" sz="2800" dirty="0"/>
              <a:t>Student Subgroup Analysis&gt; </a:t>
            </a:r>
            <a:r>
              <a:rPr lang="en-US" sz="2800" b="0" dirty="0"/>
              <a:t>Hispanic Students</a:t>
            </a:r>
          </a:p>
        </p:txBody>
      </p:sp>
      <p:sp>
        <p:nvSpPr>
          <p:cNvPr id="8" name="Text Placeholder 7">
            <a:extLst>
              <a:ext uri="{FF2B5EF4-FFF2-40B4-BE49-F238E27FC236}">
                <a16:creationId xmlns:a16="http://schemas.microsoft.com/office/drawing/2014/main" id="{3E8DD6BC-3DC1-E442-B710-A9F6904B7310}"/>
              </a:ext>
            </a:extLst>
          </p:cNvPr>
          <p:cNvSpPr>
            <a:spLocks noGrp="1"/>
          </p:cNvSpPr>
          <p:nvPr>
            <p:ph type="body" sz="quarter" idx="12"/>
          </p:nvPr>
        </p:nvSpPr>
        <p:spPr>
          <a:xfrm>
            <a:off x="9372600" y="5638800"/>
            <a:ext cx="1669127" cy="512122"/>
          </a:xfrm>
        </p:spPr>
        <p:txBody>
          <a:bodyPr/>
          <a:lstStyle/>
          <a:p>
            <a:pPr lvl="0"/>
            <a:r>
              <a:rPr lang="en-US" dirty="0"/>
              <a:t>Significant at p &lt; 0.05*</a:t>
            </a:r>
          </a:p>
          <a:p>
            <a:pPr lvl="0"/>
            <a:r>
              <a:rPr lang="en-US" dirty="0"/>
              <a:t>Significant at p &lt; 0.01**</a:t>
            </a:r>
          </a:p>
        </p:txBody>
      </p:sp>
      <p:graphicFrame>
        <p:nvGraphicFramePr>
          <p:cNvPr id="5" name="Table 5">
            <a:extLst>
              <a:ext uri="{FF2B5EF4-FFF2-40B4-BE49-F238E27FC236}">
                <a16:creationId xmlns:a16="http://schemas.microsoft.com/office/drawing/2014/main" id="{31AC32AF-F7A5-EA40-869A-DE11D4EF669D}"/>
              </a:ext>
            </a:extLst>
          </p:cNvPr>
          <p:cNvGraphicFramePr>
            <a:graphicFrameLocks noGrp="1"/>
          </p:cNvGraphicFramePr>
          <p:nvPr>
            <p:extLst>
              <p:ext uri="{D42A27DB-BD31-4B8C-83A1-F6EECF244321}">
                <p14:modId xmlns:p14="http://schemas.microsoft.com/office/powerpoint/2010/main" val="3082827025"/>
              </p:ext>
            </p:extLst>
          </p:nvPr>
        </p:nvGraphicFramePr>
        <p:xfrm>
          <a:off x="1320010" y="1981200"/>
          <a:ext cx="9551980" cy="3126600"/>
        </p:xfrm>
        <a:graphic>
          <a:graphicData uri="http://schemas.openxmlformats.org/drawingml/2006/table">
            <a:tbl>
              <a:tblPr bandRow="1">
                <a:tableStyleId>{5C22544A-7EE6-4342-B048-85BDC9FD1C3A}</a:tableStyleId>
              </a:tblPr>
              <a:tblGrid>
                <a:gridCol w="4664602">
                  <a:extLst>
                    <a:ext uri="{9D8B030D-6E8A-4147-A177-3AD203B41FA5}">
                      <a16:colId xmlns:a16="http://schemas.microsoft.com/office/drawing/2014/main" val="3849847690"/>
                    </a:ext>
                  </a:extLst>
                </a:gridCol>
                <a:gridCol w="1224761">
                  <a:extLst>
                    <a:ext uri="{9D8B030D-6E8A-4147-A177-3AD203B41FA5}">
                      <a16:colId xmlns:a16="http://schemas.microsoft.com/office/drawing/2014/main" val="3474351210"/>
                    </a:ext>
                  </a:extLst>
                </a:gridCol>
                <a:gridCol w="1213096">
                  <a:extLst>
                    <a:ext uri="{9D8B030D-6E8A-4147-A177-3AD203B41FA5}">
                      <a16:colId xmlns:a16="http://schemas.microsoft.com/office/drawing/2014/main" val="2443118827"/>
                    </a:ext>
                  </a:extLst>
                </a:gridCol>
                <a:gridCol w="1224761">
                  <a:extLst>
                    <a:ext uri="{9D8B030D-6E8A-4147-A177-3AD203B41FA5}">
                      <a16:colId xmlns:a16="http://schemas.microsoft.com/office/drawing/2014/main" val="3676078071"/>
                    </a:ext>
                  </a:extLst>
                </a:gridCol>
                <a:gridCol w="1224760">
                  <a:extLst>
                    <a:ext uri="{9D8B030D-6E8A-4147-A177-3AD203B41FA5}">
                      <a16:colId xmlns:a16="http://schemas.microsoft.com/office/drawing/2014/main" val="1388044972"/>
                    </a:ext>
                  </a:extLst>
                </a:gridCol>
              </a:tblGrid>
              <a:tr h="297712">
                <a:tc rowSpan="2">
                  <a:txBody>
                    <a:bodyPr/>
                    <a:lstStyle/>
                    <a:p>
                      <a:endParaRPr lang="en-US" sz="1200" spc="200" baseline="0" dirty="0"/>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sz="1200" b="1" spc="200" baseline="0" dirty="0">
                          <a:solidFill>
                            <a:schemeClr val="bg1"/>
                          </a:solidFill>
                        </a:rPr>
                        <a:t>READING</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200" b="1" spc="200" baseline="0" dirty="0">
                          <a:solidFill>
                            <a:schemeClr val="bg1"/>
                          </a:solidFill>
                        </a:rPr>
                        <a:t>MATH</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298582"/>
                  </a:ext>
                </a:extLst>
              </a:tr>
              <a:tr h="510363">
                <a:tc vMerge="1">
                  <a:txBody>
                    <a:bodyPr/>
                    <a:lstStyle/>
                    <a:p>
                      <a:endParaRPr lang="en-US" sz="2300" spc="200" baseline="0" dirty="0"/>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415161350"/>
                  </a:ext>
                </a:extLst>
              </a:tr>
              <a:tr h="306000">
                <a:tc>
                  <a:txBody>
                    <a:bodyPr/>
                    <a:lstStyle/>
                    <a:p>
                      <a:r>
                        <a:rPr lang="en-US" sz="900" b="1" spc="100" baseline="0" dirty="0">
                          <a:solidFill>
                            <a:schemeClr val="tx2"/>
                          </a:solidFill>
                        </a:rPr>
                        <a:t>Compared with Statewide Average of Hispanic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gridSpan="4">
                  <a:txBody>
                    <a:bodyPr/>
                    <a:lstStyle/>
                    <a:p>
                      <a:pPr algn="ct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283220486"/>
                  </a:ext>
                </a:extLst>
              </a:tr>
              <a:tr h="284877">
                <a:tc>
                  <a:txBody>
                    <a:bodyPr/>
                    <a:lstStyle/>
                    <a:p>
                      <a:r>
                        <a:rPr lang="en-US" sz="900" spc="200" baseline="0" dirty="0">
                          <a:solidFill>
                            <a:schemeClr val="tx2"/>
                          </a:solidFill>
                        </a:rPr>
                        <a:t>Fort Worth Hispanic Students Overall</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2</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-5</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374583883"/>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Charter School Hispanic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5</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-0.07</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-44</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495023372"/>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District School Hispanic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2</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0.00</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-2</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178163227"/>
                  </a:ext>
                </a:extLst>
              </a:tr>
              <a:tr h="88694">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71330527"/>
                  </a:ext>
                </a:extLst>
              </a:tr>
              <a:tr h="363014">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b="1" spc="100" baseline="0" dirty="0">
                          <a:solidFill>
                            <a:schemeClr val="tx2"/>
                          </a:solidFill>
                        </a:rPr>
                        <a:t>Compared with Hispanic Students in District Schools in Fort Worth</a:t>
                      </a:r>
                    </a:p>
                  </a:txBody>
                  <a:tcPr marL="45720" marR="45720" marT="22860" marB="228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gridSpan="4">
                  <a:txBody>
                    <a:bodyPr/>
                    <a:lstStyle/>
                    <a:p>
                      <a:pPr algn="ctr"/>
                      <a:endParaRPr lang="en-US" sz="900" spc="200" baseline="0" dirty="0">
                        <a:solidFill>
                          <a:srgbClr val="007CBA"/>
                        </a:solidFill>
                        <a:latin typeface="+mn-lt"/>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661028950"/>
                  </a:ext>
                </a:extLst>
              </a:tr>
              <a:tr h="306000">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Charter School Hispanic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0.00</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2</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-0.07</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-42</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82250175"/>
                  </a:ext>
                </a:extLst>
              </a:tr>
              <a:tr h="306000">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76443257"/>
                  </a:ext>
                </a:extLst>
              </a:tr>
            </a:tbl>
          </a:graphicData>
        </a:graphic>
      </p:graphicFrame>
      <p:sp>
        <p:nvSpPr>
          <p:cNvPr id="9"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99204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90047-0CDE-4446-98C7-D276DD7298C0}"/>
              </a:ext>
            </a:extLst>
          </p:cNvPr>
          <p:cNvSpPr>
            <a:spLocks noGrp="1"/>
          </p:cNvSpPr>
          <p:nvPr>
            <p:ph type="body" sz="quarter" idx="10"/>
          </p:nvPr>
        </p:nvSpPr>
        <p:spPr>
          <a:xfrm>
            <a:off x="1546660" y="346523"/>
            <a:ext cx="10367831" cy="512122"/>
          </a:xfrm>
        </p:spPr>
        <p:txBody>
          <a:bodyPr/>
          <a:lstStyle/>
          <a:p>
            <a:r>
              <a:rPr lang="en-US" sz="2800" dirty="0"/>
              <a:t>Student Subgroup Analysis&gt; </a:t>
            </a:r>
            <a:r>
              <a:rPr lang="en-US" sz="2800" b="0" dirty="0"/>
              <a:t>Students in Poverty</a:t>
            </a:r>
          </a:p>
        </p:txBody>
      </p:sp>
      <p:sp>
        <p:nvSpPr>
          <p:cNvPr id="8" name="Text Placeholder 7">
            <a:extLst>
              <a:ext uri="{FF2B5EF4-FFF2-40B4-BE49-F238E27FC236}">
                <a16:creationId xmlns:a16="http://schemas.microsoft.com/office/drawing/2014/main" id="{3E8DD6BC-3DC1-E442-B710-A9F6904B7310}"/>
              </a:ext>
            </a:extLst>
          </p:cNvPr>
          <p:cNvSpPr>
            <a:spLocks noGrp="1"/>
          </p:cNvSpPr>
          <p:nvPr>
            <p:ph type="body" sz="quarter" idx="12"/>
          </p:nvPr>
        </p:nvSpPr>
        <p:spPr>
          <a:xfrm>
            <a:off x="9372600" y="5638800"/>
            <a:ext cx="1669127" cy="512122"/>
          </a:xfrm>
        </p:spPr>
        <p:txBody>
          <a:bodyPr/>
          <a:lstStyle/>
          <a:p>
            <a:pPr lvl="0"/>
            <a:r>
              <a:rPr lang="en-US" dirty="0"/>
              <a:t>Significant at p &lt; 0.05*</a:t>
            </a:r>
          </a:p>
          <a:p>
            <a:pPr lvl="0"/>
            <a:r>
              <a:rPr lang="en-US" dirty="0"/>
              <a:t>Significant at p &lt; 0.01**</a:t>
            </a:r>
          </a:p>
        </p:txBody>
      </p:sp>
      <p:graphicFrame>
        <p:nvGraphicFramePr>
          <p:cNvPr id="5" name="Table 5">
            <a:extLst>
              <a:ext uri="{FF2B5EF4-FFF2-40B4-BE49-F238E27FC236}">
                <a16:creationId xmlns:a16="http://schemas.microsoft.com/office/drawing/2014/main" id="{31AC32AF-F7A5-EA40-869A-DE11D4EF669D}"/>
              </a:ext>
            </a:extLst>
          </p:cNvPr>
          <p:cNvGraphicFramePr>
            <a:graphicFrameLocks noGrp="1"/>
          </p:cNvGraphicFramePr>
          <p:nvPr>
            <p:extLst>
              <p:ext uri="{D42A27DB-BD31-4B8C-83A1-F6EECF244321}">
                <p14:modId xmlns:p14="http://schemas.microsoft.com/office/powerpoint/2010/main" val="2397695947"/>
              </p:ext>
            </p:extLst>
          </p:nvPr>
        </p:nvGraphicFramePr>
        <p:xfrm>
          <a:off x="1320010" y="1981200"/>
          <a:ext cx="9551980" cy="3126600"/>
        </p:xfrm>
        <a:graphic>
          <a:graphicData uri="http://schemas.openxmlformats.org/drawingml/2006/table">
            <a:tbl>
              <a:tblPr bandRow="1">
                <a:tableStyleId>{5C22544A-7EE6-4342-B048-85BDC9FD1C3A}</a:tableStyleId>
              </a:tblPr>
              <a:tblGrid>
                <a:gridCol w="4664602">
                  <a:extLst>
                    <a:ext uri="{9D8B030D-6E8A-4147-A177-3AD203B41FA5}">
                      <a16:colId xmlns:a16="http://schemas.microsoft.com/office/drawing/2014/main" val="3849847690"/>
                    </a:ext>
                  </a:extLst>
                </a:gridCol>
                <a:gridCol w="1224761">
                  <a:extLst>
                    <a:ext uri="{9D8B030D-6E8A-4147-A177-3AD203B41FA5}">
                      <a16:colId xmlns:a16="http://schemas.microsoft.com/office/drawing/2014/main" val="3474351210"/>
                    </a:ext>
                  </a:extLst>
                </a:gridCol>
                <a:gridCol w="1213096">
                  <a:extLst>
                    <a:ext uri="{9D8B030D-6E8A-4147-A177-3AD203B41FA5}">
                      <a16:colId xmlns:a16="http://schemas.microsoft.com/office/drawing/2014/main" val="2443118827"/>
                    </a:ext>
                  </a:extLst>
                </a:gridCol>
                <a:gridCol w="1224761">
                  <a:extLst>
                    <a:ext uri="{9D8B030D-6E8A-4147-A177-3AD203B41FA5}">
                      <a16:colId xmlns:a16="http://schemas.microsoft.com/office/drawing/2014/main" val="3676078071"/>
                    </a:ext>
                  </a:extLst>
                </a:gridCol>
                <a:gridCol w="1224760">
                  <a:extLst>
                    <a:ext uri="{9D8B030D-6E8A-4147-A177-3AD203B41FA5}">
                      <a16:colId xmlns:a16="http://schemas.microsoft.com/office/drawing/2014/main" val="1388044972"/>
                    </a:ext>
                  </a:extLst>
                </a:gridCol>
              </a:tblGrid>
              <a:tr h="297712">
                <a:tc rowSpan="2">
                  <a:txBody>
                    <a:bodyPr/>
                    <a:lstStyle/>
                    <a:p>
                      <a:endParaRPr lang="en-US" sz="1200" spc="200" baseline="0" dirty="0"/>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sz="1200" b="1" spc="200" baseline="0" dirty="0">
                          <a:solidFill>
                            <a:schemeClr val="bg1"/>
                          </a:solidFill>
                        </a:rPr>
                        <a:t>READING</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200" b="1" spc="200" baseline="0" dirty="0">
                          <a:solidFill>
                            <a:schemeClr val="bg1"/>
                          </a:solidFill>
                        </a:rPr>
                        <a:t>MATH</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298582"/>
                  </a:ext>
                </a:extLst>
              </a:tr>
              <a:tr h="510363">
                <a:tc vMerge="1">
                  <a:txBody>
                    <a:bodyPr/>
                    <a:lstStyle/>
                    <a:p>
                      <a:endParaRPr lang="en-US" sz="2300" spc="200" baseline="0" dirty="0"/>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415161350"/>
                  </a:ext>
                </a:extLst>
              </a:tr>
              <a:tr h="306000">
                <a:tc>
                  <a:txBody>
                    <a:bodyPr/>
                    <a:lstStyle/>
                    <a:p>
                      <a:r>
                        <a:rPr lang="en-US" sz="900" b="1" spc="100" baseline="0" dirty="0">
                          <a:solidFill>
                            <a:schemeClr val="tx2"/>
                          </a:solidFill>
                        </a:rPr>
                        <a:t>Compared with Statewide Average of Students in Poverty</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gridSpan="4">
                  <a:txBody>
                    <a:bodyPr/>
                    <a:lstStyle/>
                    <a:p>
                      <a:pPr algn="ct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283220486"/>
                  </a:ext>
                </a:extLst>
              </a:tr>
              <a:tr h="284877">
                <a:tc>
                  <a:txBody>
                    <a:bodyPr/>
                    <a:lstStyle/>
                    <a:p>
                      <a:r>
                        <a:rPr lang="en-US" sz="900" spc="200" baseline="0" dirty="0">
                          <a:solidFill>
                            <a:schemeClr val="tx2"/>
                          </a:solidFill>
                        </a:rPr>
                        <a:t>Fort Worth Students in Poverty Overall</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0.00</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0.00</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-2</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374583883"/>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Charter School Students in Poverty</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5</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-0.06</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-36</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495023372"/>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District School Students in Poverty</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0.00</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0.00</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1</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178163227"/>
                  </a:ext>
                </a:extLst>
              </a:tr>
              <a:tr h="88694">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71330527"/>
                  </a:ext>
                </a:extLst>
              </a:tr>
              <a:tr h="363014">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b="1" spc="100" baseline="0" dirty="0">
                          <a:solidFill>
                            <a:schemeClr val="tx2"/>
                          </a:solidFill>
                        </a:rPr>
                        <a:t>Compared with Students in Poverty in District Schools in Fort Worth</a:t>
                      </a:r>
                    </a:p>
                  </a:txBody>
                  <a:tcPr marL="45720" marR="45720" marT="22860" marB="228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gridSpan="4">
                  <a:txBody>
                    <a:bodyPr/>
                    <a:lstStyle/>
                    <a:p>
                      <a:pPr algn="ctr"/>
                      <a:endParaRPr lang="en-US" sz="900" spc="200" baseline="0" dirty="0">
                        <a:solidFill>
                          <a:srgbClr val="007CBA"/>
                        </a:solidFill>
                        <a:latin typeface="+mn-lt"/>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661028950"/>
                  </a:ext>
                </a:extLst>
              </a:tr>
              <a:tr h="306000">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Charter School Students in Poverty</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5</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-0.06</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-37</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82250175"/>
                  </a:ext>
                </a:extLst>
              </a:tr>
              <a:tr h="306000">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76443257"/>
                  </a:ext>
                </a:extLst>
              </a:tr>
            </a:tbl>
          </a:graphicData>
        </a:graphic>
      </p:graphicFrame>
      <p:sp>
        <p:nvSpPr>
          <p:cNvPr id="9"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16264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90047-0CDE-4446-98C7-D276DD7298C0}"/>
              </a:ext>
            </a:extLst>
          </p:cNvPr>
          <p:cNvSpPr>
            <a:spLocks noGrp="1"/>
          </p:cNvSpPr>
          <p:nvPr>
            <p:ph type="body" sz="quarter" idx="10"/>
          </p:nvPr>
        </p:nvSpPr>
        <p:spPr>
          <a:xfrm>
            <a:off x="1546660" y="346523"/>
            <a:ext cx="10367831" cy="512122"/>
          </a:xfrm>
        </p:spPr>
        <p:txBody>
          <a:bodyPr/>
          <a:lstStyle/>
          <a:p>
            <a:r>
              <a:rPr lang="en-US" sz="2800" dirty="0"/>
              <a:t>Student Subgroup Analysis&gt; </a:t>
            </a:r>
            <a:r>
              <a:rPr lang="en-US" sz="2800" b="0" dirty="0"/>
              <a:t>ELL Students</a:t>
            </a:r>
          </a:p>
        </p:txBody>
      </p:sp>
      <p:sp>
        <p:nvSpPr>
          <p:cNvPr id="8" name="Text Placeholder 7">
            <a:extLst>
              <a:ext uri="{FF2B5EF4-FFF2-40B4-BE49-F238E27FC236}">
                <a16:creationId xmlns:a16="http://schemas.microsoft.com/office/drawing/2014/main" id="{3E8DD6BC-3DC1-E442-B710-A9F6904B7310}"/>
              </a:ext>
            </a:extLst>
          </p:cNvPr>
          <p:cNvSpPr>
            <a:spLocks noGrp="1"/>
          </p:cNvSpPr>
          <p:nvPr>
            <p:ph type="body" sz="quarter" idx="12"/>
          </p:nvPr>
        </p:nvSpPr>
        <p:spPr>
          <a:xfrm>
            <a:off x="9372600" y="5709683"/>
            <a:ext cx="1690898" cy="512122"/>
          </a:xfrm>
        </p:spPr>
        <p:txBody>
          <a:bodyPr/>
          <a:lstStyle/>
          <a:p>
            <a:pPr lvl="0"/>
            <a:r>
              <a:rPr lang="en-US" dirty="0"/>
              <a:t>Significant at p &lt; 0.05*</a:t>
            </a:r>
          </a:p>
          <a:p>
            <a:pPr lvl="0"/>
            <a:r>
              <a:rPr lang="en-US" dirty="0"/>
              <a:t>Significant at p &lt; 0.01**</a:t>
            </a:r>
          </a:p>
        </p:txBody>
      </p:sp>
      <p:graphicFrame>
        <p:nvGraphicFramePr>
          <p:cNvPr id="5" name="Table 5">
            <a:extLst>
              <a:ext uri="{FF2B5EF4-FFF2-40B4-BE49-F238E27FC236}">
                <a16:creationId xmlns:a16="http://schemas.microsoft.com/office/drawing/2014/main" id="{31AC32AF-F7A5-EA40-869A-DE11D4EF669D}"/>
              </a:ext>
            </a:extLst>
          </p:cNvPr>
          <p:cNvGraphicFramePr>
            <a:graphicFrameLocks noGrp="1"/>
          </p:cNvGraphicFramePr>
          <p:nvPr>
            <p:extLst>
              <p:ext uri="{D42A27DB-BD31-4B8C-83A1-F6EECF244321}">
                <p14:modId xmlns:p14="http://schemas.microsoft.com/office/powerpoint/2010/main" val="507457777"/>
              </p:ext>
            </p:extLst>
          </p:nvPr>
        </p:nvGraphicFramePr>
        <p:xfrm>
          <a:off x="1320010" y="1981200"/>
          <a:ext cx="9551980" cy="3126600"/>
        </p:xfrm>
        <a:graphic>
          <a:graphicData uri="http://schemas.openxmlformats.org/drawingml/2006/table">
            <a:tbl>
              <a:tblPr bandRow="1">
                <a:tableStyleId>{5C22544A-7EE6-4342-B048-85BDC9FD1C3A}</a:tableStyleId>
              </a:tblPr>
              <a:tblGrid>
                <a:gridCol w="4664602">
                  <a:extLst>
                    <a:ext uri="{9D8B030D-6E8A-4147-A177-3AD203B41FA5}">
                      <a16:colId xmlns:a16="http://schemas.microsoft.com/office/drawing/2014/main" val="3849847690"/>
                    </a:ext>
                  </a:extLst>
                </a:gridCol>
                <a:gridCol w="1224761">
                  <a:extLst>
                    <a:ext uri="{9D8B030D-6E8A-4147-A177-3AD203B41FA5}">
                      <a16:colId xmlns:a16="http://schemas.microsoft.com/office/drawing/2014/main" val="3474351210"/>
                    </a:ext>
                  </a:extLst>
                </a:gridCol>
                <a:gridCol w="1213096">
                  <a:extLst>
                    <a:ext uri="{9D8B030D-6E8A-4147-A177-3AD203B41FA5}">
                      <a16:colId xmlns:a16="http://schemas.microsoft.com/office/drawing/2014/main" val="2443118827"/>
                    </a:ext>
                  </a:extLst>
                </a:gridCol>
                <a:gridCol w="1224761">
                  <a:extLst>
                    <a:ext uri="{9D8B030D-6E8A-4147-A177-3AD203B41FA5}">
                      <a16:colId xmlns:a16="http://schemas.microsoft.com/office/drawing/2014/main" val="3676078071"/>
                    </a:ext>
                  </a:extLst>
                </a:gridCol>
                <a:gridCol w="1224760">
                  <a:extLst>
                    <a:ext uri="{9D8B030D-6E8A-4147-A177-3AD203B41FA5}">
                      <a16:colId xmlns:a16="http://schemas.microsoft.com/office/drawing/2014/main" val="1388044972"/>
                    </a:ext>
                  </a:extLst>
                </a:gridCol>
              </a:tblGrid>
              <a:tr h="297712">
                <a:tc rowSpan="2">
                  <a:txBody>
                    <a:bodyPr/>
                    <a:lstStyle/>
                    <a:p>
                      <a:endParaRPr lang="en-US" sz="1200" spc="200" baseline="0" dirty="0"/>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sz="1200" b="1" spc="200" baseline="0" dirty="0">
                          <a:solidFill>
                            <a:schemeClr val="bg1"/>
                          </a:solidFill>
                        </a:rPr>
                        <a:t>READING</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200" b="1" spc="200" baseline="0" dirty="0">
                          <a:solidFill>
                            <a:schemeClr val="bg1"/>
                          </a:solidFill>
                        </a:rPr>
                        <a:t>MATH</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298582"/>
                  </a:ext>
                </a:extLst>
              </a:tr>
              <a:tr h="510363">
                <a:tc vMerge="1">
                  <a:txBody>
                    <a:bodyPr/>
                    <a:lstStyle/>
                    <a:p>
                      <a:endParaRPr lang="en-US" sz="2300" spc="200" baseline="0" dirty="0"/>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415161350"/>
                  </a:ext>
                </a:extLst>
              </a:tr>
              <a:tr h="306000">
                <a:tc>
                  <a:txBody>
                    <a:bodyPr/>
                    <a:lstStyle/>
                    <a:p>
                      <a:r>
                        <a:rPr lang="en-US" sz="900" b="1" spc="100" baseline="0" dirty="0">
                          <a:solidFill>
                            <a:schemeClr val="tx2"/>
                          </a:solidFill>
                        </a:rPr>
                        <a:t>Compared with Statewide Average of ELL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gridSpan="4">
                  <a:txBody>
                    <a:bodyPr/>
                    <a:lstStyle/>
                    <a:p>
                      <a:pPr algn="ct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283220486"/>
                  </a:ext>
                </a:extLst>
              </a:tr>
              <a:tr h="284877">
                <a:tc>
                  <a:txBody>
                    <a:bodyPr/>
                    <a:lstStyle/>
                    <a:p>
                      <a:r>
                        <a:rPr lang="en-US" sz="900" spc="200" baseline="0" dirty="0">
                          <a:solidFill>
                            <a:schemeClr val="tx2"/>
                          </a:solidFill>
                        </a:rPr>
                        <a:t>Fort Worth ELL Students Overall</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0.04**</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21**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0.00</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1</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374583883"/>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Charter School ELL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2</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-0.09</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-56</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495023372"/>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District School ELL Students</a:t>
                      </a:r>
                      <a:endParaRPr lang="en-US" sz="900" b="1"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0.04**</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21**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4</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178163227"/>
                  </a:ext>
                </a:extLst>
              </a:tr>
              <a:tr h="88694">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71330527"/>
                  </a:ext>
                </a:extLst>
              </a:tr>
              <a:tr h="363014">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b="1" spc="100" baseline="0" dirty="0">
                          <a:solidFill>
                            <a:schemeClr val="tx2"/>
                          </a:solidFill>
                        </a:rPr>
                        <a:t>Compared with ELL Students in District Schools in </a:t>
                      </a:r>
                    </a:p>
                    <a:p>
                      <a:pPr marL="0" marR="0" lvl="0" indent="0" algn="l" defTabSz="1828709" rtl="0" eaLnBrk="1" fontAlgn="auto" latinLnBrk="0" hangingPunct="1">
                        <a:lnSpc>
                          <a:spcPct val="100000"/>
                        </a:lnSpc>
                        <a:spcBef>
                          <a:spcPts val="0"/>
                        </a:spcBef>
                        <a:spcAft>
                          <a:spcPts val="0"/>
                        </a:spcAft>
                        <a:buClrTx/>
                        <a:buSzTx/>
                        <a:buFontTx/>
                        <a:buNone/>
                        <a:tabLst/>
                        <a:defRPr/>
                      </a:pPr>
                      <a:r>
                        <a:rPr lang="en-US" sz="900" b="1" spc="100" baseline="0" dirty="0">
                          <a:solidFill>
                            <a:schemeClr val="tx2"/>
                          </a:solidFill>
                        </a:rPr>
                        <a:t>Fort Worth</a:t>
                      </a:r>
                    </a:p>
                  </a:txBody>
                  <a:tcPr marL="45720" marR="45720" marT="22860" marB="228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gridSpan="4">
                  <a:txBody>
                    <a:bodyPr/>
                    <a:lstStyle/>
                    <a:p>
                      <a:pPr algn="ctr"/>
                      <a:endParaRPr lang="en-US" sz="900" spc="200" baseline="0" dirty="0">
                        <a:solidFill>
                          <a:srgbClr val="007CBA"/>
                        </a:solidFill>
                        <a:latin typeface="+mn-lt"/>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661028950"/>
                  </a:ext>
                </a:extLst>
              </a:tr>
              <a:tr h="306000">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Charter School ELL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-0.03</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-19</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-0.10</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-60</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82250175"/>
                  </a:ext>
                </a:extLst>
              </a:tr>
              <a:tr h="306000">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10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10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10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1000" b="0" i="0" u="none" strike="noStrike" dirty="0">
                        <a:solidFill>
                          <a:schemeClr val="tx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76443257"/>
                  </a:ext>
                </a:extLst>
              </a:tr>
            </a:tbl>
          </a:graphicData>
        </a:graphic>
      </p:graphicFrame>
      <p:sp>
        <p:nvSpPr>
          <p:cNvPr id="9"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5303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90047-0CDE-4446-98C7-D276DD7298C0}"/>
              </a:ext>
            </a:extLst>
          </p:cNvPr>
          <p:cNvSpPr>
            <a:spLocks noGrp="1"/>
          </p:cNvSpPr>
          <p:nvPr>
            <p:ph type="body" sz="quarter" idx="10"/>
          </p:nvPr>
        </p:nvSpPr>
        <p:spPr>
          <a:xfrm>
            <a:off x="1546660" y="346523"/>
            <a:ext cx="10367831" cy="512122"/>
          </a:xfrm>
        </p:spPr>
        <p:txBody>
          <a:bodyPr/>
          <a:lstStyle/>
          <a:p>
            <a:r>
              <a:rPr lang="en-US" sz="2800" dirty="0"/>
              <a:t>Student Subgroup Analysis&gt; </a:t>
            </a:r>
            <a:r>
              <a:rPr lang="en-US" sz="2800" b="0" dirty="0"/>
              <a:t>Special Ed Students</a:t>
            </a:r>
          </a:p>
        </p:txBody>
      </p:sp>
      <p:sp>
        <p:nvSpPr>
          <p:cNvPr id="8" name="Text Placeholder 7">
            <a:extLst>
              <a:ext uri="{FF2B5EF4-FFF2-40B4-BE49-F238E27FC236}">
                <a16:creationId xmlns:a16="http://schemas.microsoft.com/office/drawing/2014/main" id="{3E8DD6BC-3DC1-E442-B710-A9F6904B7310}"/>
              </a:ext>
            </a:extLst>
          </p:cNvPr>
          <p:cNvSpPr>
            <a:spLocks noGrp="1"/>
          </p:cNvSpPr>
          <p:nvPr>
            <p:ph type="body" sz="quarter" idx="12"/>
          </p:nvPr>
        </p:nvSpPr>
        <p:spPr>
          <a:xfrm>
            <a:off x="9372600" y="5638800"/>
            <a:ext cx="1669127" cy="512122"/>
          </a:xfrm>
        </p:spPr>
        <p:txBody>
          <a:bodyPr/>
          <a:lstStyle/>
          <a:p>
            <a:pPr lvl="0"/>
            <a:r>
              <a:rPr lang="en-US" dirty="0"/>
              <a:t>Significant at p &lt; 0.05*</a:t>
            </a:r>
          </a:p>
          <a:p>
            <a:pPr lvl="0"/>
            <a:r>
              <a:rPr lang="en-US" dirty="0"/>
              <a:t>Significant at p &lt; 0.01**</a:t>
            </a:r>
          </a:p>
        </p:txBody>
      </p:sp>
      <p:graphicFrame>
        <p:nvGraphicFramePr>
          <p:cNvPr id="5" name="Table 5">
            <a:extLst>
              <a:ext uri="{FF2B5EF4-FFF2-40B4-BE49-F238E27FC236}">
                <a16:creationId xmlns:a16="http://schemas.microsoft.com/office/drawing/2014/main" id="{31AC32AF-F7A5-EA40-869A-DE11D4EF669D}"/>
              </a:ext>
            </a:extLst>
          </p:cNvPr>
          <p:cNvGraphicFramePr>
            <a:graphicFrameLocks noGrp="1"/>
          </p:cNvGraphicFramePr>
          <p:nvPr>
            <p:extLst>
              <p:ext uri="{D42A27DB-BD31-4B8C-83A1-F6EECF244321}">
                <p14:modId xmlns:p14="http://schemas.microsoft.com/office/powerpoint/2010/main" val="3234886476"/>
              </p:ext>
            </p:extLst>
          </p:nvPr>
        </p:nvGraphicFramePr>
        <p:xfrm>
          <a:off x="1320010" y="1981200"/>
          <a:ext cx="9551980" cy="3126600"/>
        </p:xfrm>
        <a:graphic>
          <a:graphicData uri="http://schemas.openxmlformats.org/drawingml/2006/table">
            <a:tbl>
              <a:tblPr bandRow="1">
                <a:tableStyleId>{5C22544A-7EE6-4342-B048-85BDC9FD1C3A}</a:tableStyleId>
              </a:tblPr>
              <a:tblGrid>
                <a:gridCol w="4664602">
                  <a:extLst>
                    <a:ext uri="{9D8B030D-6E8A-4147-A177-3AD203B41FA5}">
                      <a16:colId xmlns:a16="http://schemas.microsoft.com/office/drawing/2014/main" val="3849847690"/>
                    </a:ext>
                  </a:extLst>
                </a:gridCol>
                <a:gridCol w="1224761">
                  <a:extLst>
                    <a:ext uri="{9D8B030D-6E8A-4147-A177-3AD203B41FA5}">
                      <a16:colId xmlns:a16="http://schemas.microsoft.com/office/drawing/2014/main" val="3474351210"/>
                    </a:ext>
                  </a:extLst>
                </a:gridCol>
                <a:gridCol w="1213096">
                  <a:extLst>
                    <a:ext uri="{9D8B030D-6E8A-4147-A177-3AD203B41FA5}">
                      <a16:colId xmlns:a16="http://schemas.microsoft.com/office/drawing/2014/main" val="2443118827"/>
                    </a:ext>
                  </a:extLst>
                </a:gridCol>
                <a:gridCol w="1224761">
                  <a:extLst>
                    <a:ext uri="{9D8B030D-6E8A-4147-A177-3AD203B41FA5}">
                      <a16:colId xmlns:a16="http://schemas.microsoft.com/office/drawing/2014/main" val="3676078071"/>
                    </a:ext>
                  </a:extLst>
                </a:gridCol>
                <a:gridCol w="1224760">
                  <a:extLst>
                    <a:ext uri="{9D8B030D-6E8A-4147-A177-3AD203B41FA5}">
                      <a16:colId xmlns:a16="http://schemas.microsoft.com/office/drawing/2014/main" val="1388044972"/>
                    </a:ext>
                  </a:extLst>
                </a:gridCol>
              </a:tblGrid>
              <a:tr h="297712">
                <a:tc rowSpan="2">
                  <a:txBody>
                    <a:bodyPr/>
                    <a:lstStyle/>
                    <a:p>
                      <a:endParaRPr lang="en-US" sz="1200" spc="200" baseline="0" dirty="0"/>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sz="1200" b="1" spc="200" baseline="0" dirty="0">
                          <a:solidFill>
                            <a:schemeClr val="bg1"/>
                          </a:solidFill>
                        </a:rPr>
                        <a:t>READING</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200" b="1" spc="200" baseline="0" dirty="0">
                          <a:solidFill>
                            <a:schemeClr val="bg1"/>
                          </a:solidFill>
                        </a:rPr>
                        <a:t>MATH</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298582"/>
                  </a:ext>
                </a:extLst>
              </a:tr>
              <a:tr h="510363">
                <a:tc vMerge="1">
                  <a:txBody>
                    <a:bodyPr/>
                    <a:lstStyle/>
                    <a:p>
                      <a:endParaRPr lang="en-US" sz="2300" spc="200" baseline="0" dirty="0"/>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415161350"/>
                  </a:ext>
                </a:extLst>
              </a:tr>
              <a:tr h="306000">
                <a:tc>
                  <a:txBody>
                    <a:bodyPr/>
                    <a:lstStyle/>
                    <a:p>
                      <a:r>
                        <a:rPr lang="en-US" sz="900" b="1" spc="100" baseline="0" dirty="0">
                          <a:solidFill>
                            <a:schemeClr val="tx2"/>
                          </a:solidFill>
                        </a:rPr>
                        <a:t>Compared with Statewide Average of Special Ed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gridSpan="4">
                  <a:txBody>
                    <a:bodyPr/>
                    <a:lstStyle/>
                    <a:p>
                      <a:pPr algn="ct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283220486"/>
                  </a:ext>
                </a:extLst>
              </a:tr>
              <a:tr h="284877">
                <a:tc>
                  <a:txBody>
                    <a:bodyPr/>
                    <a:lstStyle/>
                    <a:p>
                      <a:r>
                        <a:rPr lang="en-US" sz="900" spc="200" baseline="0" dirty="0">
                          <a:solidFill>
                            <a:schemeClr val="tx2"/>
                          </a:solidFill>
                        </a:rPr>
                        <a:t>Fort Worth Special Ed Students Overall</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-3</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6</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374583883"/>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Charter School Special Ed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0.11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66</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0.09</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52</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495023372"/>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District School Special Ed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-6</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4</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178163227"/>
                  </a:ext>
                </a:extLst>
              </a:tr>
              <a:tr h="88694">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71330527"/>
                  </a:ext>
                </a:extLst>
              </a:tr>
              <a:tr h="363014">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b="1" spc="100" baseline="0" dirty="0">
                          <a:solidFill>
                            <a:schemeClr val="tx2"/>
                          </a:solidFill>
                        </a:rPr>
                        <a:t>Compared with Special Ed Students in District Schools in Fort Worth</a:t>
                      </a:r>
                    </a:p>
                  </a:txBody>
                  <a:tcPr marL="45720" marR="45720" marT="22860" marB="228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gridSpan="4">
                  <a:txBody>
                    <a:bodyPr/>
                    <a:lstStyle/>
                    <a:p>
                      <a:pPr algn="ctr"/>
                      <a:endParaRPr lang="en-US" sz="900" spc="200" baseline="0" dirty="0">
                        <a:solidFill>
                          <a:srgbClr val="007CBA"/>
                        </a:solidFill>
                        <a:latin typeface="+mn-lt"/>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661028950"/>
                  </a:ext>
                </a:extLst>
              </a:tr>
              <a:tr h="306000">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Charter School Special Ed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0.12</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71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0.08</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47</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82250175"/>
                  </a:ext>
                </a:extLst>
              </a:tr>
              <a:tr h="306000">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76443257"/>
                  </a:ext>
                </a:extLst>
              </a:tr>
            </a:tbl>
          </a:graphicData>
        </a:graphic>
      </p:graphicFrame>
      <p:sp>
        <p:nvSpPr>
          <p:cNvPr id="9"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8793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90047-0CDE-4446-98C7-D276DD7298C0}"/>
              </a:ext>
            </a:extLst>
          </p:cNvPr>
          <p:cNvSpPr>
            <a:spLocks noGrp="1"/>
          </p:cNvSpPr>
          <p:nvPr>
            <p:ph type="body" sz="quarter" idx="10"/>
          </p:nvPr>
        </p:nvSpPr>
        <p:spPr>
          <a:xfrm>
            <a:off x="1546660" y="346523"/>
            <a:ext cx="10367831" cy="512122"/>
          </a:xfrm>
        </p:spPr>
        <p:txBody>
          <a:bodyPr/>
          <a:lstStyle/>
          <a:p>
            <a:r>
              <a:rPr lang="en-US" sz="2800" dirty="0"/>
              <a:t>Student Subgroup Analysis&gt; </a:t>
            </a:r>
            <a:r>
              <a:rPr lang="en-US" sz="2800" b="0" dirty="0"/>
              <a:t>Male Students</a:t>
            </a:r>
          </a:p>
        </p:txBody>
      </p:sp>
      <p:sp>
        <p:nvSpPr>
          <p:cNvPr id="8" name="Text Placeholder 7">
            <a:extLst>
              <a:ext uri="{FF2B5EF4-FFF2-40B4-BE49-F238E27FC236}">
                <a16:creationId xmlns:a16="http://schemas.microsoft.com/office/drawing/2014/main" id="{3E8DD6BC-3DC1-E442-B710-A9F6904B7310}"/>
              </a:ext>
            </a:extLst>
          </p:cNvPr>
          <p:cNvSpPr>
            <a:spLocks noGrp="1"/>
          </p:cNvSpPr>
          <p:nvPr>
            <p:ph type="body" sz="quarter" idx="12"/>
          </p:nvPr>
        </p:nvSpPr>
        <p:spPr>
          <a:xfrm>
            <a:off x="9372600" y="5638800"/>
            <a:ext cx="1669127" cy="512122"/>
          </a:xfrm>
        </p:spPr>
        <p:txBody>
          <a:bodyPr/>
          <a:lstStyle/>
          <a:p>
            <a:pPr lvl="0"/>
            <a:r>
              <a:rPr lang="en-US" dirty="0"/>
              <a:t>Significant at p &lt; 0.05*</a:t>
            </a:r>
          </a:p>
          <a:p>
            <a:pPr lvl="0"/>
            <a:r>
              <a:rPr lang="en-US" dirty="0"/>
              <a:t>Significant at p &lt; 0.01**</a:t>
            </a:r>
          </a:p>
        </p:txBody>
      </p:sp>
      <p:graphicFrame>
        <p:nvGraphicFramePr>
          <p:cNvPr id="5" name="Table 5">
            <a:extLst>
              <a:ext uri="{FF2B5EF4-FFF2-40B4-BE49-F238E27FC236}">
                <a16:creationId xmlns:a16="http://schemas.microsoft.com/office/drawing/2014/main" id="{31AC32AF-F7A5-EA40-869A-DE11D4EF669D}"/>
              </a:ext>
            </a:extLst>
          </p:cNvPr>
          <p:cNvGraphicFramePr>
            <a:graphicFrameLocks noGrp="1"/>
          </p:cNvGraphicFramePr>
          <p:nvPr>
            <p:extLst>
              <p:ext uri="{D42A27DB-BD31-4B8C-83A1-F6EECF244321}">
                <p14:modId xmlns:p14="http://schemas.microsoft.com/office/powerpoint/2010/main" val="1090068188"/>
              </p:ext>
            </p:extLst>
          </p:nvPr>
        </p:nvGraphicFramePr>
        <p:xfrm>
          <a:off x="1320010" y="1981200"/>
          <a:ext cx="9551980" cy="3126600"/>
        </p:xfrm>
        <a:graphic>
          <a:graphicData uri="http://schemas.openxmlformats.org/drawingml/2006/table">
            <a:tbl>
              <a:tblPr bandRow="1">
                <a:tableStyleId>{5C22544A-7EE6-4342-B048-85BDC9FD1C3A}</a:tableStyleId>
              </a:tblPr>
              <a:tblGrid>
                <a:gridCol w="4664602">
                  <a:extLst>
                    <a:ext uri="{9D8B030D-6E8A-4147-A177-3AD203B41FA5}">
                      <a16:colId xmlns:a16="http://schemas.microsoft.com/office/drawing/2014/main" val="3849847690"/>
                    </a:ext>
                  </a:extLst>
                </a:gridCol>
                <a:gridCol w="1224761">
                  <a:extLst>
                    <a:ext uri="{9D8B030D-6E8A-4147-A177-3AD203B41FA5}">
                      <a16:colId xmlns:a16="http://schemas.microsoft.com/office/drawing/2014/main" val="3474351210"/>
                    </a:ext>
                  </a:extLst>
                </a:gridCol>
                <a:gridCol w="1213096">
                  <a:extLst>
                    <a:ext uri="{9D8B030D-6E8A-4147-A177-3AD203B41FA5}">
                      <a16:colId xmlns:a16="http://schemas.microsoft.com/office/drawing/2014/main" val="2443118827"/>
                    </a:ext>
                  </a:extLst>
                </a:gridCol>
                <a:gridCol w="1224761">
                  <a:extLst>
                    <a:ext uri="{9D8B030D-6E8A-4147-A177-3AD203B41FA5}">
                      <a16:colId xmlns:a16="http://schemas.microsoft.com/office/drawing/2014/main" val="3676078071"/>
                    </a:ext>
                  </a:extLst>
                </a:gridCol>
                <a:gridCol w="1224760">
                  <a:extLst>
                    <a:ext uri="{9D8B030D-6E8A-4147-A177-3AD203B41FA5}">
                      <a16:colId xmlns:a16="http://schemas.microsoft.com/office/drawing/2014/main" val="1388044972"/>
                    </a:ext>
                  </a:extLst>
                </a:gridCol>
              </a:tblGrid>
              <a:tr h="297712">
                <a:tc rowSpan="2">
                  <a:txBody>
                    <a:bodyPr/>
                    <a:lstStyle/>
                    <a:p>
                      <a:endParaRPr lang="en-US" sz="1200" spc="200" baseline="0" dirty="0"/>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sz="1200" b="1" spc="200" baseline="0" dirty="0">
                          <a:solidFill>
                            <a:schemeClr val="bg1"/>
                          </a:solidFill>
                        </a:rPr>
                        <a:t>READING</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200" b="1" spc="200" baseline="0" dirty="0">
                          <a:solidFill>
                            <a:schemeClr val="bg1"/>
                          </a:solidFill>
                        </a:rPr>
                        <a:t>MATH</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298582"/>
                  </a:ext>
                </a:extLst>
              </a:tr>
              <a:tr h="510363">
                <a:tc vMerge="1">
                  <a:txBody>
                    <a:bodyPr/>
                    <a:lstStyle/>
                    <a:p>
                      <a:endParaRPr lang="en-US" sz="2300" spc="200" baseline="0" dirty="0"/>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415161350"/>
                  </a:ext>
                </a:extLst>
              </a:tr>
              <a:tr h="306000">
                <a:tc>
                  <a:txBody>
                    <a:bodyPr/>
                    <a:lstStyle/>
                    <a:p>
                      <a:r>
                        <a:rPr lang="en-US" sz="900" b="1" spc="100" baseline="0" dirty="0">
                          <a:solidFill>
                            <a:schemeClr val="tx2"/>
                          </a:solidFill>
                        </a:rPr>
                        <a:t>Compared with Statewide Average of Male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gridSpan="4">
                  <a:txBody>
                    <a:bodyPr/>
                    <a:lstStyle/>
                    <a:p>
                      <a:pPr algn="ct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283220486"/>
                  </a:ext>
                </a:extLst>
              </a:tr>
              <a:tr h="284877">
                <a:tc>
                  <a:txBody>
                    <a:bodyPr/>
                    <a:lstStyle/>
                    <a:p>
                      <a:r>
                        <a:rPr lang="en-US" sz="900" spc="200" baseline="0" dirty="0">
                          <a:solidFill>
                            <a:schemeClr val="tx2"/>
                          </a:solidFill>
                        </a:rPr>
                        <a:t>Fort Worth Male Students Overall</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0.00</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-3</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-7</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374583883"/>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Charter School Male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8</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-0.03</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-18</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495023372"/>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District School Male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-3</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-6</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178163227"/>
                  </a:ext>
                </a:extLst>
              </a:tr>
              <a:tr h="88694">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71330527"/>
                  </a:ext>
                </a:extLst>
              </a:tr>
              <a:tr h="363014">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b="1" spc="100" baseline="0" dirty="0">
                          <a:solidFill>
                            <a:schemeClr val="tx2"/>
                          </a:solidFill>
                        </a:rPr>
                        <a:t>Compared with Male Students in District Schools in </a:t>
                      </a:r>
                    </a:p>
                    <a:p>
                      <a:pPr marL="0" marR="0" lvl="0" indent="0" algn="l" defTabSz="1828709" rtl="0" eaLnBrk="1" fontAlgn="auto" latinLnBrk="0" hangingPunct="1">
                        <a:lnSpc>
                          <a:spcPct val="100000"/>
                        </a:lnSpc>
                        <a:spcBef>
                          <a:spcPts val="0"/>
                        </a:spcBef>
                        <a:spcAft>
                          <a:spcPts val="0"/>
                        </a:spcAft>
                        <a:buClrTx/>
                        <a:buSzTx/>
                        <a:buFontTx/>
                        <a:buNone/>
                        <a:tabLst/>
                        <a:defRPr/>
                      </a:pPr>
                      <a:r>
                        <a:rPr lang="en-US" sz="900" b="1" spc="100" baseline="0" dirty="0">
                          <a:solidFill>
                            <a:schemeClr val="tx2"/>
                          </a:solidFill>
                        </a:rPr>
                        <a:t>Fort Worth</a:t>
                      </a:r>
                    </a:p>
                  </a:txBody>
                  <a:tcPr marL="45720" marR="45720" marT="22860" marB="228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gridSpan="4">
                  <a:txBody>
                    <a:bodyPr/>
                    <a:lstStyle/>
                    <a:p>
                      <a:pPr algn="ctr"/>
                      <a:endParaRPr lang="en-US" sz="900" spc="200" baseline="0" dirty="0">
                        <a:solidFill>
                          <a:srgbClr val="007CBA"/>
                        </a:solidFill>
                        <a:latin typeface="+mn-lt"/>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661028950"/>
                  </a:ext>
                </a:extLst>
              </a:tr>
              <a:tr h="306000">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Charter School Male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0.02</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11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-0.02</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-13</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82250175"/>
                  </a:ext>
                </a:extLst>
              </a:tr>
              <a:tr h="306000">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76443257"/>
                  </a:ext>
                </a:extLst>
              </a:tr>
            </a:tbl>
          </a:graphicData>
        </a:graphic>
      </p:graphicFrame>
      <p:sp>
        <p:nvSpPr>
          <p:cNvPr id="9"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6988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90047-0CDE-4446-98C7-D276DD7298C0}"/>
              </a:ext>
            </a:extLst>
          </p:cNvPr>
          <p:cNvSpPr>
            <a:spLocks noGrp="1"/>
          </p:cNvSpPr>
          <p:nvPr>
            <p:ph type="body" sz="quarter" idx="10"/>
          </p:nvPr>
        </p:nvSpPr>
        <p:spPr>
          <a:xfrm>
            <a:off x="1546660" y="346523"/>
            <a:ext cx="10367831" cy="512122"/>
          </a:xfrm>
        </p:spPr>
        <p:txBody>
          <a:bodyPr/>
          <a:lstStyle/>
          <a:p>
            <a:r>
              <a:rPr lang="en-US" sz="2800" dirty="0"/>
              <a:t>Student Subgroup Analysis&gt; </a:t>
            </a:r>
            <a:r>
              <a:rPr lang="en-US" sz="2800" b="0" dirty="0"/>
              <a:t>Female Students</a:t>
            </a:r>
          </a:p>
        </p:txBody>
      </p:sp>
      <p:sp>
        <p:nvSpPr>
          <p:cNvPr id="8" name="Text Placeholder 7">
            <a:extLst>
              <a:ext uri="{FF2B5EF4-FFF2-40B4-BE49-F238E27FC236}">
                <a16:creationId xmlns:a16="http://schemas.microsoft.com/office/drawing/2014/main" id="{3E8DD6BC-3DC1-E442-B710-A9F6904B7310}"/>
              </a:ext>
            </a:extLst>
          </p:cNvPr>
          <p:cNvSpPr>
            <a:spLocks noGrp="1"/>
          </p:cNvSpPr>
          <p:nvPr>
            <p:ph type="body" sz="quarter" idx="12"/>
          </p:nvPr>
        </p:nvSpPr>
        <p:spPr>
          <a:xfrm>
            <a:off x="9372600" y="5638800"/>
            <a:ext cx="1669127" cy="512122"/>
          </a:xfrm>
        </p:spPr>
        <p:txBody>
          <a:bodyPr/>
          <a:lstStyle/>
          <a:p>
            <a:pPr lvl="0"/>
            <a:r>
              <a:rPr lang="en-US" dirty="0"/>
              <a:t>Significant at p &lt; 0.05*</a:t>
            </a:r>
          </a:p>
          <a:p>
            <a:pPr lvl="0"/>
            <a:r>
              <a:rPr lang="en-US" dirty="0"/>
              <a:t>Significant at p &lt; 0.01**</a:t>
            </a:r>
          </a:p>
        </p:txBody>
      </p:sp>
      <p:graphicFrame>
        <p:nvGraphicFramePr>
          <p:cNvPr id="5" name="Table 5">
            <a:extLst>
              <a:ext uri="{FF2B5EF4-FFF2-40B4-BE49-F238E27FC236}">
                <a16:creationId xmlns:a16="http://schemas.microsoft.com/office/drawing/2014/main" id="{31AC32AF-F7A5-EA40-869A-DE11D4EF669D}"/>
              </a:ext>
            </a:extLst>
          </p:cNvPr>
          <p:cNvGraphicFramePr>
            <a:graphicFrameLocks noGrp="1"/>
          </p:cNvGraphicFramePr>
          <p:nvPr>
            <p:extLst>
              <p:ext uri="{D42A27DB-BD31-4B8C-83A1-F6EECF244321}">
                <p14:modId xmlns:p14="http://schemas.microsoft.com/office/powerpoint/2010/main" val="2163668489"/>
              </p:ext>
            </p:extLst>
          </p:nvPr>
        </p:nvGraphicFramePr>
        <p:xfrm>
          <a:off x="1320010" y="1981200"/>
          <a:ext cx="9551980" cy="3126600"/>
        </p:xfrm>
        <a:graphic>
          <a:graphicData uri="http://schemas.openxmlformats.org/drawingml/2006/table">
            <a:tbl>
              <a:tblPr bandRow="1">
                <a:tableStyleId>{5C22544A-7EE6-4342-B048-85BDC9FD1C3A}</a:tableStyleId>
              </a:tblPr>
              <a:tblGrid>
                <a:gridCol w="4664602">
                  <a:extLst>
                    <a:ext uri="{9D8B030D-6E8A-4147-A177-3AD203B41FA5}">
                      <a16:colId xmlns:a16="http://schemas.microsoft.com/office/drawing/2014/main" val="3849847690"/>
                    </a:ext>
                  </a:extLst>
                </a:gridCol>
                <a:gridCol w="1224761">
                  <a:extLst>
                    <a:ext uri="{9D8B030D-6E8A-4147-A177-3AD203B41FA5}">
                      <a16:colId xmlns:a16="http://schemas.microsoft.com/office/drawing/2014/main" val="3474351210"/>
                    </a:ext>
                  </a:extLst>
                </a:gridCol>
                <a:gridCol w="1213096">
                  <a:extLst>
                    <a:ext uri="{9D8B030D-6E8A-4147-A177-3AD203B41FA5}">
                      <a16:colId xmlns:a16="http://schemas.microsoft.com/office/drawing/2014/main" val="2443118827"/>
                    </a:ext>
                  </a:extLst>
                </a:gridCol>
                <a:gridCol w="1224761">
                  <a:extLst>
                    <a:ext uri="{9D8B030D-6E8A-4147-A177-3AD203B41FA5}">
                      <a16:colId xmlns:a16="http://schemas.microsoft.com/office/drawing/2014/main" val="3676078071"/>
                    </a:ext>
                  </a:extLst>
                </a:gridCol>
                <a:gridCol w="1224760">
                  <a:extLst>
                    <a:ext uri="{9D8B030D-6E8A-4147-A177-3AD203B41FA5}">
                      <a16:colId xmlns:a16="http://schemas.microsoft.com/office/drawing/2014/main" val="1388044972"/>
                    </a:ext>
                  </a:extLst>
                </a:gridCol>
              </a:tblGrid>
              <a:tr h="297712">
                <a:tc rowSpan="2">
                  <a:txBody>
                    <a:bodyPr/>
                    <a:lstStyle/>
                    <a:p>
                      <a:endParaRPr lang="en-US" sz="1200" spc="200" baseline="0" dirty="0"/>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sz="1200" b="1" spc="200" baseline="0" dirty="0">
                          <a:solidFill>
                            <a:schemeClr val="bg1"/>
                          </a:solidFill>
                        </a:rPr>
                        <a:t>READING</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200" b="1" spc="200" baseline="0" dirty="0">
                          <a:solidFill>
                            <a:schemeClr val="bg1"/>
                          </a:solidFill>
                        </a:rPr>
                        <a:t>MATH</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298582"/>
                  </a:ext>
                </a:extLst>
              </a:tr>
              <a:tr h="510363">
                <a:tc vMerge="1">
                  <a:txBody>
                    <a:bodyPr/>
                    <a:lstStyle/>
                    <a:p>
                      <a:endParaRPr lang="en-US" sz="2300" spc="200" baseline="0" dirty="0"/>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200" spc="200" baseline="0" dirty="0">
                          <a:solidFill>
                            <a:schemeClr val="bg1"/>
                          </a:solidFill>
                        </a:rPr>
                        <a:t>Standard</a:t>
                      </a:r>
                    </a:p>
                    <a:p>
                      <a:pPr algn="ctr"/>
                      <a:r>
                        <a:rPr lang="en-US" sz="1200" spc="200" baseline="0" dirty="0">
                          <a:solidFill>
                            <a:schemeClr val="bg1"/>
                          </a:solidFill>
                        </a:rPr>
                        <a:t>Deviation</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200" spc="200" baseline="0" dirty="0">
                          <a:solidFill>
                            <a:schemeClr val="bg1"/>
                          </a:solidFill>
                        </a:rPr>
                        <a:t>Days of Learning</a:t>
                      </a:r>
                    </a:p>
                  </a:txBody>
                  <a:tcPr marL="45720" marR="45720" marT="22860" marB="22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415161350"/>
                  </a:ext>
                </a:extLst>
              </a:tr>
              <a:tr h="306000">
                <a:tc>
                  <a:txBody>
                    <a:bodyPr/>
                    <a:lstStyle/>
                    <a:p>
                      <a:r>
                        <a:rPr lang="en-US" sz="900" b="1" spc="100" baseline="0" dirty="0">
                          <a:solidFill>
                            <a:schemeClr val="tx2"/>
                          </a:solidFill>
                        </a:rPr>
                        <a:t>Compared with Statewide Average of Female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gridSpan="4">
                  <a:txBody>
                    <a:bodyPr/>
                    <a:lstStyle/>
                    <a:p>
                      <a:pPr algn="ct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283220486"/>
                  </a:ext>
                </a:extLst>
              </a:tr>
              <a:tr h="284877">
                <a:tc>
                  <a:txBody>
                    <a:bodyPr/>
                    <a:lstStyle/>
                    <a:p>
                      <a:r>
                        <a:rPr lang="en-US" sz="900" spc="200" baseline="0" dirty="0">
                          <a:solidFill>
                            <a:schemeClr val="tx2"/>
                          </a:solidFill>
                        </a:rPr>
                        <a:t>Fort Worth Female Students Overall</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-5</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-8</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374583883"/>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Charter School Female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0.00</a:t>
                      </a:r>
                      <a:endParaRPr lang="en-US" sz="900" b="0" i="0" u="none" strike="noStrike" dirty="0">
                        <a:solidFill>
                          <a:srgbClr val="007CBA"/>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-0.06</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-35</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1495023372"/>
                  </a:ext>
                </a:extLst>
              </a:tr>
              <a:tr h="284877">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District School Female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-5</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-0.01</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-6</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178163227"/>
                  </a:ext>
                </a:extLst>
              </a:tr>
              <a:tr h="88694">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rgbClr val="007CBA"/>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71330527"/>
                  </a:ext>
                </a:extLst>
              </a:tr>
              <a:tr h="363014">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b="1" spc="100" baseline="0" dirty="0">
                          <a:solidFill>
                            <a:schemeClr val="tx2"/>
                          </a:solidFill>
                        </a:rPr>
                        <a:t>Compared with Female Students in District Schools in </a:t>
                      </a:r>
                    </a:p>
                    <a:p>
                      <a:pPr marL="0" marR="0" lvl="0" indent="0" algn="l" defTabSz="1828709" rtl="0" eaLnBrk="1" fontAlgn="auto" latinLnBrk="0" hangingPunct="1">
                        <a:lnSpc>
                          <a:spcPct val="100000"/>
                        </a:lnSpc>
                        <a:spcBef>
                          <a:spcPts val="0"/>
                        </a:spcBef>
                        <a:spcAft>
                          <a:spcPts val="0"/>
                        </a:spcAft>
                        <a:buClrTx/>
                        <a:buSzTx/>
                        <a:buFontTx/>
                        <a:buNone/>
                        <a:tabLst/>
                        <a:defRPr/>
                      </a:pPr>
                      <a:r>
                        <a:rPr lang="en-US" sz="900" b="1" spc="100" baseline="0" dirty="0">
                          <a:solidFill>
                            <a:schemeClr val="tx2"/>
                          </a:solidFill>
                        </a:rPr>
                        <a:t>Fort Worth</a:t>
                      </a:r>
                    </a:p>
                  </a:txBody>
                  <a:tcPr marL="45720" marR="45720" marT="22860" marB="228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gridSpan="4">
                  <a:txBody>
                    <a:bodyPr/>
                    <a:lstStyle/>
                    <a:p>
                      <a:pPr algn="ctr"/>
                      <a:endParaRPr lang="en-US" sz="900" spc="200" baseline="0" dirty="0">
                        <a:solidFill>
                          <a:srgbClr val="007CBA"/>
                        </a:solidFill>
                        <a:latin typeface="+mn-lt"/>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hMerge="1">
                  <a:txBody>
                    <a:bodyPr/>
                    <a:lstStyle/>
                    <a:p>
                      <a:pPr algn="ctr"/>
                      <a:endParaRPr lang="en-US" sz="2300" spc="200" baseline="0" dirty="0">
                        <a:solidFill>
                          <a:srgbClr val="0194D3"/>
                        </a:solidFill>
                      </a:endParaRPr>
                    </a:p>
                  </a:txBody>
                  <a:tcPr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661028950"/>
                  </a:ext>
                </a:extLst>
              </a:tr>
              <a:tr h="306000">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900" spc="200" baseline="0" dirty="0">
                          <a:solidFill>
                            <a:schemeClr val="tx2"/>
                          </a:solidFill>
                        </a:rPr>
                        <a:t>Fort Worth Charter School Female Students</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0.01</a:t>
                      </a:r>
                    </a:p>
                  </a:txBody>
                  <a:tcPr marL="7620" marR="7620" marT="7620" marB="0" anchor="ctr">
                    <a:lnL w="12700" cap="flat" cmpd="sng" algn="ctr">
                      <a:no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4</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a:solidFill>
                            <a:srgbClr val="007CBA"/>
                          </a:solidFill>
                          <a:effectLst/>
                          <a:latin typeface="+mn-lt"/>
                        </a:rPr>
                        <a:t>-0.05</a:t>
                      </a:r>
                    </a:p>
                  </a:txBody>
                  <a:tcPr marL="7620" marR="7620" marT="7620" marB="0" anchor="ctr">
                    <a:lnL w="12700" cap="flat" cmpd="sng" algn="ctr">
                      <a:solidFill>
                        <a:srgbClr val="0194D3"/>
                      </a:solidFill>
                      <a:prstDash val="solid"/>
                      <a:round/>
                      <a:headEnd type="none" w="med" len="med"/>
                      <a:tailEnd type="none" w="med" len="med"/>
                    </a:lnL>
                    <a:lnR w="12700" cap="flat" cmpd="sng" algn="ctr">
                      <a:solidFill>
                        <a:srgbClr val="0194D3"/>
                      </a:solid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tc>
                  <a:txBody>
                    <a:bodyPr/>
                    <a:lstStyle/>
                    <a:p>
                      <a:pPr algn="ctr" fontAlgn="t"/>
                      <a:r>
                        <a:rPr lang="en-US" sz="900" b="0" i="0" u="none" strike="noStrike" dirty="0">
                          <a:solidFill>
                            <a:srgbClr val="007CBA"/>
                          </a:solidFill>
                          <a:effectLst/>
                          <a:latin typeface="+mn-lt"/>
                        </a:rPr>
                        <a:t>-29</a:t>
                      </a:r>
                    </a:p>
                  </a:txBody>
                  <a:tcPr marL="7620" marR="7620" marT="7620" marB="0" anchor="ctr">
                    <a:lnL w="12700" cap="flat" cmpd="sng" algn="ctr">
                      <a:solidFill>
                        <a:srgbClr val="0194D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solidFill>
                        <a:srgbClr val="0194D3"/>
                      </a:solidFill>
                      <a:prstDash val="solid"/>
                      <a:round/>
                      <a:headEnd type="none" w="med" len="med"/>
                      <a:tailEnd type="none" w="med" len="med"/>
                    </a:lnB>
                    <a:noFill/>
                  </a:tcPr>
                </a:tc>
                <a:extLst>
                  <a:ext uri="{0D108BD9-81ED-4DB2-BD59-A6C34878D82A}">
                    <a16:rowId xmlns:a16="http://schemas.microsoft.com/office/drawing/2014/main" val="382250175"/>
                  </a:ext>
                </a:extLst>
              </a:tr>
              <a:tr h="306000">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n-US" sz="900" spc="200" baseline="0" dirty="0">
                        <a:solidFill>
                          <a:schemeClr val="tx2"/>
                        </a:solidFill>
                      </a:endParaRP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endParaRPr lang="en-US" sz="900" b="0" i="0" u="none" strike="noStrike" dirty="0">
                        <a:solidFill>
                          <a:schemeClr val="tx2"/>
                        </a:solidFill>
                        <a:effectLst/>
                        <a:latin typeface="Verdana (Body)"/>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194D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76443257"/>
                  </a:ext>
                </a:extLst>
              </a:tr>
            </a:tbl>
          </a:graphicData>
        </a:graphic>
      </p:graphicFrame>
      <p:sp>
        <p:nvSpPr>
          <p:cNvPr id="9"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49102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B3C003-5C27-C944-BED4-498850941D9F}"/>
              </a:ext>
            </a:extLst>
          </p:cNvPr>
          <p:cNvSpPr>
            <a:spLocks noGrp="1"/>
          </p:cNvSpPr>
          <p:nvPr>
            <p:ph type="body" sz="quarter" idx="10"/>
          </p:nvPr>
        </p:nvSpPr>
        <p:spPr/>
        <p:txBody>
          <a:bodyPr/>
          <a:lstStyle/>
          <a:p>
            <a:r>
              <a:rPr lang="en-US" dirty="0"/>
              <a:t>THANK YOU</a:t>
            </a:r>
          </a:p>
        </p:txBody>
      </p:sp>
      <p:sp>
        <p:nvSpPr>
          <p:cNvPr id="5"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71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8B8D7C60-07E0-4643-87C5-F841FC5D4304}"/>
              </a:ext>
            </a:extLst>
          </p:cNvPr>
          <p:cNvSpPr>
            <a:spLocks noGrp="1"/>
          </p:cNvSpPr>
          <p:nvPr>
            <p:ph type="body" sz="quarter" idx="43"/>
          </p:nvPr>
        </p:nvSpPr>
        <p:spPr>
          <a:xfrm>
            <a:off x="6971279" y="2156677"/>
            <a:ext cx="713870" cy="712800"/>
          </a:xfrm>
        </p:spPr>
        <p:txBody>
          <a:bodyPr/>
          <a:lstStyle/>
          <a:p>
            <a:endParaRPr lang="en-US" dirty="0"/>
          </a:p>
        </p:txBody>
      </p:sp>
      <p:sp>
        <p:nvSpPr>
          <p:cNvPr id="32" name="Text Placeholder 31">
            <a:extLst>
              <a:ext uri="{FF2B5EF4-FFF2-40B4-BE49-F238E27FC236}">
                <a16:creationId xmlns:a16="http://schemas.microsoft.com/office/drawing/2014/main" id="{1051E5AE-AA31-6E48-AD28-A946B3ED37D6}"/>
              </a:ext>
            </a:extLst>
          </p:cNvPr>
          <p:cNvSpPr>
            <a:spLocks noGrp="1"/>
          </p:cNvSpPr>
          <p:nvPr>
            <p:ph type="body" sz="quarter" idx="44"/>
          </p:nvPr>
        </p:nvSpPr>
        <p:spPr>
          <a:xfrm>
            <a:off x="6971279" y="3541253"/>
            <a:ext cx="713870" cy="712800"/>
          </a:xfrm>
        </p:spPr>
        <p:txBody>
          <a:bodyPr/>
          <a:lstStyle/>
          <a:p>
            <a:endParaRPr lang="en-US" dirty="0"/>
          </a:p>
        </p:txBody>
      </p:sp>
      <p:sp>
        <p:nvSpPr>
          <p:cNvPr id="28" name="Text Placeholder 27">
            <a:extLst>
              <a:ext uri="{FF2B5EF4-FFF2-40B4-BE49-F238E27FC236}">
                <a16:creationId xmlns:a16="http://schemas.microsoft.com/office/drawing/2014/main" id="{DA39182C-7E8B-B54B-8F84-9E7498140190}"/>
              </a:ext>
            </a:extLst>
          </p:cNvPr>
          <p:cNvSpPr>
            <a:spLocks noGrp="1"/>
          </p:cNvSpPr>
          <p:nvPr>
            <p:ph type="body" sz="quarter" idx="40"/>
          </p:nvPr>
        </p:nvSpPr>
        <p:spPr/>
        <p:txBody>
          <a:bodyPr/>
          <a:lstStyle/>
          <a:p>
            <a:endParaRPr lang="en-US"/>
          </a:p>
        </p:txBody>
      </p:sp>
      <p:sp>
        <p:nvSpPr>
          <p:cNvPr id="29" name="Text Placeholder 28">
            <a:extLst>
              <a:ext uri="{FF2B5EF4-FFF2-40B4-BE49-F238E27FC236}">
                <a16:creationId xmlns:a16="http://schemas.microsoft.com/office/drawing/2014/main" id="{AF3FF0CD-BBE7-C749-A886-72625DE2E537}"/>
              </a:ext>
            </a:extLst>
          </p:cNvPr>
          <p:cNvSpPr>
            <a:spLocks noGrp="1"/>
          </p:cNvSpPr>
          <p:nvPr>
            <p:ph type="body" sz="quarter" idx="41"/>
          </p:nvPr>
        </p:nvSpPr>
        <p:spPr/>
        <p:txBody>
          <a:bodyPr/>
          <a:lstStyle/>
          <a:p>
            <a:endParaRPr lang="en-US"/>
          </a:p>
        </p:txBody>
      </p:sp>
      <p:sp>
        <p:nvSpPr>
          <p:cNvPr id="16" name="Text Placeholder 15">
            <a:extLst>
              <a:ext uri="{FF2B5EF4-FFF2-40B4-BE49-F238E27FC236}">
                <a16:creationId xmlns:a16="http://schemas.microsoft.com/office/drawing/2014/main" id="{EA5B245E-172F-8441-A51B-0AA67FAA0286}"/>
              </a:ext>
            </a:extLst>
          </p:cNvPr>
          <p:cNvSpPr>
            <a:spLocks noGrp="1"/>
          </p:cNvSpPr>
          <p:nvPr>
            <p:ph type="body" sz="quarter" idx="13"/>
          </p:nvPr>
        </p:nvSpPr>
        <p:spPr/>
        <p:txBody>
          <a:bodyPr/>
          <a:lstStyle/>
          <a:p>
            <a:r>
              <a:rPr lang="en-US" dirty="0"/>
              <a:t>O</a:t>
            </a:r>
          </a:p>
        </p:txBody>
      </p:sp>
      <p:sp>
        <p:nvSpPr>
          <p:cNvPr id="17" name="Text Placeholder 16">
            <a:extLst>
              <a:ext uri="{FF2B5EF4-FFF2-40B4-BE49-F238E27FC236}">
                <a16:creationId xmlns:a16="http://schemas.microsoft.com/office/drawing/2014/main" id="{B6900AD0-B87B-374B-9A3E-9098A5511CAA}"/>
              </a:ext>
            </a:extLst>
          </p:cNvPr>
          <p:cNvSpPr>
            <a:spLocks noGrp="1"/>
          </p:cNvSpPr>
          <p:nvPr>
            <p:ph type="body" sz="quarter" idx="14"/>
          </p:nvPr>
        </p:nvSpPr>
        <p:spPr/>
        <p:txBody>
          <a:bodyPr/>
          <a:lstStyle/>
          <a:p>
            <a:r>
              <a:rPr lang="en-US" dirty="0"/>
              <a:t>O</a:t>
            </a:r>
          </a:p>
        </p:txBody>
      </p:sp>
      <p:sp>
        <p:nvSpPr>
          <p:cNvPr id="18" name="Text Placeholder 17">
            <a:extLst>
              <a:ext uri="{FF2B5EF4-FFF2-40B4-BE49-F238E27FC236}">
                <a16:creationId xmlns:a16="http://schemas.microsoft.com/office/drawing/2014/main" id="{4DFED4CC-E900-9E42-838A-726A6ABA6023}"/>
              </a:ext>
            </a:extLst>
          </p:cNvPr>
          <p:cNvSpPr>
            <a:spLocks noGrp="1"/>
          </p:cNvSpPr>
          <p:nvPr>
            <p:ph type="body" sz="quarter" idx="15"/>
          </p:nvPr>
        </p:nvSpPr>
        <p:spPr/>
        <p:txBody>
          <a:bodyPr/>
          <a:lstStyle/>
          <a:p>
            <a:r>
              <a:rPr lang="en-US" dirty="0"/>
              <a:t>C</a:t>
            </a:r>
          </a:p>
        </p:txBody>
      </p:sp>
      <p:sp>
        <p:nvSpPr>
          <p:cNvPr id="19" name="Text Placeholder 18">
            <a:extLst>
              <a:ext uri="{FF2B5EF4-FFF2-40B4-BE49-F238E27FC236}">
                <a16:creationId xmlns:a16="http://schemas.microsoft.com/office/drawing/2014/main" id="{223BD752-D6CC-3640-A91A-C49990B9EC02}"/>
              </a:ext>
            </a:extLst>
          </p:cNvPr>
          <p:cNvSpPr>
            <a:spLocks noGrp="1"/>
          </p:cNvSpPr>
          <p:nvPr>
            <p:ph type="body" sz="quarter" idx="16"/>
          </p:nvPr>
        </p:nvSpPr>
        <p:spPr/>
        <p:txBody>
          <a:bodyPr/>
          <a:lstStyle/>
          <a:p>
            <a:r>
              <a:rPr lang="en-US" dirty="0"/>
              <a:t>C</a:t>
            </a:r>
          </a:p>
        </p:txBody>
      </p:sp>
      <p:sp>
        <p:nvSpPr>
          <p:cNvPr id="20" name="Text Placeholder 19">
            <a:extLst>
              <a:ext uri="{FF2B5EF4-FFF2-40B4-BE49-F238E27FC236}">
                <a16:creationId xmlns:a16="http://schemas.microsoft.com/office/drawing/2014/main" id="{0E840CEF-E3B3-AA40-9C5F-533C4B3A6799}"/>
              </a:ext>
            </a:extLst>
          </p:cNvPr>
          <p:cNvSpPr>
            <a:spLocks noGrp="1"/>
          </p:cNvSpPr>
          <p:nvPr>
            <p:ph type="body" sz="quarter" idx="17"/>
          </p:nvPr>
        </p:nvSpPr>
        <p:spPr/>
        <p:txBody>
          <a:bodyPr/>
          <a:lstStyle/>
          <a:p>
            <a:r>
              <a:rPr lang="en-US" dirty="0"/>
              <a:t>C</a:t>
            </a:r>
          </a:p>
        </p:txBody>
      </p:sp>
      <p:sp>
        <p:nvSpPr>
          <p:cNvPr id="21" name="Text Placeholder 20">
            <a:extLst>
              <a:ext uri="{FF2B5EF4-FFF2-40B4-BE49-F238E27FC236}">
                <a16:creationId xmlns:a16="http://schemas.microsoft.com/office/drawing/2014/main" id="{4EC56AF7-1A59-B642-B5E0-958F72834561}"/>
              </a:ext>
            </a:extLst>
          </p:cNvPr>
          <p:cNvSpPr>
            <a:spLocks noGrp="1"/>
          </p:cNvSpPr>
          <p:nvPr>
            <p:ph type="body" sz="quarter" idx="28"/>
          </p:nvPr>
        </p:nvSpPr>
        <p:spPr/>
        <p:txBody>
          <a:bodyPr/>
          <a:lstStyle/>
          <a:p>
            <a:pPr lvl="0"/>
            <a:r>
              <a:rPr lang="en-US" dirty="0"/>
              <a:t>CHARTER SCHOOLS</a:t>
            </a:r>
          </a:p>
          <a:p>
            <a:pPr lvl="0"/>
            <a:r>
              <a:rPr lang="en-US" dirty="0"/>
              <a:t>Public schools operated independently from the traditional school district, with autonomy in adapting school designs and held accountable for education results.</a:t>
            </a:r>
          </a:p>
        </p:txBody>
      </p:sp>
      <p:sp>
        <p:nvSpPr>
          <p:cNvPr id="22" name="Text Placeholder 21">
            <a:extLst>
              <a:ext uri="{FF2B5EF4-FFF2-40B4-BE49-F238E27FC236}">
                <a16:creationId xmlns:a16="http://schemas.microsoft.com/office/drawing/2014/main" id="{D5CB952F-E8E2-A94F-A158-11112C85C7A5}"/>
              </a:ext>
            </a:extLst>
          </p:cNvPr>
          <p:cNvSpPr>
            <a:spLocks noGrp="1"/>
          </p:cNvSpPr>
          <p:nvPr>
            <p:ph type="body" sz="quarter" idx="29"/>
          </p:nvPr>
        </p:nvSpPr>
        <p:spPr/>
        <p:txBody>
          <a:bodyPr/>
          <a:lstStyle/>
          <a:p>
            <a:pPr lvl="0"/>
            <a:r>
              <a:rPr lang="en-US" dirty="0"/>
              <a:t>Charter Management Organizations (CMOs) </a:t>
            </a:r>
          </a:p>
          <a:p>
            <a:pPr lvl="0"/>
            <a:r>
              <a:rPr lang="en-US" dirty="0"/>
              <a:t>Organizations holding the charter and overseeing the operation of at least three charter schools.</a:t>
            </a:r>
          </a:p>
        </p:txBody>
      </p:sp>
      <p:sp>
        <p:nvSpPr>
          <p:cNvPr id="23" name="Text Placeholder 22">
            <a:extLst>
              <a:ext uri="{FF2B5EF4-FFF2-40B4-BE49-F238E27FC236}">
                <a16:creationId xmlns:a16="http://schemas.microsoft.com/office/drawing/2014/main" id="{0E6AA6BA-8087-DB42-A14C-974410498F24}"/>
              </a:ext>
            </a:extLst>
          </p:cNvPr>
          <p:cNvSpPr>
            <a:spLocks noGrp="1"/>
          </p:cNvSpPr>
          <p:nvPr>
            <p:ph type="body" sz="quarter" idx="30"/>
          </p:nvPr>
        </p:nvSpPr>
        <p:spPr/>
        <p:txBody>
          <a:bodyPr/>
          <a:lstStyle/>
          <a:p>
            <a:pPr lvl="0"/>
            <a:r>
              <a:rPr lang="en-US" dirty="0"/>
              <a:t>Independent Charter Schools </a:t>
            </a:r>
          </a:p>
          <a:p>
            <a:pPr lvl="0"/>
            <a:r>
              <a:rPr lang="en-US" dirty="0"/>
              <a:t>Organizations holding the charter and overseeing the operation of a single or two charter schools. </a:t>
            </a:r>
          </a:p>
          <a:p>
            <a:pPr lvl="0"/>
            <a:r>
              <a:rPr lang="en-US" dirty="0"/>
              <a:t>There are only two independent charter schools with student growth scores in Fort Worth during the span of this study; we redact the results for this type due to the small number of the schools.</a:t>
            </a:r>
          </a:p>
        </p:txBody>
      </p:sp>
      <p:sp>
        <p:nvSpPr>
          <p:cNvPr id="25" name="Text Placeholder 24">
            <a:extLst>
              <a:ext uri="{FF2B5EF4-FFF2-40B4-BE49-F238E27FC236}">
                <a16:creationId xmlns:a16="http://schemas.microsoft.com/office/drawing/2014/main" id="{AC841BCF-E420-214C-82D7-18A16B627E6A}"/>
              </a:ext>
            </a:extLst>
          </p:cNvPr>
          <p:cNvSpPr>
            <a:spLocks noGrp="1"/>
          </p:cNvSpPr>
          <p:nvPr>
            <p:ph type="body" sz="quarter" idx="32"/>
          </p:nvPr>
        </p:nvSpPr>
        <p:spPr>
          <a:xfrm>
            <a:off x="7802445" y="2154877"/>
            <a:ext cx="3470717" cy="714600"/>
          </a:xfrm>
        </p:spPr>
        <p:txBody>
          <a:bodyPr/>
          <a:lstStyle/>
          <a:p>
            <a:pPr lvl="0"/>
            <a:r>
              <a:rPr lang="en-US" dirty="0"/>
              <a:t>SELECTIVE MAGNET SCHOOLS   </a:t>
            </a:r>
          </a:p>
          <a:p>
            <a:pPr lvl="0"/>
            <a:r>
              <a:rPr lang="en-US" dirty="0"/>
              <a:t>District-run schools with focused themes and academically  selective admission. </a:t>
            </a:r>
          </a:p>
          <a:p>
            <a:pPr lvl="0"/>
            <a:r>
              <a:rPr lang="en-US" dirty="0"/>
              <a:t>There are no selective magnet schools in Fort Worth during the span of this study. </a:t>
            </a:r>
          </a:p>
        </p:txBody>
      </p:sp>
      <p:sp>
        <p:nvSpPr>
          <p:cNvPr id="26" name="Text Placeholder 25">
            <a:extLst>
              <a:ext uri="{FF2B5EF4-FFF2-40B4-BE49-F238E27FC236}">
                <a16:creationId xmlns:a16="http://schemas.microsoft.com/office/drawing/2014/main" id="{D425F4F7-8013-614B-9CB0-3E569D0EDA2B}"/>
              </a:ext>
            </a:extLst>
          </p:cNvPr>
          <p:cNvSpPr>
            <a:spLocks noGrp="1"/>
          </p:cNvSpPr>
          <p:nvPr>
            <p:ph type="body" sz="quarter" idx="33"/>
          </p:nvPr>
        </p:nvSpPr>
        <p:spPr>
          <a:xfrm>
            <a:off x="7809436" y="3576190"/>
            <a:ext cx="3470717" cy="714600"/>
          </a:xfrm>
        </p:spPr>
        <p:txBody>
          <a:bodyPr/>
          <a:lstStyle/>
          <a:p>
            <a:pPr lvl="0"/>
            <a:r>
              <a:rPr lang="en-US" dirty="0"/>
              <a:t>OTHER DISTRICT-RUN SCHOOLS  </a:t>
            </a:r>
          </a:p>
          <a:p>
            <a:pPr lvl="0"/>
            <a:r>
              <a:rPr lang="en-US" dirty="0"/>
              <a:t>Public schools not belonging to any of above two types.</a:t>
            </a:r>
          </a:p>
        </p:txBody>
      </p:sp>
      <p:sp>
        <p:nvSpPr>
          <p:cNvPr id="27" name="Text Placeholder 26">
            <a:extLst>
              <a:ext uri="{FF2B5EF4-FFF2-40B4-BE49-F238E27FC236}">
                <a16:creationId xmlns:a16="http://schemas.microsoft.com/office/drawing/2014/main" id="{07BEE075-6162-8D43-B614-B1BDB0EC3913}"/>
              </a:ext>
            </a:extLst>
          </p:cNvPr>
          <p:cNvSpPr>
            <a:spLocks noGrp="1"/>
          </p:cNvSpPr>
          <p:nvPr>
            <p:ph type="body" sz="quarter" idx="39"/>
          </p:nvPr>
        </p:nvSpPr>
        <p:spPr/>
        <p:txBody>
          <a:bodyPr/>
          <a:lstStyle/>
          <a:p>
            <a:endParaRPr lang="en-US"/>
          </a:p>
        </p:txBody>
      </p:sp>
      <p:sp>
        <p:nvSpPr>
          <p:cNvPr id="15" name="Text Placeholder 14">
            <a:extLst>
              <a:ext uri="{FF2B5EF4-FFF2-40B4-BE49-F238E27FC236}">
                <a16:creationId xmlns:a16="http://schemas.microsoft.com/office/drawing/2014/main" id="{2756FA63-22EE-1949-B1DB-1C5C7831C85A}"/>
              </a:ext>
            </a:extLst>
          </p:cNvPr>
          <p:cNvSpPr>
            <a:spLocks noGrp="1"/>
          </p:cNvSpPr>
          <p:nvPr>
            <p:ph type="body" sz="quarter" idx="12"/>
          </p:nvPr>
        </p:nvSpPr>
        <p:spPr/>
        <p:txBody>
          <a:bodyPr/>
          <a:lstStyle/>
          <a:p>
            <a:r>
              <a:rPr lang="en-US" dirty="0"/>
              <a:t>C</a:t>
            </a:r>
          </a:p>
        </p:txBody>
      </p:sp>
      <p:sp>
        <p:nvSpPr>
          <p:cNvPr id="13" name="Text Placeholder 12">
            <a:extLst>
              <a:ext uri="{FF2B5EF4-FFF2-40B4-BE49-F238E27FC236}">
                <a16:creationId xmlns:a16="http://schemas.microsoft.com/office/drawing/2014/main" id="{0C671D5E-6FD9-394E-A0EF-78497BC69284}"/>
              </a:ext>
            </a:extLst>
          </p:cNvPr>
          <p:cNvSpPr>
            <a:spLocks noGrp="1"/>
          </p:cNvSpPr>
          <p:nvPr>
            <p:ph type="body" sz="quarter" idx="10"/>
          </p:nvPr>
        </p:nvSpPr>
        <p:spPr/>
        <p:txBody>
          <a:bodyPr/>
          <a:lstStyle/>
          <a:p>
            <a:r>
              <a:rPr lang="en-US" sz="2800" dirty="0"/>
              <a:t>Sectors of Schools</a:t>
            </a:r>
          </a:p>
        </p:txBody>
      </p:sp>
      <p:sp>
        <p:nvSpPr>
          <p:cNvPr id="14" name="Text Placeholder 13">
            <a:extLst>
              <a:ext uri="{FF2B5EF4-FFF2-40B4-BE49-F238E27FC236}">
                <a16:creationId xmlns:a16="http://schemas.microsoft.com/office/drawing/2014/main" id="{6DCD0844-6F72-EE44-A4BA-1956994654EC}"/>
              </a:ext>
            </a:extLst>
          </p:cNvPr>
          <p:cNvSpPr>
            <a:spLocks noGrp="1"/>
          </p:cNvSpPr>
          <p:nvPr>
            <p:ph type="body" sz="quarter" idx="11"/>
          </p:nvPr>
        </p:nvSpPr>
        <p:spPr/>
        <p:txBody>
          <a:bodyPr/>
          <a:lstStyle/>
          <a:p>
            <a:r>
              <a:rPr lang="en-US" dirty="0"/>
              <a:t>COMMUNITIES MAY HAVE UP </a:t>
            </a:r>
            <a:r>
              <a:rPr lang="en-US"/>
              <a:t>TO THREE </a:t>
            </a:r>
            <a:r>
              <a:rPr lang="en-US" dirty="0"/>
              <a:t>SECTORS OF SCHOOLS</a:t>
            </a:r>
          </a:p>
        </p:txBody>
      </p:sp>
      <p:sp>
        <p:nvSpPr>
          <p:cNvPr id="6"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99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4BDAB2-AA17-3F46-ADAC-30F788F7ADA3}"/>
              </a:ext>
            </a:extLst>
          </p:cNvPr>
          <p:cNvSpPr>
            <a:spLocks noGrp="1"/>
          </p:cNvSpPr>
          <p:nvPr>
            <p:ph type="body" sz="quarter" idx="11"/>
          </p:nvPr>
        </p:nvSpPr>
        <p:spPr/>
        <p:txBody>
          <a:bodyPr/>
          <a:lstStyle/>
          <a:p>
            <a:r>
              <a:rPr lang="en-US" sz="2800" dirty="0"/>
              <a:t>Research Question and Analyses</a:t>
            </a:r>
          </a:p>
        </p:txBody>
      </p:sp>
      <p:sp>
        <p:nvSpPr>
          <p:cNvPr id="3" name="Text Placeholder 2">
            <a:extLst>
              <a:ext uri="{FF2B5EF4-FFF2-40B4-BE49-F238E27FC236}">
                <a16:creationId xmlns:a16="http://schemas.microsoft.com/office/drawing/2014/main" id="{BA50ACBF-2830-8D4F-92E4-0FA5076163C2}"/>
              </a:ext>
            </a:extLst>
          </p:cNvPr>
          <p:cNvSpPr>
            <a:spLocks noGrp="1"/>
          </p:cNvSpPr>
          <p:nvPr>
            <p:ph type="body" sz="quarter" idx="16"/>
          </p:nvPr>
        </p:nvSpPr>
        <p:spPr/>
        <p:txBody>
          <a:bodyPr/>
          <a:lstStyle/>
          <a:p>
            <a:r>
              <a:rPr lang="en-US" dirty="0"/>
              <a:t>IN THIS REPORT WE EXAMINE ACADEMIC PERFORMANCE IN Fort Worth USING DATA FROM THE SCHOOL YEARS 2014-15 THROUGH 2017-18. THERE ARE THREE LEVELS OF ANALYSIS.</a:t>
            </a:r>
          </a:p>
        </p:txBody>
      </p:sp>
      <p:sp>
        <p:nvSpPr>
          <p:cNvPr id="4" name="Text Placeholder 3">
            <a:extLst>
              <a:ext uri="{FF2B5EF4-FFF2-40B4-BE49-F238E27FC236}">
                <a16:creationId xmlns:a16="http://schemas.microsoft.com/office/drawing/2014/main" id="{69A46CF0-22C8-144B-9A0A-68C06838FCC1}"/>
              </a:ext>
            </a:extLst>
          </p:cNvPr>
          <p:cNvSpPr>
            <a:spLocks noGrp="1"/>
          </p:cNvSpPr>
          <p:nvPr>
            <p:ph type="body" sz="quarter" idx="31"/>
          </p:nvPr>
        </p:nvSpPr>
        <p:spPr>
          <a:xfrm>
            <a:off x="1812675" y="4283549"/>
            <a:ext cx="1718155" cy="1355251"/>
          </a:xfrm>
        </p:spPr>
        <p:txBody>
          <a:bodyPr/>
          <a:lstStyle/>
          <a:p>
            <a:r>
              <a:rPr lang="en-US" b="1" dirty="0"/>
              <a:t>Overall performance </a:t>
            </a:r>
            <a:r>
              <a:rPr lang="en-US" dirty="0"/>
              <a:t>in Fort Worth schools over three years.</a:t>
            </a:r>
          </a:p>
        </p:txBody>
      </p:sp>
      <p:sp>
        <p:nvSpPr>
          <p:cNvPr id="5" name="Text Placeholder 4">
            <a:extLst>
              <a:ext uri="{FF2B5EF4-FFF2-40B4-BE49-F238E27FC236}">
                <a16:creationId xmlns:a16="http://schemas.microsoft.com/office/drawing/2014/main" id="{8E617887-C5D1-424A-AF2E-032FF6ECF572}"/>
              </a:ext>
            </a:extLst>
          </p:cNvPr>
          <p:cNvSpPr>
            <a:spLocks noGrp="1"/>
          </p:cNvSpPr>
          <p:nvPr>
            <p:ph type="body" sz="quarter" idx="32"/>
          </p:nvPr>
        </p:nvSpPr>
        <p:spPr/>
        <p:txBody>
          <a:bodyPr/>
          <a:lstStyle/>
          <a:p>
            <a:pPr lvl="0"/>
            <a:r>
              <a:rPr lang="en-US" dirty="0"/>
              <a:t>The performance of Fort Worth students is benchmarked against the state average performance, accounting for student characteristics.</a:t>
            </a:r>
          </a:p>
          <a:p>
            <a:pPr lvl="0"/>
            <a:r>
              <a:rPr lang="en-US" dirty="0"/>
              <a:t>The performance of charter school </a:t>
            </a:r>
            <a:r>
              <a:rPr lang="en-US"/>
              <a:t>students within </a:t>
            </a:r>
            <a:r>
              <a:rPr lang="en-US" dirty="0"/>
              <a:t>Fort Worth are then compared to that of similar traditional public school (district school) students within Fort Worth.</a:t>
            </a:r>
          </a:p>
        </p:txBody>
      </p:sp>
      <p:sp>
        <p:nvSpPr>
          <p:cNvPr id="6" name="Text Placeholder 5">
            <a:extLst>
              <a:ext uri="{FF2B5EF4-FFF2-40B4-BE49-F238E27FC236}">
                <a16:creationId xmlns:a16="http://schemas.microsoft.com/office/drawing/2014/main" id="{40E69E38-AF65-3441-A274-7FB9BC457EF6}"/>
              </a:ext>
            </a:extLst>
          </p:cNvPr>
          <p:cNvSpPr>
            <a:spLocks noGrp="1"/>
          </p:cNvSpPr>
          <p:nvPr>
            <p:ph type="body" sz="quarter" idx="33"/>
          </p:nvPr>
        </p:nvSpPr>
        <p:spPr>
          <a:xfrm>
            <a:off x="3730500" y="4283549"/>
            <a:ext cx="1718155" cy="1355251"/>
          </a:xfrm>
        </p:spPr>
        <p:txBody>
          <a:bodyPr/>
          <a:lstStyle/>
          <a:p>
            <a:r>
              <a:rPr lang="en-US" b="1" dirty="0"/>
              <a:t>Performance for Fort Worth charter schools and the other Public schools in Fort Worth </a:t>
            </a:r>
            <a:r>
              <a:rPr lang="en-US" dirty="0"/>
              <a:t>over three years.</a:t>
            </a:r>
          </a:p>
        </p:txBody>
      </p:sp>
      <p:sp>
        <p:nvSpPr>
          <p:cNvPr id="7" name="Text Placeholder 6">
            <a:extLst>
              <a:ext uri="{FF2B5EF4-FFF2-40B4-BE49-F238E27FC236}">
                <a16:creationId xmlns:a16="http://schemas.microsoft.com/office/drawing/2014/main" id="{8C6F8D10-24C1-BF43-B933-F3F26EEB2D91}"/>
              </a:ext>
            </a:extLst>
          </p:cNvPr>
          <p:cNvSpPr>
            <a:spLocks noGrp="1"/>
          </p:cNvSpPr>
          <p:nvPr>
            <p:ph type="body" sz="quarter" idx="34"/>
          </p:nvPr>
        </p:nvSpPr>
        <p:spPr>
          <a:xfrm>
            <a:off x="5652904" y="4283549"/>
            <a:ext cx="1718155" cy="1355251"/>
          </a:xfrm>
        </p:spPr>
        <p:txBody>
          <a:bodyPr/>
          <a:lstStyle/>
          <a:p>
            <a:r>
              <a:rPr lang="en-US" dirty="0"/>
              <a:t>Performance in the 2017-2018 school year </a:t>
            </a:r>
            <a:r>
              <a:rPr lang="en-US" b="1" dirty="0"/>
              <a:t>by school type, race, poverty status, English language learner (ELL) status, special education status and gender.</a:t>
            </a:r>
          </a:p>
        </p:txBody>
      </p:sp>
      <p:sp>
        <p:nvSpPr>
          <p:cNvPr id="8" name="Text Placeholder 7">
            <a:extLst>
              <a:ext uri="{FF2B5EF4-FFF2-40B4-BE49-F238E27FC236}">
                <a16:creationId xmlns:a16="http://schemas.microsoft.com/office/drawing/2014/main" id="{1830748E-15B6-3448-B8E0-7C268E008F4C}"/>
              </a:ext>
            </a:extLst>
          </p:cNvPr>
          <p:cNvSpPr>
            <a:spLocks noGrp="1"/>
          </p:cNvSpPr>
          <p:nvPr>
            <p:ph type="body" sz="quarter" idx="35"/>
          </p:nvPr>
        </p:nvSpPr>
        <p:spPr>
          <a:xfrm>
            <a:off x="8455054" y="1979894"/>
            <a:ext cx="2082800" cy="589156"/>
          </a:xfrm>
        </p:spPr>
        <p:txBody>
          <a:bodyPr/>
          <a:lstStyle/>
          <a:p>
            <a:pPr lvl="0"/>
            <a:r>
              <a:rPr lang="en-US" dirty="0"/>
              <a:t>WE MAKE TWO SETS OF COMPARISONS.</a:t>
            </a:r>
          </a:p>
        </p:txBody>
      </p:sp>
      <p:sp>
        <p:nvSpPr>
          <p:cNvPr id="9" name="Text Placeholder 8">
            <a:extLst>
              <a:ext uri="{FF2B5EF4-FFF2-40B4-BE49-F238E27FC236}">
                <a16:creationId xmlns:a16="http://schemas.microsoft.com/office/drawing/2014/main" id="{495C50B3-64D5-9043-9BF0-B80D828C0793}"/>
              </a:ext>
            </a:extLst>
          </p:cNvPr>
          <p:cNvSpPr>
            <a:spLocks noGrp="1"/>
          </p:cNvSpPr>
          <p:nvPr>
            <p:ph type="body" sz="quarter" idx="13"/>
          </p:nvPr>
        </p:nvSpPr>
        <p:spPr/>
        <p:txBody>
          <a:bodyPr/>
          <a:lstStyle/>
          <a:p>
            <a:endParaRPr lang="en-US"/>
          </a:p>
        </p:txBody>
      </p:sp>
      <p:sp>
        <p:nvSpPr>
          <p:cNvPr id="10" name="Text Placeholder 9">
            <a:extLst>
              <a:ext uri="{FF2B5EF4-FFF2-40B4-BE49-F238E27FC236}">
                <a16:creationId xmlns:a16="http://schemas.microsoft.com/office/drawing/2014/main" id="{3882804A-E863-EB47-BC48-0FFD3B9C62E6}"/>
              </a:ext>
            </a:extLst>
          </p:cNvPr>
          <p:cNvSpPr>
            <a:spLocks noGrp="1"/>
          </p:cNvSpPr>
          <p:nvPr>
            <p:ph type="body" sz="quarter" idx="36"/>
          </p:nvPr>
        </p:nvSpPr>
        <p:spPr/>
        <p:txBody>
          <a:bodyPr/>
          <a:lstStyle/>
          <a:p>
            <a:endParaRPr lang="en-US"/>
          </a:p>
        </p:txBody>
      </p:sp>
      <p:sp>
        <p:nvSpPr>
          <p:cNvPr id="11" name="Text Placeholder 10">
            <a:extLst>
              <a:ext uri="{FF2B5EF4-FFF2-40B4-BE49-F238E27FC236}">
                <a16:creationId xmlns:a16="http://schemas.microsoft.com/office/drawing/2014/main" id="{4E18D0C6-F3E8-FD46-AAC0-B72E577C494E}"/>
              </a:ext>
            </a:extLst>
          </p:cNvPr>
          <p:cNvSpPr>
            <a:spLocks noGrp="1"/>
          </p:cNvSpPr>
          <p:nvPr>
            <p:ph type="body" sz="quarter" idx="37"/>
          </p:nvPr>
        </p:nvSpPr>
        <p:spPr>
          <a:xfrm>
            <a:off x="2122864" y="3076957"/>
            <a:ext cx="1054261" cy="1054192"/>
          </a:xfrm>
        </p:spPr>
        <p:txBody>
          <a:bodyPr/>
          <a:lstStyle/>
          <a:p>
            <a:r>
              <a:rPr lang="en-US" dirty="0"/>
              <a:t>01</a:t>
            </a:r>
          </a:p>
        </p:txBody>
      </p:sp>
      <p:sp>
        <p:nvSpPr>
          <p:cNvPr id="12" name="Text Placeholder 11">
            <a:extLst>
              <a:ext uri="{FF2B5EF4-FFF2-40B4-BE49-F238E27FC236}">
                <a16:creationId xmlns:a16="http://schemas.microsoft.com/office/drawing/2014/main" id="{DACA4062-A57C-F047-B09F-750677087927}"/>
              </a:ext>
            </a:extLst>
          </p:cNvPr>
          <p:cNvSpPr>
            <a:spLocks noGrp="1"/>
          </p:cNvSpPr>
          <p:nvPr>
            <p:ph type="body" sz="quarter" idx="38"/>
          </p:nvPr>
        </p:nvSpPr>
        <p:spPr>
          <a:xfrm>
            <a:off x="4056570" y="3076956"/>
            <a:ext cx="1054260" cy="1054191"/>
          </a:xfrm>
        </p:spPr>
        <p:txBody>
          <a:bodyPr/>
          <a:lstStyle/>
          <a:p>
            <a:r>
              <a:rPr lang="en-US" dirty="0"/>
              <a:t>02</a:t>
            </a:r>
          </a:p>
        </p:txBody>
      </p:sp>
      <p:sp>
        <p:nvSpPr>
          <p:cNvPr id="13" name="Text Placeholder 12">
            <a:extLst>
              <a:ext uri="{FF2B5EF4-FFF2-40B4-BE49-F238E27FC236}">
                <a16:creationId xmlns:a16="http://schemas.microsoft.com/office/drawing/2014/main" id="{D93EADF5-0C87-B34B-8560-BB4989590C0F}"/>
              </a:ext>
            </a:extLst>
          </p:cNvPr>
          <p:cNvSpPr>
            <a:spLocks noGrp="1"/>
          </p:cNvSpPr>
          <p:nvPr>
            <p:ph type="body" sz="quarter" idx="39"/>
          </p:nvPr>
        </p:nvSpPr>
        <p:spPr>
          <a:xfrm>
            <a:off x="5974395" y="3076957"/>
            <a:ext cx="1054259" cy="1054190"/>
          </a:xfrm>
        </p:spPr>
        <p:txBody>
          <a:bodyPr/>
          <a:lstStyle/>
          <a:p>
            <a:pPr lvl="0"/>
            <a:r>
              <a:rPr lang="en-US" dirty="0"/>
              <a:t>03</a:t>
            </a:r>
          </a:p>
        </p:txBody>
      </p:sp>
      <p:sp>
        <p:nvSpPr>
          <p:cNvPr id="18"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31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AB6DEC-C5E2-DE49-9FE6-05A48FDF850D}"/>
              </a:ext>
            </a:extLst>
          </p:cNvPr>
          <p:cNvSpPr>
            <a:spLocks noGrp="1"/>
          </p:cNvSpPr>
          <p:nvPr>
            <p:ph type="body" sz="quarter" idx="32"/>
          </p:nvPr>
        </p:nvSpPr>
        <p:spPr/>
        <p:txBody>
          <a:bodyPr/>
          <a:lstStyle/>
          <a:p>
            <a:pPr lvl="0"/>
            <a:r>
              <a:rPr lang="en-US" dirty="0"/>
              <a:t>Achievement scores capture what a student knows at a point in time. They are influenced by students’ prior conditions in addition to schools’ contributions. </a:t>
            </a:r>
          </a:p>
          <a:p>
            <a:pPr lvl="0"/>
            <a:r>
              <a:rPr lang="en-US" dirty="0"/>
              <a:t>Growth scores indicate how much progress a student makes from one year to the next. Growth scores allow us to zero in on the contributions of schools separately from other factors that affect point-in-time scores.</a:t>
            </a:r>
          </a:p>
        </p:txBody>
      </p:sp>
      <p:sp>
        <p:nvSpPr>
          <p:cNvPr id="3" name="Text Placeholder 2">
            <a:extLst>
              <a:ext uri="{FF2B5EF4-FFF2-40B4-BE49-F238E27FC236}">
                <a16:creationId xmlns:a16="http://schemas.microsoft.com/office/drawing/2014/main" id="{BA80150A-838A-A547-9793-4954824AAEC5}"/>
              </a:ext>
            </a:extLst>
          </p:cNvPr>
          <p:cNvSpPr>
            <a:spLocks noGrp="1"/>
          </p:cNvSpPr>
          <p:nvPr>
            <p:ph type="body" sz="quarter" idx="35"/>
          </p:nvPr>
        </p:nvSpPr>
        <p:spPr/>
        <p:txBody>
          <a:bodyPr/>
          <a:lstStyle/>
          <a:p>
            <a:pPr lvl="0"/>
            <a:r>
              <a:rPr lang="en-US" dirty="0"/>
              <a:t>ACHIEVEMENT VS. GROWTH</a:t>
            </a:r>
          </a:p>
        </p:txBody>
      </p:sp>
      <p:sp>
        <p:nvSpPr>
          <p:cNvPr id="4" name="Text Placeholder 3">
            <a:extLst>
              <a:ext uri="{FF2B5EF4-FFF2-40B4-BE49-F238E27FC236}">
                <a16:creationId xmlns:a16="http://schemas.microsoft.com/office/drawing/2014/main" id="{A6F720C4-EA44-0243-B34C-5943886A5686}"/>
              </a:ext>
            </a:extLst>
          </p:cNvPr>
          <p:cNvSpPr>
            <a:spLocks noGrp="1"/>
          </p:cNvSpPr>
          <p:nvPr>
            <p:ph type="body" sz="quarter" idx="36"/>
          </p:nvPr>
        </p:nvSpPr>
        <p:spPr/>
        <p:txBody>
          <a:bodyPr/>
          <a:lstStyle/>
          <a:p>
            <a:endParaRPr lang="en-US"/>
          </a:p>
        </p:txBody>
      </p:sp>
      <p:sp>
        <p:nvSpPr>
          <p:cNvPr id="5" name="Text Placeholder 4">
            <a:extLst>
              <a:ext uri="{FF2B5EF4-FFF2-40B4-BE49-F238E27FC236}">
                <a16:creationId xmlns:a16="http://schemas.microsoft.com/office/drawing/2014/main" id="{837200B6-368A-FB49-B6E7-81C889D03A05}"/>
              </a:ext>
            </a:extLst>
          </p:cNvPr>
          <p:cNvSpPr>
            <a:spLocks noGrp="1"/>
          </p:cNvSpPr>
          <p:nvPr>
            <p:ph type="body" sz="quarter" idx="37"/>
          </p:nvPr>
        </p:nvSpPr>
        <p:spPr/>
        <p:txBody>
          <a:bodyPr/>
          <a:lstStyle/>
          <a:p>
            <a:pPr lvl="0"/>
            <a:r>
              <a:rPr lang="en-US" dirty="0"/>
              <a:t>We analyze student growth in standard deviation units so that the results can be assessed for statistical differences. The full set of findings appear in the Appendix.</a:t>
            </a:r>
          </a:p>
          <a:p>
            <a:pPr lvl="0"/>
            <a:r>
              <a:rPr lang="en-US" dirty="0"/>
              <a:t>In the following graphs of findings, we transform growth from standard deviation units into days of learning based on a typical 180-day school year.</a:t>
            </a:r>
          </a:p>
        </p:txBody>
      </p:sp>
      <p:sp>
        <p:nvSpPr>
          <p:cNvPr id="6" name="Text Placeholder 5">
            <a:extLst>
              <a:ext uri="{FF2B5EF4-FFF2-40B4-BE49-F238E27FC236}">
                <a16:creationId xmlns:a16="http://schemas.microsoft.com/office/drawing/2014/main" id="{2495F37F-BFEB-E34D-BD3C-E8E5A4FD4EAB}"/>
              </a:ext>
            </a:extLst>
          </p:cNvPr>
          <p:cNvSpPr>
            <a:spLocks noGrp="1"/>
          </p:cNvSpPr>
          <p:nvPr>
            <p:ph type="body" sz="quarter" idx="38"/>
          </p:nvPr>
        </p:nvSpPr>
        <p:spPr/>
        <p:txBody>
          <a:bodyPr/>
          <a:lstStyle/>
          <a:p>
            <a:pPr lvl="0"/>
            <a:r>
              <a:rPr lang="en-US" dirty="0"/>
              <a:t>IN THIS STUDY WE MEASURE ACADEMIC PERFORMANCE AS HOW MUCH GROWTH STUDENTS MAKE FROM ONE YEAR TO THE NEXT</a:t>
            </a:r>
          </a:p>
        </p:txBody>
      </p:sp>
      <p:sp>
        <p:nvSpPr>
          <p:cNvPr id="7" name="Text Placeholder 6">
            <a:extLst>
              <a:ext uri="{FF2B5EF4-FFF2-40B4-BE49-F238E27FC236}">
                <a16:creationId xmlns:a16="http://schemas.microsoft.com/office/drawing/2014/main" id="{FF6AB9D7-186D-9B4E-A0D6-F90E7D1E08A2}"/>
              </a:ext>
            </a:extLst>
          </p:cNvPr>
          <p:cNvSpPr>
            <a:spLocks noGrp="1"/>
          </p:cNvSpPr>
          <p:nvPr>
            <p:ph type="body" sz="quarter" idx="39"/>
          </p:nvPr>
        </p:nvSpPr>
        <p:spPr/>
        <p:txBody>
          <a:bodyPr/>
          <a:lstStyle/>
          <a:p>
            <a:endParaRPr lang="en-US" dirty="0"/>
          </a:p>
        </p:txBody>
      </p:sp>
      <p:sp>
        <p:nvSpPr>
          <p:cNvPr id="8" name="Text Placeholder 7">
            <a:extLst>
              <a:ext uri="{FF2B5EF4-FFF2-40B4-BE49-F238E27FC236}">
                <a16:creationId xmlns:a16="http://schemas.microsoft.com/office/drawing/2014/main" id="{3A7A669B-B589-864F-A4D0-36958BC05D0B}"/>
              </a:ext>
            </a:extLst>
          </p:cNvPr>
          <p:cNvSpPr>
            <a:spLocks noGrp="1"/>
          </p:cNvSpPr>
          <p:nvPr>
            <p:ph type="body" sz="quarter" idx="11"/>
          </p:nvPr>
        </p:nvSpPr>
        <p:spPr/>
        <p:txBody>
          <a:bodyPr/>
          <a:lstStyle/>
          <a:p>
            <a:r>
              <a:rPr lang="en-US" sz="2800" dirty="0"/>
              <a:t>Measure of Academic Performance</a:t>
            </a:r>
          </a:p>
        </p:txBody>
      </p:sp>
      <p:sp>
        <p:nvSpPr>
          <p:cNvPr id="13"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17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EB9E82-C1D7-E141-A733-7031A15881D3}"/>
              </a:ext>
            </a:extLst>
          </p:cNvPr>
          <p:cNvSpPr>
            <a:spLocks noGrp="1"/>
          </p:cNvSpPr>
          <p:nvPr>
            <p:ph type="body" sz="quarter" idx="10"/>
          </p:nvPr>
        </p:nvSpPr>
        <p:spPr/>
        <p:txBody>
          <a:bodyPr/>
          <a:lstStyle/>
          <a:p>
            <a:r>
              <a:rPr lang="en-US" dirty="0"/>
              <a:t>RESEARCH FINDINGS</a:t>
            </a:r>
          </a:p>
        </p:txBody>
      </p:sp>
      <p:sp>
        <p:nvSpPr>
          <p:cNvPr id="3" name="Text Placeholder 2">
            <a:extLst>
              <a:ext uri="{FF2B5EF4-FFF2-40B4-BE49-F238E27FC236}">
                <a16:creationId xmlns:a16="http://schemas.microsoft.com/office/drawing/2014/main" id="{755F579D-5A50-5C41-8A7C-9E3D6E918B25}"/>
              </a:ext>
            </a:extLst>
          </p:cNvPr>
          <p:cNvSpPr>
            <a:spLocks noGrp="1"/>
          </p:cNvSpPr>
          <p:nvPr>
            <p:ph type="body" sz="quarter" idx="11"/>
          </p:nvPr>
        </p:nvSpPr>
        <p:spPr/>
        <p:txBody>
          <a:bodyPr/>
          <a:lstStyle/>
          <a:p>
            <a:r>
              <a:rPr lang="en-US" dirty="0"/>
              <a:t>02</a:t>
            </a:r>
          </a:p>
        </p:txBody>
      </p:sp>
      <p:sp>
        <p:nvSpPr>
          <p:cNvPr id="8"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039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00000000-0008-0000-0800-000003000000}"/>
              </a:ext>
            </a:extLst>
          </p:cNvPr>
          <p:cNvGraphicFramePr>
            <a:graphicFrameLocks/>
          </p:cNvGraphicFramePr>
          <p:nvPr>
            <p:extLst>
              <p:ext uri="{D42A27DB-BD31-4B8C-83A1-F6EECF244321}">
                <p14:modId xmlns:p14="http://schemas.microsoft.com/office/powerpoint/2010/main" val="181047938"/>
              </p:ext>
            </p:extLst>
          </p:nvPr>
        </p:nvGraphicFramePr>
        <p:xfrm>
          <a:off x="584200" y="1397000"/>
          <a:ext cx="756285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70111227-B800-0C45-A372-BAFC73F913F9}"/>
              </a:ext>
            </a:extLst>
          </p:cNvPr>
          <p:cNvSpPr>
            <a:spLocks noGrp="1"/>
          </p:cNvSpPr>
          <p:nvPr>
            <p:ph type="body" sz="quarter" idx="32"/>
          </p:nvPr>
        </p:nvSpPr>
        <p:spPr>
          <a:xfrm>
            <a:off x="8616224" y="5821820"/>
            <a:ext cx="2161236" cy="197980"/>
          </a:xfrm>
        </p:spPr>
        <p:txBody>
          <a:bodyPr/>
          <a:lstStyle/>
          <a:p>
            <a:r>
              <a:rPr lang="en-US" dirty="0"/>
              <a:t>significantly different at p&lt; 0.05</a:t>
            </a:r>
          </a:p>
        </p:txBody>
      </p:sp>
      <p:sp>
        <p:nvSpPr>
          <p:cNvPr id="4" name="Text Placeholder 3">
            <a:extLst>
              <a:ext uri="{FF2B5EF4-FFF2-40B4-BE49-F238E27FC236}">
                <a16:creationId xmlns:a16="http://schemas.microsoft.com/office/drawing/2014/main" id="{127188A9-E8C7-964E-979B-14BA472D9BD7}"/>
              </a:ext>
            </a:extLst>
          </p:cNvPr>
          <p:cNvSpPr>
            <a:spLocks noGrp="1"/>
          </p:cNvSpPr>
          <p:nvPr>
            <p:ph type="body" sz="quarter" idx="33"/>
          </p:nvPr>
        </p:nvSpPr>
        <p:spPr>
          <a:xfrm>
            <a:off x="8458200" y="5831432"/>
            <a:ext cx="183426" cy="182767"/>
          </a:xfrm>
        </p:spPr>
        <p:txBody>
          <a:bodyPr/>
          <a:lstStyle/>
          <a:p>
            <a:endParaRPr lang="en-US"/>
          </a:p>
        </p:txBody>
      </p:sp>
      <p:sp>
        <p:nvSpPr>
          <p:cNvPr id="5" name="Text Placeholder 4">
            <a:extLst>
              <a:ext uri="{FF2B5EF4-FFF2-40B4-BE49-F238E27FC236}">
                <a16:creationId xmlns:a16="http://schemas.microsoft.com/office/drawing/2014/main" id="{C3DBCF75-C7D5-044C-BACF-4995031C23A9}"/>
              </a:ext>
            </a:extLst>
          </p:cNvPr>
          <p:cNvSpPr>
            <a:spLocks noGrp="1"/>
          </p:cNvSpPr>
          <p:nvPr>
            <p:ph type="body" sz="quarter" idx="34"/>
          </p:nvPr>
        </p:nvSpPr>
        <p:spPr>
          <a:xfrm>
            <a:off x="1723339" y="6477000"/>
            <a:ext cx="858118" cy="179553"/>
          </a:xfrm>
        </p:spPr>
        <p:txBody>
          <a:bodyPr/>
          <a:lstStyle/>
          <a:p>
            <a:r>
              <a:rPr lang="en-US" dirty="0"/>
              <a:t>reading</a:t>
            </a:r>
          </a:p>
        </p:txBody>
      </p:sp>
      <p:sp>
        <p:nvSpPr>
          <p:cNvPr id="6" name="Text Placeholder 5">
            <a:extLst>
              <a:ext uri="{FF2B5EF4-FFF2-40B4-BE49-F238E27FC236}">
                <a16:creationId xmlns:a16="http://schemas.microsoft.com/office/drawing/2014/main" id="{C6FD8B74-A7B8-2741-98F1-DED3F5C80735}"/>
              </a:ext>
            </a:extLst>
          </p:cNvPr>
          <p:cNvSpPr>
            <a:spLocks noGrp="1"/>
          </p:cNvSpPr>
          <p:nvPr>
            <p:ph type="body" sz="quarter" idx="35"/>
          </p:nvPr>
        </p:nvSpPr>
        <p:spPr>
          <a:xfrm>
            <a:off x="2796182" y="6477000"/>
            <a:ext cx="858118" cy="179553"/>
          </a:xfrm>
        </p:spPr>
        <p:txBody>
          <a:bodyPr/>
          <a:lstStyle/>
          <a:p>
            <a:r>
              <a:rPr lang="en-US" dirty="0"/>
              <a:t>math</a:t>
            </a:r>
          </a:p>
        </p:txBody>
      </p:sp>
      <p:sp>
        <p:nvSpPr>
          <p:cNvPr id="7" name="Text Placeholder 6">
            <a:extLst>
              <a:ext uri="{FF2B5EF4-FFF2-40B4-BE49-F238E27FC236}">
                <a16:creationId xmlns:a16="http://schemas.microsoft.com/office/drawing/2014/main" id="{9722CB99-529E-BF47-903F-51857ED1BCD4}"/>
              </a:ext>
            </a:extLst>
          </p:cNvPr>
          <p:cNvSpPr>
            <a:spLocks noGrp="1"/>
          </p:cNvSpPr>
          <p:nvPr>
            <p:ph type="body" sz="quarter" idx="36"/>
          </p:nvPr>
        </p:nvSpPr>
        <p:spPr>
          <a:xfrm>
            <a:off x="1587500" y="6477000"/>
            <a:ext cx="197993" cy="197980"/>
          </a:xfrm>
        </p:spPr>
        <p:txBody>
          <a:bodyPr/>
          <a:lstStyle/>
          <a:p>
            <a:endParaRPr lang="en-US" dirty="0"/>
          </a:p>
        </p:txBody>
      </p:sp>
      <p:sp>
        <p:nvSpPr>
          <p:cNvPr id="8" name="Text Placeholder 7">
            <a:extLst>
              <a:ext uri="{FF2B5EF4-FFF2-40B4-BE49-F238E27FC236}">
                <a16:creationId xmlns:a16="http://schemas.microsoft.com/office/drawing/2014/main" id="{B62FCF3F-4CCC-5544-A37B-1397275F6928}"/>
              </a:ext>
            </a:extLst>
          </p:cNvPr>
          <p:cNvSpPr>
            <a:spLocks noGrp="1"/>
          </p:cNvSpPr>
          <p:nvPr>
            <p:ph type="body" sz="quarter" idx="37"/>
          </p:nvPr>
        </p:nvSpPr>
        <p:spPr>
          <a:xfrm>
            <a:off x="2654300" y="6477000"/>
            <a:ext cx="197993" cy="197980"/>
          </a:xfrm>
        </p:spPr>
        <p:txBody>
          <a:bodyPr/>
          <a:lstStyle/>
          <a:p>
            <a:endParaRPr lang="en-US"/>
          </a:p>
        </p:txBody>
      </p:sp>
      <p:sp>
        <p:nvSpPr>
          <p:cNvPr id="10" name="Text Placeholder 9">
            <a:extLst>
              <a:ext uri="{FF2B5EF4-FFF2-40B4-BE49-F238E27FC236}">
                <a16:creationId xmlns:a16="http://schemas.microsoft.com/office/drawing/2014/main" id="{AF0AEE65-E4E5-9949-A8BD-DA6136801A1A}"/>
              </a:ext>
            </a:extLst>
          </p:cNvPr>
          <p:cNvSpPr>
            <a:spLocks noGrp="1"/>
          </p:cNvSpPr>
          <p:nvPr>
            <p:ph type="body" sz="quarter" idx="10"/>
          </p:nvPr>
        </p:nvSpPr>
        <p:spPr>
          <a:xfrm>
            <a:off x="609659" y="374692"/>
            <a:ext cx="11277541" cy="561038"/>
          </a:xfrm>
        </p:spPr>
        <p:txBody>
          <a:bodyPr/>
          <a:lstStyle/>
          <a:p>
            <a:r>
              <a:rPr lang="en-US" sz="2800" b="1" dirty="0">
                <a:latin typeface="Verdana" panose="020B0604030504040204" pitchFamily="34" charset="0"/>
                <a:ea typeface="Verdana" panose="020B0604030504040204" pitchFamily="34" charset="0"/>
                <a:cs typeface="Verdana" panose="020B0604030504040204" pitchFamily="34" charset="0"/>
              </a:rPr>
              <a:t>Research Findings &gt; </a:t>
            </a:r>
            <a:r>
              <a:rPr lang="en-US" sz="2800" dirty="0"/>
              <a:t>Overall Fort Worth Results</a:t>
            </a:r>
          </a:p>
        </p:txBody>
      </p:sp>
      <p:sp>
        <p:nvSpPr>
          <p:cNvPr id="11" name="Text Placeholder 10">
            <a:extLst>
              <a:ext uri="{FF2B5EF4-FFF2-40B4-BE49-F238E27FC236}">
                <a16:creationId xmlns:a16="http://schemas.microsoft.com/office/drawing/2014/main" id="{49CB3BCA-0E37-7B4A-8D0A-81F875451ADC}"/>
              </a:ext>
            </a:extLst>
          </p:cNvPr>
          <p:cNvSpPr>
            <a:spLocks noGrp="1"/>
          </p:cNvSpPr>
          <p:nvPr>
            <p:ph type="body" sz="quarter" idx="11"/>
          </p:nvPr>
        </p:nvSpPr>
        <p:spPr>
          <a:xfrm>
            <a:off x="609659" y="864483"/>
            <a:ext cx="11277541" cy="553998"/>
          </a:xfrm>
        </p:spPr>
        <p:txBody>
          <a:bodyPr/>
          <a:lstStyle/>
          <a:p>
            <a:r>
              <a:rPr lang="en-US" dirty="0"/>
              <a:t>&gt; Reading &amp; Math</a:t>
            </a:r>
          </a:p>
        </p:txBody>
      </p:sp>
      <p:sp>
        <p:nvSpPr>
          <p:cNvPr id="57" name="Text Placeholder 2">
            <a:extLst>
              <a:ext uri="{FF2B5EF4-FFF2-40B4-BE49-F238E27FC236}">
                <a16:creationId xmlns:a16="http://schemas.microsoft.com/office/drawing/2014/main" id="{798E699B-2093-BF42-8FA3-294753E58559}"/>
              </a:ext>
            </a:extLst>
          </p:cNvPr>
          <p:cNvSpPr>
            <a:spLocks noGrp="1"/>
          </p:cNvSpPr>
          <p:nvPr>
            <p:ph type="body" sz="quarter" idx="31"/>
          </p:nvPr>
        </p:nvSpPr>
        <p:spPr>
          <a:xfrm>
            <a:off x="8733028" y="1701800"/>
            <a:ext cx="3127248" cy="646216"/>
          </a:xfrm>
        </p:spPr>
        <p:txBody>
          <a:bodyPr anchor="t" anchorCtr="0"/>
          <a:lstStyle/>
          <a:p>
            <a:r>
              <a:rPr lang="en-US" dirty="0"/>
              <a:t>Average One-Year Learning Gains for All Fort Worth Students Compared to the State Average Learning Gains, by Year and Subject</a:t>
            </a:r>
          </a:p>
        </p:txBody>
      </p:sp>
      <p:sp>
        <p:nvSpPr>
          <p:cNvPr id="12" name="Dink swipe arrow back"/>
          <p:cNvSpPr/>
          <p:nvPr/>
        </p:nvSpPr>
        <p:spPr>
          <a:xfrm>
            <a:off x="-635000" y="3429000"/>
            <a:ext cx="508000" cy="381000"/>
          </a:xfrm>
          <a:prstGeom prst="lef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nk swipe arrow next"/>
          <p:cNvSpPr/>
          <p:nvPr/>
        </p:nvSpPr>
        <p:spPr>
          <a:xfrm>
            <a:off x="12319000" y="3429000"/>
            <a:ext cx="508000" cy="381000"/>
          </a:xfrm>
          <a:prstGeom prst="rightArrow">
            <a:avLst/>
          </a:prstGeom>
          <a:solidFill>
            <a:srgbClr val="00FF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387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SWIPENEXT" val="true"/>
  <p:tag name="SWIPEBACK" val="true"/>
</p:tagLst>
</file>

<file path=ppt/tags/tag11.xml><?xml version="1.0" encoding="utf-8"?>
<p:tagLst xmlns:a="http://schemas.openxmlformats.org/drawingml/2006/main" xmlns:r="http://schemas.openxmlformats.org/officeDocument/2006/relationships" xmlns:p="http://schemas.openxmlformats.org/presentationml/2006/main">
  <p:tag name="SWIPENEXT" val="true"/>
  <p:tag name="SWIPEBACK" val="true"/>
</p:tagLst>
</file>

<file path=ppt/tags/tag12.xml><?xml version="1.0" encoding="utf-8"?>
<p:tagLst xmlns:a="http://schemas.openxmlformats.org/drawingml/2006/main" xmlns:r="http://schemas.openxmlformats.org/officeDocument/2006/relationships" xmlns:p="http://schemas.openxmlformats.org/presentationml/2006/main">
  <p:tag name="SWIPENEXT" val="true"/>
  <p:tag name="SWIPEBACK" val="true"/>
</p:tagLst>
</file>

<file path=ppt/tags/tag13.xml><?xml version="1.0" encoding="utf-8"?>
<p:tagLst xmlns:a="http://schemas.openxmlformats.org/drawingml/2006/main" xmlns:r="http://schemas.openxmlformats.org/officeDocument/2006/relationships" xmlns:p="http://schemas.openxmlformats.org/presentationml/2006/main">
  <p:tag name="SWIPENEXT" val="true"/>
  <p:tag name="SWIPEBACK" val="true"/>
</p:tagLst>
</file>

<file path=ppt/tags/tag14.xml><?xml version="1.0" encoding="utf-8"?>
<p:tagLst xmlns:a="http://schemas.openxmlformats.org/drawingml/2006/main" xmlns:r="http://schemas.openxmlformats.org/officeDocument/2006/relationships" xmlns:p="http://schemas.openxmlformats.org/presentationml/2006/main">
  <p:tag name="SWIPENEXT" val="true"/>
  <p:tag name="SWIPEBACK" val="true"/>
</p:tagLst>
</file>

<file path=ppt/tags/tag2.xml><?xml version="1.0" encoding="utf-8"?>
<p:tagLst xmlns:a="http://schemas.openxmlformats.org/drawingml/2006/main" xmlns:r="http://schemas.openxmlformats.org/officeDocument/2006/relationships" xmlns:p="http://schemas.openxmlformats.org/presentationml/2006/main">
  <p:tag name="SWIPENEXT" val="true"/>
  <p:tag name="SWIPEBACK" val="true"/>
</p:tagLst>
</file>

<file path=ppt/tags/tag3.xml><?xml version="1.0" encoding="utf-8"?>
<p:tagLst xmlns:a="http://schemas.openxmlformats.org/drawingml/2006/main" xmlns:r="http://schemas.openxmlformats.org/officeDocument/2006/relationships" xmlns:p="http://schemas.openxmlformats.org/presentationml/2006/main">
  <p:tag name="SWIPENEXT" val="true"/>
  <p:tag name="SWIPEBACK" val="true"/>
</p:tagLst>
</file>

<file path=ppt/tags/tag4.xml><?xml version="1.0" encoding="utf-8"?>
<p:tagLst xmlns:a="http://schemas.openxmlformats.org/drawingml/2006/main" xmlns:r="http://schemas.openxmlformats.org/officeDocument/2006/relationships" xmlns:p="http://schemas.openxmlformats.org/presentationml/2006/main">
  <p:tag name="SWIPENEXT" val="true"/>
  <p:tag name="SWIPEBACK" val="true"/>
</p:tagLst>
</file>

<file path=ppt/tags/tag5.xml><?xml version="1.0" encoding="utf-8"?>
<p:tagLst xmlns:a="http://schemas.openxmlformats.org/drawingml/2006/main" xmlns:r="http://schemas.openxmlformats.org/officeDocument/2006/relationships" xmlns:p="http://schemas.openxmlformats.org/presentationml/2006/main">
  <p:tag name="SWIPENEXT" val="true"/>
  <p:tag name="SWIPEBACK" val="true"/>
</p:tagLst>
</file>

<file path=ppt/tags/tag6.xml><?xml version="1.0" encoding="utf-8"?>
<p:tagLst xmlns:a="http://schemas.openxmlformats.org/drawingml/2006/main" xmlns:r="http://schemas.openxmlformats.org/officeDocument/2006/relationships" xmlns:p="http://schemas.openxmlformats.org/presentationml/2006/main">
  <p:tag name="SWIPENEXT" val="true"/>
  <p:tag name="SWIPEBACK" val="true"/>
</p:tagLst>
</file>

<file path=ppt/tags/tag7.xml><?xml version="1.0" encoding="utf-8"?>
<p:tagLst xmlns:a="http://schemas.openxmlformats.org/drawingml/2006/main" xmlns:r="http://schemas.openxmlformats.org/officeDocument/2006/relationships" xmlns:p="http://schemas.openxmlformats.org/presentationml/2006/main">
  <p:tag name="SWIPENEXT" val="true"/>
  <p:tag name="SWIPEBACK" val="true"/>
</p:tagLst>
</file>

<file path=ppt/tags/tag8.xml><?xml version="1.0" encoding="utf-8"?>
<p:tagLst xmlns:a="http://schemas.openxmlformats.org/drawingml/2006/main" xmlns:r="http://schemas.openxmlformats.org/officeDocument/2006/relationships" xmlns:p="http://schemas.openxmlformats.org/presentationml/2006/main">
  <p:tag name="SWIPENEXT" val="true"/>
  <p:tag name="SWIPEBACK" val="true"/>
</p:tagLst>
</file>

<file path=ppt/tags/tag9.xml><?xml version="1.0" encoding="utf-8"?>
<p:tagLst xmlns:a="http://schemas.openxmlformats.org/drawingml/2006/main" xmlns:r="http://schemas.openxmlformats.org/officeDocument/2006/relationships" xmlns:p="http://schemas.openxmlformats.org/presentationml/2006/main">
  <p:tag name="SWIPENEXT" val="true"/>
  <p:tag name="SWIPEBACK" val="true"/>
</p:tagLst>
</file>

<file path=ppt/theme/theme1.xml><?xml version="1.0" encoding="utf-8"?>
<a:theme xmlns:a="http://schemas.openxmlformats.org/drawingml/2006/main" name="2_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Credo">
      <a:dk1>
        <a:srgbClr val="000000"/>
      </a:dk1>
      <a:lt1>
        <a:srgbClr val="FFFFFF"/>
      </a:lt1>
      <a:dk2>
        <a:srgbClr val="007CBA"/>
      </a:dk2>
      <a:lt2>
        <a:srgbClr val="E7E6E6"/>
      </a:lt2>
      <a:accent1>
        <a:srgbClr val="E75830"/>
      </a:accent1>
      <a:accent2>
        <a:srgbClr val="D5A74F"/>
      </a:accent2>
      <a:accent3>
        <a:srgbClr val="0A517D"/>
      </a:accent3>
      <a:accent4>
        <a:srgbClr val="B9CAF6"/>
      </a:accent4>
      <a:accent5>
        <a:srgbClr val="1C95B2"/>
      </a:accent5>
      <a:accent6>
        <a:srgbClr val="7EABA6"/>
      </a:accent6>
      <a:hlink>
        <a:srgbClr val="D2DFC6"/>
      </a:hlink>
      <a:folHlink>
        <a:srgbClr val="9DCADD"/>
      </a:folHlink>
    </a:clrScheme>
    <a:fontScheme name="Credo">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VIVIUM NL V06-01">
  <a:themeElements>
    <a:clrScheme name="">
      <a:dk1>
        <a:srgbClr val="000000"/>
      </a:dk1>
      <a:lt1>
        <a:srgbClr val="A7CDD1"/>
      </a:lt1>
      <a:dk2>
        <a:srgbClr val="FFFFFF"/>
      </a:dk2>
      <a:lt2>
        <a:srgbClr val="969696"/>
      </a:lt2>
      <a:accent1>
        <a:srgbClr val="699AA1"/>
      </a:accent1>
      <a:accent2>
        <a:srgbClr val="0099CC"/>
      </a:accent2>
      <a:accent3>
        <a:srgbClr val="D0E3E5"/>
      </a:accent3>
      <a:accent4>
        <a:srgbClr val="000000"/>
      </a:accent4>
      <a:accent5>
        <a:srgbClr val="B9CACD"/>
      </a:accent5>
      <a:accent6>
        <a:srgbClr val="008AB9"/>
      </a:accent6>
      <a:hlink>
        <a:srgbClr val="FFFFFF"/>
      </a:hlink>
      <a:folHlink>
        <a:srgbClr val="095F7D"/>
      </a:folHlink>
    </a:clrScheme>
    <a:fontScheme name="VIVIUM-fonts">
      <a:majorFont>
        <a:latin typeface="TradeGothic LT"/>
        <a:ea typeface=""/>
        <a:cs typeface=""/>
      </a:majorFont>
      <a:minorFont>
        <a:latin typeface="TradeGothic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A50021"/>
            </a:solidFill>
            <a:effectLst/>
            <a:latin typeface="Arial" charset="0"/>
          </a:defRPr>
        </a:defPPr>
      </a:lstStyle>
    </a:lnDef>
    <a:txDef>
      <a:spPr>
        <a:ln>
          <a:noFill/>
        </a:ln>
      </a:spPr>
      <a:bodyPr vert="horz" wrap="square" lIns="0" tIns="0" rIns="0" bIns="0" rtlCol="0" anchor="ctr">
        <a:spAutoFit/>
      </a:bodyPr>
      <a:lstStyle>
        <a:defPPr algn="l">
          <a:defRPr sz="1200" kern="0" dirty="0" err="1">
            <a:latin typeface="arial" panose="020B0604020202020204" pitchFamily="34" charset="0"/>
          </a:defRPr>
        </a:defPPr>
      </a:lstStyle>
    </a:txDef>
  </a:objectDefaults>
  <a:extraClrSchemeLst>
    <a:extraClrScheme>
      <a:clrScheme name="13_Presentation_PV 1">
        <a:dk1>
          <a:srgbClr val="000000"/>
        </a:dk1>
        <a:lt1>
          <a:srgbClr val="006666"/>
        </a:lt1>
        <a:dk2>
          <a:srgbClr val="FFFFFF"/>
        </a:dk2>
        <a:lt2>
          <a:srgbClr val="969696"/>
        </a:lt2>
        <a:accent1>
          <a:srgbClr val="99FFCC"/>
        </a:accent1>
        <a:accent2>
          <a:srgbClr val="0099CC"/>
        </a:accent2>
        <a:accent3>
          <a:srgbClr val="AAB8B8"/>
        </a:accent3>
        <a:accent4>
          <a:srgbClr val="000000"/>
        </a:accent4>
        <a:accent5>
          <a:srgbClr val="CAFFE2"/>
        </a:accent5>
        <a:accent6>
          <a:srgbClr val="008A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13_Presentation_PV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13_Presentation_PV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Presentation_PV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customUI/_rels/customUI.xml.rels><?xml version="1.0" encoding="UTF-8" standalone="yes"?>
<Relationships xmlns="http://schemas.openxmlformats.org/package/2006/relationships"><Relationship Id="create" Type="http://schemas.openxmlformats.org/officeDocument/2006/relationships/image" Target="images/create0.png"/></Relationships>
</file>

<file path=customUI/_rels/customUI14.xml.rels><?xml version="1.0" encoding="UTF-8" standalone="yes"?>
<Relationships xmlns="http://schemas.openxmlformats.org/package/2006/relationships"><Relationship Id="create" Type="http://schemas.openxmlformats.org/officeDocument/2006/relationships/image" Target="images/create.png"/></Relationships>
</file>

<file path=customUI/customUI.xml><?xml version="1.0" encoding="utf-8"?>
<customUI xmlns="http://schemas.microsoft.com/office/2006/01/customui" onLoad="OnRibbonLoad">
  <ribbon startFromScratch="false">
    <tabs>
      <tab id="dinkTab" label="CREDO">
        <group id="groupa" label="Build">
          <button id="Buttona" label="Create" image="create" size="large" onAction="cmdCreate"/>
        </group>
      </tab>
    </tabs>
  </ribbon>
</customUI>
</file>

<file path=customUI/customUI14.xml><?xml version="1.0" encoding="utf-8"?>
<customUI xmlns="http://schemas.microsoft.com/office/2009/07/customui" onLoad="OnRibbonLoad">
  <ribbon startFromScratch="false">
    <tabs>
      <tab id="dinkTab" label="CREDO">
        <group id="group" label="Build">
          <button id="DinkButton" label="Create" image="create" size="large" onAction="cmdCreate"/>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3D7599C0DA4143A043B68CB92F6948" ma:contentTypeVersion="7" ma:contentTypeDescription="Een nieuw document maken." ma:contentTypeScope="" ma:versionID="d292bfc8903fe7f082e517cdabfcba35">
  <xsd:schema xmlns:xsd="http://www.w3.org/2001/XMLSchema" xmlns:xs="http://www.w3.org/2001/XMLSchema" xmlns:p="http://schemas.microsoft.com/office/2006/metadata/properties" xmlns:ns2="109291c8-3c79-463b-a185-03bce7d41f15" targetNamespace="http://schemas.microsoft.com/office/2006/metadata/properties" ma:root="true" ma:fieldsID="627179026eb80dfcf4beec38ac984ed8" ns2:_="">
    <xsd:import namespace="109291c8-3c79-463b-a185-03bce7d41f1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9291c8-3c79-463b-a185-03bce7d41f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B4D140-E744-40C6-B57F-E33F3C0669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9291c8-3c79-463b-a185-03bce7d41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E4A3EA-83D8-4FC9-BAB0-8A13CC17648A}">
  <ds:schemaRefs>
    <ds:schemaRef ds:uri="http://schemas.microsoft.com/office/infopath/2007/PartnerControls"/>
    <ds:schemaRef ds:uri="http://purl.org/dc/terms/"/>
    <ds:schemaRef ds:uri="http://schemas.microsoft.com/office/2006/metadata/properties"/>
    <ds:schemaRef ds:uri="109291c8-3c79-463b-a185-03bce7d41f15"/>
    <ds:schemaRef ds:uri="http://purl.org/dc/dcmitype/"/>
    <ds:schemaRef ds:uri="http://schemas.microsoft.com/office/2006/documentManagement/types"/>
    <ds:schemaRef ds:uri="http://www.w3.org/XML/1998/namespace"/>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07ADE585-23D9-45E6-BF15-A164630160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93945</TotalTime>
  <Words>3682</Words>
  <Application>Microsoft Macintosh PowerPoint</Application>
  <PresentationFormat>Widescreen</PresentationFormat>
  <Paragraphs>701</Paragraphs>
  <Slides>46</Slides>
  <Notes>0</Notes>
  <HiddenSlides>0</HiddenSlides>
  <MMClips>0</MMClips>
  <ScaleCrop>false</ScaleCrop>
  <HeadingPairs>
    <vt:vector size="8" baseType="variant">
      <vt:variant>
        <vt:lpstr>Fonts Used</vt:lpstr>
      </vt:variant>
      <vt:variant>
        <vt:i4>7</vt:i4>
      </vt:variant>
      <vt:variant>
        <vt:lpstr>Theme</vt:lpstr>
      </vt:variant>
      <vt:variant>
        <vt:i4>22</vt:i4>
      </vt:variant>
      <vt:variant>
        <vt:lpstr>Embedded OLE Servers</vt:lpstr>
      </vt:variant>
      <vt:variant>
        <vt:i4>1</vt:i4>
      </vt:variant>
      <vt:variant>
        <vt:lpstr>Slide Titles</vt:lpstr>
      </vt:variant>
      <vt:variant>
        <vt:i4>46</vt:i4>
      </vt:variant>
    </vt:vector>
  </HeadingPairs>
  <TitlesOfParts>
    <vt:vector size="76" baseType="lpstr">
      <vt:lpstr>Arial</vt:lpstr>
      <vt:lpstr>Calibri</vt:lpstr>
      <vt:lpstr>Calibri Light</vt:lpstr>
      <vt:lpstr>Source Sans Pro</vt:lpstr>
      <vt:lpstr>TradeGothic LT</vt:lpstr>
      <vt:lpstr>Verdana</vt:lpstr>
      <vt:lpstr>Verdana (Body)</vt:lpstr>
      <vt:lpstr>2_Content slide</vt:lpstr>
      <vt:lpstr>VIVIUM NL V06-01</vt:lpstr>
      <vt:lpstr>1_VIVIUM NL V06-01</vt:lpstr>
      <vt:lpstr>2_VIVIUM NL V06-01</vt:lpstr>
      <vt:lpstr>3_VIVIUM NL V06-01</vt:lpstr>
      <vt:lpstr>4_VIVIUM NL V06-01</vt:lpstr>
      <vt:lpstr>5_VIVIUM NL V06-01</vt:lpstr>
      <vt:lpstr>6_VIVIUM NL V06-01</vt:lpstr>
      <vt:lpstr>7_VIVIUM NL V06-01</vt:lpstr>
      <vt:lpstr>8_VIVIUM NL V06-01</vt:lpstr>
      <vt:lpstr>9_VIVIUM NL V06-01</vt:lpstr>
      <vt:lpstr>10_VIVIUM NL V06-01</vt:lpstr>
      <vt:lpstr>11_VIVIUM NL V06-01</vt:lpstr>
      <vt:lpstr>12_VIVIUM NL V06-01</vt:lpstr>
      <vt:lpstr>13_VIVIUM NL V06-01</vt:lpstr>
      <vt:lpstr>14_VIVIUM NL V06-01</vt:lpstr>
      <vt:lpstr>15_VIVIUM NL V06-01</vt:lpstr>
      <vt:lpstr>16_VIVIUM NL V06-01</vt:lpstr>
      <vt:lpstr>17_VIVIUM NL V06-01</vt:lpstr>
      <vt:lpstr>18_VIVIUM NL V06-01</vt:lpstr>
      <vt:lpstr>19_VIVIUM NL V06-01</vt:lpstr>
      <vt:lpstr>Office Theme</vt:lpstr>
      <vt:lpstr>Macro-Enabled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Grant</dc:creator>
  <cp:lastModifiedBy>Mike Teixeira</cp:lastModifiedBy>
  <cp:revision>4746</cp:revision>
  <dcterms:created xsi:type="dcterms:W3CDTF">2019-04-12T13:06:59Z</dcterms:created>
  <dcterms:modified xsi:type="dcterms:W3CDTF">2021-07-26T19:59:31Z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dAll">
    <vt:lpwstr>true</vt:lpwstr>
  </property>
  <property fmtid="{D5CDD505-2E9C-101B-9397-08002B2CF9AE}" pid="3" name="checkbox">
    <vt:bool>false</vt:bool>
  </property>
  <property fmtid="{D5CDD505-2E9C-101B-9397-08002B2CF9AE}" pid="4" name="checkboxsrt">
    <vt:bool>false</vt:bool>
  </property>
  <property fmtid="{D5CDD505-2E9C-101B-9397-08002B2CF9AE}" pid="5" name="SkipEditCheck">
    <vt:lpwstr>false</vt:lpwstr>
  </property>
  <property fmtid="{D5CDD505-2E9C-101B-9397-08002B2CF9AE}" pid="6" name="IgnoreLinks">
    <vt:lpwstr>0</vt:lpwstr>
  </property>
  <property fmtid="{D5CDD505-2E9C-101B-9397-08002B2CF9AE}" pid="7" name="EnableGoogleDrive">
    <vt:lpwstr>DoNotEnable</vt:lpwstr>
  </property>
  <property fmtid="{D5CDD505-2E9C-101B-9397-08002B2CF9AE}" pid="8" name="Orientation">
    <vt:lpwstr>Portrait</vt:lpwstr>
  </property>
  <property fmtid="{D5CDD505-2E9C-101B-9397-08002B2CF9AE}" pid="9" name="PDFOldSave">
    <vt:lpwstr>true</vt:lpwstr>
  </property>
  <property fmtid="{D5CDD505-2E9C-101B-9397-08002B2CF9AE}" pid="10" name="ContentTypeId">
    <vt:lpwstr>0x010100E53D7599C0DA4143A043B68CB92F6948</vt:lpwstr>
  </property>
  <property fmtid="{D5CDD505-2E9C-101B-9397-08002B2CF9AE}" pid="11" name="ResExort">
    <vt:lpwstr>Normal</vt:lpwstr>
  </property>
  <property fmtid="{D5CDD505-2E9C-101B-9397-08002B2CF9AE}" pid="12" name="Aspect">
    <vt:lpwstr>iPadPro</vt:lpwstr>
  </property>
  <property fmtid="{D5CDD505-2E9C-101B-9397-08002B2CF9AE}" pid="13" name="LinkLocation">
    <vt:lpwstr>U:\adt\2020_reporting\3graphs\Fort_Worth\Fort_Worth_regress_and_graphs_1718.xlsm</vt:lpwstr>
  </property>
</Properties>
</file>